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Alarik"/>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72" Type="http://schemas.openxmlformats.org/officeDocument/2006/relationships/slide" Target="slides/slide65.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1" Type="http://schemas.openxmlformats.org/officeDocument/2006/relationships/slide" Target="slides/slide64.xml"/><Relationship Id="rId70" Type="http://schemas.openxmlformats.org/officeDocument/2006/relationships/slide" Target="slides/slide63.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slide" Target="slides/slide59.xml"/><Relationship Id="rId21" Type="http://schemas.openxmlformats.org/officeDocument/2006/relationships/slide" Target="slides/slide14.xml"/><Relationship Id="rId65" Type="http://schemas.openxmlformats.org/officeDocument/2006/relationships/slide" Target="slides/slide58.xml"/><Relationship Id="rId24" Type="http://schemas.openxmlformats.org/officeDocument/2006/relationships/slide" Target="slides/slide17.xml"/><Relationship Id="rId68" Type="http://schemas.openxmlformats.org/officeDocument/2006/relationships/slide" Target="slides/slide61.xml"/><Relationship Id="rId23" Type="http://schemas.openxmlformats.org/officeDocument/2006/relationships/slide" Target="slides/slide16.xml"/><Relationship Id="rId67" Type="http://schemas.openxmlformats.org/officeDocument/2006/relationships/slide" Target="slides/slide60.xml"/><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slide" Target="slides/slide62.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4-30T23:56:52.923">
    <p:pos x="196" y="2086"/>
    <p:text>https://houstoncommunistparty.com/the-american-way-to-bill-of-rights-socialism/?shared=email&amp;msg=fail</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dc2416c964_1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dc2416c964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dc2416c964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dc2416c964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dc2416c964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dc2416c964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dc2416c964_1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dc2416c964_1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dc2416c964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3dc2416c964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dc2416c964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dc2416c964_1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dc2416c964_1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3dc2416c964_1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dc2416c964_1_2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dc2416c964_1_2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g3dc2416c964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3" name="Google Shape;263;g3dc2416c964_1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dc2416c964_1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dc2416c964_1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dc2416c964_1_2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dc2416c964_1_2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3dc2416c964_1_1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3dc2416c964_1_1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dc2416c964_1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dc2416c964_1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3dc2416c964_1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3dc2416c964_1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3dc2416c964_1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3dc2416c964_1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dc2416c964_1_1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dc2416c964_1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dc2416c964_1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dc2416c964_1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6" name="Google Shape;366;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1d0b800e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1d0b800e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g39a881a3ae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2" name="Google Shape;382;g39a881a3ae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9a881a3ae2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9a881a3ae2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9a881a3ae2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39a881a3ae2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9a881a3ae2_2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9a881a3ae2_2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9a881a3ae2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9a881a3ae2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9a881a3ae2_2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39a881a3ae2_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9a881a3ae2_2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1" name="Google Shape;441;g39a881a3ae2_2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9a881a3ae2_2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0" name="Google Shape;450;g39a881a3ae2_2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9a881a3ae2_2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9a881a3ae2_2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6" name="Google Shape;476;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1d0b800ed8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1d0b800ed8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db44ff776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db44ff776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db44ff7766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8" name="Google Shape;498;g3db44ff7766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db44ff7766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3db44ff7766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3db44ff776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3db44ff776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3db44ff7766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2" name="Google Shape;522;g3db44ff7766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3db44ff7766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0" name="Google Shape;530;g3db44ff7766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db44ff7766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8" name="Google Shape;538;g3db44ff7766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db44ff7766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6" name="Google Shape;546;g3db44ff7766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db44ff7766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3db44ff7766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db44ff7766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3db44ff7766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db44ff7766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3db44ff7766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g3db44ff7766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8" name="Google Shape;578;g3db44ff7766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db44ff7766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db44ff7766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db44ff7766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3db44ff7766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3db44ff7766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3db44ff7766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3db44ff7766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3db44ff7766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8" name="Google Shape;618;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dc2416c964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dc2416c964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2" name="Shape 622"/>
        <p:cNvGrpSpPr/>
        <p:nvPr/>
      </p:nvGrpSpPr>
      <p:grpSpPr>
        <a:xfrm>
          <a:off x="0" y="0"/>
          <a:ext cx="0" cy="0"/>
          <a:chOff x="0" y="0"/>
          <a:chExt cx="0" cy="0"/>
        </a:xfrm>
      </p:grpSpPr>
      <p:sp>
        <p:nvSpPr>
          <p:cNvPr id="623" name="Google Shape;623;g39f45bba166_1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4" name="Google Shape;624;g39f45bba166_1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0" name="Shape 630"/>
        <p:cNvGrpSpPr/>
        <p:nvPr/>
      </p:nvGrpSpPr>
      <p:grpSpPr>
        <a:xfrm>
          <a:off x="0" y="0"/>
          <a:ext cx="0" cy="0"/>
          <a:chOff x="0" y="0"/>
          <a:chExt cx="0" cy="0"/>
        </a:xfrm>
      </p:grpSpPr>
      <p:sp>
        <p:nvSpPr>
          <p:cNvPr id="631" name="Google Shape;631;g39f45bba166_1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2" name="Google Shape;632;g39f45bba166_1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39f45bba166_1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39f45bba166_1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c8c730ae4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0" name="Google Shape;650;g3c8c730ae4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g3bc7009c3b9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7" name="Google Shape;667;g3bc7009c3b9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dc2416c964_1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dc2416c964_1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dc2416c964_1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dc2416c964_1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dc2416c964_1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dc2416c964_1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16"/>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16"/>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3" name="Google Shape;63;p16"/>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16"/>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5" name="Google Shape;65;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6" name="Shape 66"/>
        <p:cNvGrpSpPr/>
        <p:nvPr/>
      </p:nvGrpSpPr>
      <p:grpSpPr>
        <a:xfrm>
          <a:off x="0" y="0"/>
          <a:ext cx="0" cy="0"/>
          <a:chOff x="0" y="0"/>
          <a:chExt cx="0" cy="0"/>
        </a:xfrm>
      </p:grpSpPr>
      <p:sp>
        <p:nvSpPr>
          <p:cNvPr id="67" name="Google Shape;67;p17"/>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8" name="Google Shape;68;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9" name="Shape 69"/>
        <p:cNvGrpSpPr/>
        <p:nvPr/>
      </p:nvGrpSpPr>
      <p:grpSpPr>
        <a:xfrm>
          <a:off x="0" y="0"/>
          <a:ext cx="0" cy="0"/>
          <a:chOff x="0" y="0"/>
          <a:chExt cx="0" cy="0"/>
        </a:xfrm>
      </p:grpSpPr>
      <p:sp>
        <p:nvSpPr>
          <p:cNvPr id="70" name="Google Shape;70;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1" name="Google Shape;71;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hyperlink" Target="http://www.youtube.com/watch?v=N4_TqIL3LbY" TargetMode="External"/><Relationship Id="rId5"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5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46.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4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1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24.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36.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4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40.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png"/><Relationship Id="rId4" Type="http://schemas.openxmlformats.org/officeDocument/2006/relationships/image" Target="../media/image3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comments" Target="../comments/comment1.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2.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20.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2.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2.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0.xml"/><Relationship Id="rId3" Type="http://schemas.openxmlformats.org/officeDocument/2006/relationships/image" Target="../media/image2.png"/><Relationship Id="rId4" Type="http://schemas.openxmlformats.org/officeDocument/2006/relationships/hyperlink" Target="mailto:info@partyofcommunistsusa.net"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1.xml"/><Relationship Id="rId3" Type="http://schemas.openxmlformats.org/officeDocument/2006/relationships/image" Target="../media/image2.png"/><Relationship Id="rId4" Type="http://schemas.openxmlformats.org/officeDocument/2006/relationships/hyperlink" Target="mailto:info@peoplesschool.us"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2.xml"/><Relationship Id="rId3" Type="http://schemas.openxmlformats.org/officeDocument/2006/relationships/image" Target="../media/image2.png"/><Relationship Id="rId4" Type="http://schemas.openxmlformats.org/officeDocument/2006/relationships/image" Target="../media/image3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3.xml"/><Relationship Id="rId3" Type="http://schemas.openxmlformats.org/officeDocument/2006/relationships/image" Target="../media/image2.png"/><Relationship Id="rId4" Type="http://schemas.openxmlformats.org/officeDocument/2006/relationships/image" Target="../media/image35.png"/><Relationship Id="rId5" Type="http://schemas.openxmlformats.org/officeDocument/2006/relationships/image" Target="../media/image32.png"/><Relationship Id="rId6" Type="http://schemas.openxmlformats.org/officeDocument/2006/relationships/image" Target="../media/image33.png"/><Relationship Id="rId7" Type="http://schemas.openxmlformats.org/officeDocument/2006/relationships/image" Target="../media/image41.png"/><Relationship Id="rId8" Type="http://schemas.openxmlformats.org/officeDocument/2006/relationships/image" Target="../media/image53.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64.xml"/><Relationship Id="rId3" Type="http://schemas.openxmlformats.org/officeDocument/2006/relationships/hyperlink" Target="http://luel.us/laborschool" TargetMode="External"/><Relationship Id="rId4" Type="http://schemas.openxmlformats.org/officeDocument/2006/relationships/image" Target="../media/image50.png"/><Relationship Id="rId5" Type="http://schemas.openxmlformats.org/officeDocument/2006/relationships/image" Target="../media/image48.png"/><Relationship Id="rId6" Type="http://schemas.openxmlformats.org/officeDocument/2006/relationships/image" Target="../media/image44.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5.xml"/><Relationship Id="rId3" Type="http://schemas.openxmlformats.org/officeDocument/2006/relationships/image" Target="../media/image2.png"/><Relationship Id="rId4" Type="http://schemas.openxmlformats.org/officeDocument/2006/relationships/hyperlink" Target="http://www.youtube.com/watch?v=0bfroxVyb4A" TargetMode="External"/><Relationship Id="rId5" Type="http://schemas.openxmlformats.org/officeDocument/2006/relationships/image" Target="../media/image4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100" name="Google Shape;100;p25"/>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5"/>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Internationale</a:t>
            </a:r>
            <a:endParaRPr>
              <a:solidFill>
                <a:srgbClr val="E4E5B8"/>
              </a:solidFill>
              <a:latin typeface="Georgia"/>
              <a:ea typeface="Georgia"/>
              <a:cs typeface="Georgia"/>
              <a:sym typeface="Georgia"/>
            </a:endParaRPr>
          </a:p>
        </p:txBody>
      </p:sp>
      <p:pic>
        <p:nvPicPr>
          <p:cNvPr descr="The Party of Communists USA is committed to the development of scientific socialism along the original Marxist-Leninist path as exemplified by the Soviet Union. &#10;&#10;You can learn more about the Party of Communists USA at our website here: partyofcommunistsusa.net/&#10;&#10;Lyrics:&#10;Arise, you prisoners of starvation&#10;Arise, you wretched of the Earth&#10;For justice thunders condemnation&#10;A better world's in birth.&#10;&#10;No more traditions chains shall bind us&#10;Arise you slaves, no more in thrall&#10;The Earth shall rise on new foundations&#10;We have been not, we shall be all.&#10;&#10;It's the final conflict&#10;Let each stand in their place&#10;The International Soviet&#10;Shall be the human race.&#10;&#10;It's the final conflict&#10;Let each stand in their place&#10;The International Soviet&#10;Shall be the human race." id="102" name="Google Shape;102;p25" title="The Internationale">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9" name="Google Shape;179;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80" name="Google Shape;180;p34"/>
          <p:cNvSpPr txBox="1"/>
          <p:nvPr/>
        </p:nvSpPr>
        <p:spPr>
          <a:xfrm>
            <a:off x="99575" y="1181350"/>
            <a:ext cx="3657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This fight, linked with the broad movement for genuine disarmament negotiations on the basis of equality and mutual security as repeatedly proposed by </a:t>
            </a:r>
            <a:r>
              <a:rPr lang="en" sz="1200">
                <a:solidFill>
                  <a:srgbClr val="E4E5B8"/>
                </a:solidFill>
                <a:latin typeface="Georgia"/>
                <a:ea typeface="Georgia"/>
                <a:cs typeface="Georgia"/>
                <a:sym typeface="Georgia"/>
              </a:rPr>
              <a:t>the Soviet Union, is the guarantee of our future of humanity’s future— for peace, social progress and socialism.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Gus Hall’s remarks in celebration of the Marx Centenary outline the essence of the obstacles, and the path to victories with exceptional clarity, humanism and revolutionary optimism.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I am confident that you will find Gus Hall a worthy friend and ally, and that you will be pleased, through him, to better understand how Karl Marx, too, is on your side. I think that many of you will want to join more firmly and actively with their program, our program, as well. </a:t>
            </a:r>
            <a:endParaRPr sz="1200">
              <a:solidFill>
                <a:srgbClr val="E4E5B8"/>
              </a:solidFill>
              <a:latin typeface="Georgia"/>
              <a:ea typeface="Georgia"/>
              <a:cs typeface="Georgia"/>
              <a:sym typeface="Georgia"/>
            </a:endParaRPr>
          </a:p>
          <a:p>
            <a:pPr indent="0" lvl="0" marL="457200" rtl="0" algn="l">
              <a:spcBef>
                <a:spcPts val="0"/>
              </a:spcBef>
              <a:spcAft>
                <a:spcPts val="0"/>
              </a:spcAft>
              <a:buNone/>
            </a:pPr>
            <a:r>
              <a:t/>
            </a:r>
            <a:endParaRPr sz="1200">
              <a:solidFill>
                <a:srgbClr val="E4E5B8"/>
              </a:solidFill>
              <a:latin typeface="Georgia"/>
              <a:ea typeface="Georgia"/>
              <a:cs typeface="Georgia"/>
              <a:sym typeface="Georgia"/>
            </a:endParaRPr>
          </a:p>
          <a:p>
            <a:pPr indent="0" lvl="0" marL="457200" rtl="0" algn="l">
              <a:spcBef>
                <a:spcPts val="0"/>
              </a:spcBef>
              <a:spcAft>
                <a:spcPts val="0"/>
              </a:spcAft>
              <a:buNone/>
            </a:pPr>
            <a:r>
              <a:rPr lang="en" sz="1200">
                <a:solidFill>
                  <a:srgbClr val="E4E5B8"/>
                </a:solidFill>
                <a:latin typeface="Georgia"/>
                <a:ea typeface="Georgia"/>
                <a:cs typeface="Georgia"/>
                <a:sym typeface="Georgia"/>
              </a:rPr>
              <a:t>Henry Winston National Chairman, CPUSA </a:t>
            </a:r>
            <a:endParaRPr sz="1200">
              <a:solidFill>
                <a:srgbClr val="E4E5B8"/>
              </a:solidFill>
              <a:latin typeface="Georgia"/>
              <a:ea typeface="Georgia"/>
              <a:cs typeface="Georgia"/>
              <a:sym typeface="Georgia"/>
            </a:endParaRPr>
          </a:p>
        </p:txBody>
      </p:sp>
      <p:sp>
        <p:nvSpPr>
          <p:cNvPr id="181" name="Google Shape;181;p3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rgbClr val="000000"/>
              </a:buClr>
              <a:buSzPct val="49010"/>
              <a:buFont typeface="Arial"/>
              <a:buNone/>
            </a:pPr>
            <a:r>
              <a:rPr lang="en" sz="2020">
                <a:solidFill>
                  <a:srgbClr val="E4E5B8"/>
                </a:solidFill>
                <a:latin typeface="Georgia"/>
                <a:ea typeface="Georgia"/>
                <a:cs typeface="Georgia"/>
                <a:sym typeface="Georgia"/>
              </a:rPr>
              <a:t>Foreword by</a:t>
            </a:r>
            <a:r>
              <a:rPr lang="en" sz="2620">
                <a:solidFill>
                  <a:srgbClr val="E4E5B8"/>
                </a:solidFill>
                <a:latin typeface="Georgia"/>
                <a:ea typeface="Georgia"/>
                <a:cs typeface="Georgia"/>
                <a:sym typeface="Georgia"/>
              </a:rPr>
              <a:t> </a:t>
            </a:r>
            <a:r>
              <a:rPr lang="en" sz="2090">
                <a:solidFill>
                  <a:srgbClr val="E4E5B8"/>
                </a:solidFill>
                <a:latin typeface="Georgia"/>
                <a:ea typeface="Georgia"/>
                <a:cs typeface="Georgia"/>
                <a:sym typeface="Georgia"/>
              </a:rPr>
              <a:t>Henry Winston National Chairman, CPUSA</a:t>
            </a:r>
            <a:endParaRPr>
              <a:solidFill>
                <a:srgbClr val="E4E5B8"/>
              </a:solidFill>
              <a:latin typeface="Georgia"/>
              <a:ea typeface="Georgia"/>
              <a:cs typeface="Georgia"/>
              <a:sym typeface="Georgia"/>
            </a:endParaRPr>
          </a:p>
        </p:txBody>
      </p:sp>
      <p:sp>
        <p:nvSpPr>
          <p:cNvPr id="182" name="Google Shape;182;p34"/>
          <p:cNvSpPr txBox="1"/>
          <p:nvPr/>
        </p:nvSpPr>
        <p:spPr>
          <a:xfrm>
            <a:off x="4340450" y="1221175"/>
            <a:ext cx="4567500" cy="30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800">
              <a:solidFill>
                <a:srgbClr val="E4E5B8"/>
              </a:solidFill>
              <a:latin typeface="Georgia"/>
              <a:ea typeface="Georgia"/>
              <a:cs typeface="Georgia"/>
              <a:sym typeface="Georgia"/>
            </a:endParaRPr>
          </a:p>
        </p:txBody>
      </p:sp>
      <p:sp>
        <p:nvSpPr>
          <p:cNvPr id="183" name="Google Shape;183;p34"/>
          <p:cNvSpPr txBox="1"/>
          <p:nvPr/>
        </p:nvSpPr>
        <p:spPr>
          <a:xfrm>
            <a:off x="5243050" y="15198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84" name="Google Shape;184;p34"/>
          <p:cNvPicPr preferRelativeResize="0"/>
          <p:nvPr/>
        </p:nvPicPr>
        <p:blipFill>
          <a:blip r:embed="rId4">
            <a:alphaModFix/>
          </a:blip>
          <a:stretch>
            <a:fillRect/>
          </a:stretch>
        </p:blipFill>
        <p:spPr>
          <a:xfrm>
            <a:off x="3816150" y="1371900"/>
            <a:ext cx="5188725" cy="272407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 name="Google Shape;190;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1" name="Google Shape;191;p35"/>
          <p:cNvSpPr txBox="1"/>
          <p:nvPr>
            <p:ph type="title"/>
          </p:nvPr>
        </p:nvSpPr>
        <p:spPr>
          <a:xfrm>
            <a:off x="947100" y="3041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on Religion</a:t>
            </a:r>
            <a:endParaRPr>
              <a:solidFill>
                <a:srgbClr val="E4E5B8"/>
              </a:solidFill>
              <a:latin typeface="Georgia"/>
              <a:ea typeface="Georgia"/>
              <a:cs typeface="Georgia"/>
              <a:sym typeface="Georgia"/>
            </a:endParaRPr>
          </a:p>
        </p:txBody>
      </p:sp>
      <p:sp>
        <p:nvSpPr>
          <p:cNvPr id="192" name="Google Shape;192;p35"/>
          <p:cNvSpPr txBox="1"/>
          <p:nvPr/>
        </p:nvSpPr>
        <p:spPr>
          <a:xfrm>
            <a:off x="5667825" y="12306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93" name="Google Shape;193;p35"/>
          <p:cNvSpPr txBox="1"/>
          <p:nvPr/>
        </p:nvSpPr>
        <p:spPr>
          <a:xfrm>
            <a:off x="5920000" y="1934125"/>
            <a:ext cx="3524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sp>
        <p:nvSpPr>
          <p:cNvPr id="194" name="Google Shape;194;p35"/>
          <p:cNvSpPr txBox="1"/>
          <p:nvPr/>
        </p:nvSpPr>
        <p:spPr>
          <a:xfrm>
            <a:off x="79650" y="1141525"/>
            <a:ext cx="47784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In that same speech Reagan declared that Marxism-Leninism is the epitome of “sin, evil and ungodliness.” For a President to declare a holy war against a so-called “evil empire,” as Reagan did in Orlando, is itself the greatest evil, and to say the very least, irrational. Karl Marx would have been somewhat astonished and puzzled to hear a 20th century President declare that the capitalist world can meet the present day challenge “only if it has as much faith in God as the Communists have faith in man,” In a sense, accusing Communists of faith in man is really a backhanded compliment!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Because of the wide publicity Reagan’s speech received and because of its provocative hysteria, for a brief moment I wondered whether your invitation to speak would be withdrawn. </a:t>
            </a:r>
            <a:r>
              <a:rPr lang="en" sz="1200">
                <a:solidFill>
                  <a:srgbClr val="E4E5B8"/>
                </a:solidFill>
                <a:latin typeface="Georgia"/>
                <a:ea typeface="Georgia"/>
                <a:cs typeface="Georgia"/>
                <a:sym typeface="Georgia"/>
              </a:rPr>
              <a:t>Knowing Marx’s keen dialectical method of observing things— not statically, but in the process of growth and change, seeing things in the framework of specific time, place and circumstance-—-I am sure that in today’s world he would formulate the question differently. Were he alive today, most likely Marx would be somewhat surprised at the progressive role so many churches and religious institutions are playing.</a:t>
            </a:r>
            <a:endParaRPr sz="1200">
              <a:solidFill>
                <a:srgbClr val="E4E5B8"/>
              </a:solidFill>
              <a:latin typeface="Georgia"/>
              <a:ea typeface="Georgia"/>
              <a:cs typeface="Georgia"/>
              <a:sym typeface="Georgia"/>
            </a:endParaRPr>
          </a:p>
        </p:txBody>
      </p:sp>
      <p:sp>
        <p:nvSpPr>
          <p:cNvPr id="195" name="Google Shape;195;p35"/>
          <p:cNvSpPr txBox="1"/>
          <p:nvPr/>
        </p:nvSpPr>
        <p:spPr>
          <a:xfrm>
            <a:off x="6843825" y="1347275"/>
            <a:ext cx="20640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300">
              <a:solidFill>
                <a:srgbClr val="E4E5B8"/>
              </a:solidFill>
              <a:latin typeface="Georgia"/>
              <a:ea typeface="Georgia"/>
              <a:cs typeface="Georgia"/>
              <a:sym typeface="Georgia"/>
            </a:endParaRPr>
          </a:p>
        </p:txBody>
      </p:sp>
      <p:pic>
        <p:nvPicPr>
          <p:cNvPr id="196" name="Google Shape;196;p35"/>
          <p:cNvPicPr preferRelativeResize="0"/>
          <p:nvPr/>
        </p:nvPicPr>
        <p:blipFill>
          <a:blip r:embed="rId4">
            <a:alphaModFix/>
          </a:blip>
          <a:stretch>
            <a:fillRect/>
          </a:stretch>
        </p:blipFill>
        <p:spPr>
          <a:xfrm>
            <a:off x="4858050" y="1549201"/>
            <a:ext cx="4126174" cy="30039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02" name="Google Shape;202;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03" name="Google Shape;203;p36"/>
          <p:cNvSpPr txBox="1"/>
          <p:nvPr/>
        </p:nvSpPr>
        <p:spPr>
          <a:xfrm>
            <a:off x="365475" y="1208550"/>
            <a:ext cx="42735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….today, more than 100 years after Marx’s death, Marxism has become the basis for the most far-reaching, most influential ideological current in the entire history of human societies. Why this is so is one of the most perplexing questions for non-Marxists today, because Marxism has been cussed, castigated and crucified for over one hundred years. More Marxist books and pamphlets have been burned than any other body of literature—book burnings from Hitler Germany to the one I witnessed in the Leavenworth penitentiary, where I was serving an eight-year prison sentence for the crime of “thinking Marxist thoughts.” To this day, only one U.S. University, the University of Minnesota, has an accredited course in Marxism-Leninism. Marxism has been and still is vilified, illegalized, falsified and revised. Yet Marx’s “spectre” still haunts the entire non-socialist world. The question is—why? Why does Marxism grow in influence, prestige and popularity despite the decades of campaigns and crusades to destroy it? </a:t>
            </a:r>
            <a:endParaRPr sz="1200">
              <a:solidFill>
                <a:srgbClr val="E4E5B8"/>
              </a:solidFill>
              <a:latin typeface="Georgia"/>
              <a:ea typeface="Georgia"/>
              <a:cs typeface="Georgia"/>
              <a:sym typeface="Georgia"/>
            </a:endParaRPr>
          </a:p>
        </p:txBody>
      </p:sp>
      <p:sp>
        <p:nvSpPr>
          <p:cNvPr id="204" name="Google Shape;204;p3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Lives and Grows</a:t>
            </a:r>
            <a:endParaRPr>
              <a:solidFill>
                <a:srgbClr val="E4E5B8"/>
              </a:solidFill>
              <a:latin typeface="Georgia"/>
              <a:ea typeface="Georgia"/>
              <a:cs typeface="Georgia"/>
              <a:sym typeface="Georgia"/>
            </a:endParaRPr>
          </a:p>
        </p:txBody>
      </p:sp>
      <p:sp>
        <p:nvSpPr>
          <p:cNvPr id="205" name="Google Shape;205;p36"/>
          <p:cNvSpPr txBox="1"/>
          <p:nvPr/>
        </p:nvSpPr>
        <p:spPr>
          <a:xfrm>
            <a:off x="4712100" y="130080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06" name="Google Shape;206;p36"/>
          <p:cNvPicPr preferRelativeResize="0"/>
          <p:nvPr/>
        </p:nvPicPr>
        <p:blipFill>
          <a:blip r:embed="rId4">
            <a:alphaModFix/>
          </a:blip>
          <a:stretch>
            <a:fillRect/>
          </a:stretch>
        </p:blipFill>
        <p:spPr>
          <a:xfrm>
            <a:off x="5719499" y="1161050"/>
            <a:ext cx="2610925" cy="3916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2" name="Google Shape;212;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3" name="Google Shape;213;p37"/>
          <p:cNvSpPr txBox="1"/>
          <p:nvPr/>
        </p:nvSpPr>
        <p:spPr>
          <a:xfrm>
            <a:off x="113250" y="1174725"/>
            <a:ext cx="26013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Why does Marxism grow in influence, prestige and popularity despite the decades of campaigns and crusades to destroy it? Why are more than one-half of the world’s peoples either building a new socialist society or moving in the direction of socialism?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Why are there no developing countries anywhere in the world moving toward capitalism? Why is Marxism-Leninism the main ideological current influencing the direction of human society?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Why is Marxism considered enemy number one to the U.S. establishment, the government, the Pentagon and big business? </a:t>
            </a:r>
            <a:endParaRPr sz="1200">
              <a:solidFill>
                <a:srgbClr val="E4E5B8"/>
              </a:solidFill>
              <a:latin typeface="Georgia"/>
              <a:ea typeface="Georgia"/>
              <a:cs typeface="Georgia"/>
              <a:sym typeface="Georgia"/>
            </a:endParaRPr>
          </a:p>
        </p:txBody>
      </p:sp>
      <p:sp>
        <p:nvSpPr>
          <p:cNvPr id="214" name="Google Shape;214;p37"/>
          <p:cNvSpPr txBox="1"/>
          <p:nvPr>
            <p:ph type="title"/>
          </p:nvPr>
        </p:nvSpPr>
        <p:spPr>
          <a:xfrm>
            <a:off x="947100" y="2311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Lives and Grows</a:t>
            </a:r>
            <a:endParaRPr>
              <a:solidFill>
                <a:srgbClr val="E4E5B8"/>
              </a:solidFill>
              <a:latin typeface="Georgia"/>
              <a:ea typeface="Georgia"/>
              <a:cs typeface="Georgia"/>
              <a:sym typeface="Georgia"/>
            </a:endParaRPr>
          </a:p>
        </p:txBody>
      </p:sp>
      <p:sp>
        <p:nvSpPr>
          <p:cNvPr id="215" name="Google Shape;215;p37"/>
          <p:cNvSpPr txBox="1"/>
          <p:nvPr/>
        </p:nvSpPr>
        <p:spPr>
          <a:xfrm>
            <a:off x="6457575" y="1141550"/>
            <a:ext cx="24822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Why is it that the FBI, CIA, and military intelligence spend most of their time harassing those who believe Marx made some important contributions to the bank of human thought? Why does Marx, dead over a hundred years, “still speaketh”?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Looking through the eyes of Mother Nature the answer is obvious. Trees and flowers do not grow on concrete pavements or dry deserts. Seeds and acorns take root only when there is a suitable soil and water to nourish them. Similarly, Marxism prevails as a viable, powerful force because its roots are sunk deep in the reality of life and therefore nourished by the people. </a:t>
            </a:r>
            <a:endParaRPr sz="1800">
              <a:solidFill>
                <a:srgbClr val="E4E5B8"/>
              </a:solidFill>
              <a:latin typeface="Georgia"/>
              <a:ea typeface="Georgia"/>
              <a:cs typeface="Georgia"/>
              <a:sym typeface="Georgia"/>
            </a:endParaRPr>
          </a:p>
        </p:txBody>
      </p:sp>
      <p:sp>
        <p:nvSpPr>
          <p:cNvPr id="216" name="Google Shape;216;p37"/>
          <p:cNvSpPr txBox="1"/>
          <p:nvPr/>
        </p:nvSpPr>
        <p:spPr>
          <a:xfrm>
            <a:off x="3092725" y="169237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17" name="Google Shape;217;p37"/>
          <p:cNvPicPr preferRelativeResize="0"/>
          <p:nvPr/>
        </p:nvPicPr>
        <p:blipFill>
          <a:blip r:embed="rId4">
            <a:alphaModFix/>
          </a:blip>
          <a:stretch>
            <a:fillRect/>
          </a:stretch>
        </p:blipFill>
        <p:spPr>
          <a:xfrm>
            <a:off x="2714550" y="1639375"/>
            <a:ext cx="3438225" cy="25800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3" name="Google Shape;223;p3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4" name="Google Shape;224;p38"/>
          <p:cNvSpPr txBox="1"/>
          <p:nvPr/>
        </p:nvSpPr>
        <p:spPr>
          <a:xfrm>
            <a:off x="126525" y="1054850"/>
            <a:ext cx="5561100" cy="390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50">
                <a:solidFill>
                  <a:srgbClr val="E4E5B8"/>
                </a:solidFill>
                <a:latin typeface="Georgia"/>
                <a:ea typeface="Georgia"/>
                <a:cs typeface="Georgia"/>
                <a:sym typeface="Georgia"/>
              </a:rPr>
              <a:t>Marxism explains and deals with real life. It is a science that reveals life’s real processes—the social, economic processes as well as the laws of nature. Marxism is a science that is specifically at the service of people, especially the working people. Marxism is a science of thought, but it is also a science for social change. </a:t>
            </a:r>
            <a:endParaRPr sz="1050">
              <a:solidFill>
                <a:srgbClr val="E4E5B8"/>
              </a:solidFill>
              <a:latin typeface="Georgia"/>
              <a:ea typeface="Georgia"/>
              <a:cs typeface="Georgia"/>
              <a:sym typeface="Georgia"/>
            </a:endParaRPr>
          </a:p>
          <a:p>
            <a:pPr indent="0" lvl="0" marL="0" rtl="0" algn="l">
              <a:spcBef>
                <a:spcPts val="0"/>
              </a:spcBef>
              <a:spcAft>
                <a:spcPts val="0"/>
              </a:spcAft>
              <a:buNone/>
            </a:pPr>
            <a:r>
              <a:t/>
            </a:r>
            <a:endParaRPr sz="1050">
              <a:solidFill>
                <a:srgbClr val="E4E5B8"/>
              </a:solidFill>
              <a:latin typeface="Georgia"/>
              <a:ea typeface="Georgia"/>
              <a:cs typeface="Georgia"/>
              <a:sym typeface="Georgia"/>
            </a:endParaRPr>
          </a:p>
          <a:p>
            <a:pPr indent="0" lvl="0" marL="0" rtl="0" algn="l">
              <a:spcBef>
                <a:spcPts val="0"/>
              </a:spcBef>
              <a:spcAft>
                <a:spcPts val="0"/>
              </a:spcAft>
              <a:buNone/>
            </a:pPr>
            <a:r>
              <a:rPr lang="en" sz="1050">
                <a:solidFill>
                  <a:srgbClr val="E4E5B8"/>
                </a:solidFill>
                <a:latin typeface="Georgia"/>
                <a:ea typeface="Georgia"/>
                <a:cs typeface="Georgia"/>
                <a:sym typeface="Georgia"/>
              </a:rPr>
              <a:t>It helps people in their daily struggles for a better life. The people of the world react to Karl Marx in two Opposing ways, each reflecting the side of the class struggle upon which one makes a living. On the one hand, the number of Marxism’s defenders, advocates and followers keeps growing by leaps and bounds. While on the other hand, its antagonists and enemies become ever more vehement, desperate, extreme and hysterically fanatic. </a:t>
            </a:r>
            <a:endParaRPr sz="1050">
              <a:solidFill>
                <a:srgbClr val="E4E5B8"/>
              </a:solidFill>
              <a:latin typeface="Georgia"/>
              <a:ea typeface="Georgia"/>
              <a:cs typeface="Georgia"/>
              <a:sym typeface="Georgia"/>
            </a:endParaRPr>
          </a:p>
          <a:p>
            <a:pPr indent="0" lvl="0" marL="0" rtl="0" algn="l">
              <a:spcBef>
                <a:spcPts val="0"/>
              </a:spcBef>
              <a:spcAft>
                <a:spcPts val="0"/>
              </a:spcAft>
              <a:buNone/>
            </a:pPr>
            <a:r>
              <a:t/>
            </a:r>
            <a:endParaRPr sz="1050">
              <a:solidFill>
                <a:srgbClr val="E4E5B8"/>
              </a:solidFill>
              <a:latin typeface="Georgia"/>
              <a:ea typeface="Georgia"/>
              <a:cs typeface="Georgia"/>
              <a:sym typeface="Georgia"/>
            </a:endParaRPr>
          </a:p>
          <a:p>
            <a:pPr indent="0" lvl="0" marL="0" rtl="0" algn="l">
              <a:spcBef>
                <a:spcPts val="0"/>
              </a:spcBef>
              <a:spcAft>
                <a:spcPts val="0"/>
              </a:spcAft>
              <a:buNone/>
            </a:pPr>
            <a:r>
              <a:rPr lang="en" sz="1050">
                <a:solidFill>
                  <a:srgbClr val="E4E5B8"/>
                </a:solidFill>
                <a:latin typeface="Georgia"/>
                <a:ea typeface="Georgia"/>
                <a:cs typeface="Georgia"/>
                <a:sym typeface="Georgia"/>
              </a:rPr>
              <a:t>Their slanders, falsehoods and outright lies keep moving ever further away from truth, from any semblance of intellectual integrity. These reactions, both pro and con, are almost inevitable in our world of two opposing classes, reflected in the two main Socio-economic systems, Those who are exploited—the have-nots—see Marxism as the science and philosophy of liberation, the science that explains to them how and why they are exploited. Why, generation after generation, the millions are poor or just about making ends meet. Why a small minority, generation after generation, keeps accumulating greater and greater wealth. Contrary to popular myths, hard work as a rule does not make one rich. </a:t>
            </a:r>
            <a:endParaRPr sz="1050">
              <a:solidFill>
                <a:srgbClr val="E4E5B8"/>
              </a:solidFill>
              <a:latin typeface="Georgia"/>
              <a:ea typeface="Georgia"/>
              <a:cs typeface="Georgia"/>
              <a:sym typeface="Georgia"/>
            </a:endParaRPr>
          </a:p>
          <a:p>
            <a:pPr indent="0" lvl="0" marL="0" rtl="0" algn="l">
              <a:spcBef>
                <a:spcPts val="0"/>
              </a:spcBef>
              <a:spcAft>
                <a:spcPts val="0"/>
              </a:spcAft>
              <a:buNone/>
            </a:pPr>
            <a:r>
              <a:t/>
            </a:r>
            <a:endParaRPr sz="1050">
              <a:solidFill>
                <a:srgbClr val="E4E5B8"/>
              </a:solidFill>
              <a:latin typeface="Georgia"/>
              <a:ea typeface="Georgia"/>
              <a:cs typeface="Georgia"/>
              <a:sym typeface="Georgia"/>
            </a:endParaRPr>
          </a:p>
          <a:p>
            <a:pPr indent="0" lvl="0" marL="0" rtl="0" algn="l">
              <a:spcBef>
                <a:spcPts val="0"/>
              </a:spcBef>
              <a:spcAft>
                <a:spcPts val="0"/>
              </a:spcAft>
              <a:buNone/>
            </a:pPr>
            <a:r>
              <a:rPr lang="en" sz="1050">
                <a:solidFill>
                  <a:srgbClr val="E4E5B8"/>
                </a:solidFill>
                <a:latin typeface="Georgia"/>
                <a:ea typeface="Georgia"/>
                <a:cs typeface="Georgia"/>
                <a:sym typeface="Georgia"/>
              </a:rPr>
              <a:t>The secret to getting rich is to have a lot of people working hard for you. The so-called captains of industry and banking amass huge fortunes without ever setting foot on the production line or picking up a tool. </a:t>
            </a:r>
            <a:endParaRPr sz="1050">
              <a:solidFill>
                <a:srgbClr val="E4E5B8"/>
              </a:solidFill>
              <a:latin typeface="Georgia"/>
              <a:ea typeface="Georgia"/>
              <a:cs typeface="Georgia"/>
              <a:sym typeface="Georgia"/>
            </a:endParaRPr>
          </a:p>
        </p:txBody>
      </p:sp>
      <p:sp>
        <p:nvSpPr>
          <p:cNvPr id="225" name="Google Shape;225;p38"/>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Science For Social Change</a:t>
            </a:r>
            <a:endParaRPr>
              <a:solidFill>
                <a:srgbClr val="E4E5B8"/>
              </a:solidFill>
              <a:latin typeface="Georgia"/>
              <a:ea typeface="Georgia"/>
              <a:cs typeface="Georgia"/>
              <a:sym typeface="Georgia"/>
            </a:endParaRPr>
          </a:p>
        </p:txBody>
      </p:sp>
      <p:sp>
        <p:nvSpPr>
          <p:cNvPr id="226" name="Google Shape;226;p38"/>
          <p:cNvSpPr txBox="1"/>
          <p:nvPr/>
        </p:nvSpPr>
        <p:spPr>
          <a:xfrm>
            <a:off x="6464225" y="1533100"/>
            <a:ext cx="2694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27" name="Google Shape;227;p38"/>
          <p:cNvPicPr preferRelativeResize="0"/>
          <p:nvPr/>
        </p:nvPicPr>
        <p:blipFill>
          <a:blip r:embed="rId4">
            <a:alphaModFix/>
          </a:blip>
          <a:stretch>
            <a:fillRect/>
          </a:stretch>
        </p:blipFill>
        <p:spPr>
          <a:xfrm>
            <a:off x="5754075" y="1147750"/>
            <a:ext cx="3148135" cy="37991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3" name="Google Shape;233;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4" name="Google Shape;234;p39"/>
          <p:cNvSpPr txBox="1"/>
          <p:nvPr/>
        </p:nvSpPr>
        <p:spPr>
          <a:xfrm>
            <a:off x="126525" y="1101300"/>
            <a:ext cx="44994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One hundred twenty years ago, on the basis of a thorough study of the laws of capitalism, Marx made a number of scientific projections. He accurately predicted that the small manufacturing concerns which dominated industry in his time would be devoured by the bigger ones till finally there would be a few big corporate monopolies left that would rule over the economy. Who can deny the accuracy of that projection today? IBM, GM and U.S. Steel all prove how well Marx knew the inner soul of capitalist development. Marx said that as the corporations grew, they would become less and less socially responsible and less and less patriotic.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One need only mention dioxin and the EPA and the transfer of jobs and capital to low wage, low-tax areas to see where today’s corporate social responsibility and patriotism lie. Who can deny that the U.S. multinational corporations are irresponsible and perfectly willing to sacrifice national interest on the altar of profits? Marx said that old profits flow to wherever the new profits are the highest. </a:t>
            </a:r>
            <a:endParaRPr sz="1100">
              <a:solidFill>
                <a:srgbClr val="E4E5B8"/>
              </a:solidFill>
              <a:latin typeface="Georgia"/>
              <a:ea typeface="Georgia"/>
              <a:cs typeface="Georgia"/>
              <a:sym typeface="Georgia"/>
            </a:endParaRPr>
          </a:p>
        </p:txBody>
      </p:sp>
      <p:sp>
        <p:nvSpPr>
          <p:cNvPr id="235" name="Google Shape;235;p39"/>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Monopoly capitalism </a:t>
            </a:r>
            <a:endParaRPr>
              <a:solidFill>
                <a:srgbClr val="E4E5B8"/>
              </a:solidFill>
              <a:latin typeface="Georgia"/>
              <a:ea typeface="Georgia"/>
              <a:cs typeface="Georgia"/>
              <a:sym typeface="Georgia"/>
            </a:endParaRPr>
          </a:p>
        </p:txBody>
      </p:sp>
      <p:sp>
        <p:nvSpPr>
          <p:cNvPr id="236" name="Google Shape;236;p39"/>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237" name="Google Shape;237;p39"/>
          <p:cNvSpPr txBox="1"/>
          <p:nvPr/>
        </p:nvSpPr>
        <p:spPr>
          <a:xfrm>
            <a:off x="5017400" y="137380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38" name="Google Shape;238;p39"/>
          <p:cNvPicPr preferRelativeResize="0"/>
          <p:nvPr/>
        </p:nvPicPr>
        <p:blipFill>
          <a:blip r:embed="rId4">
            <a:alphaModFix/>
          </a:blip>
          <a:stretch>
            <a:fillRect/>
          </a:stretch>
        </p:blipFill>
        <p:spPr>
          <a:xfrm>
            <a:off x="4971063" y="1154400"/>
            <a:ext cx="3915575" cy="3915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4" name="Google Shape;244;p4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5" name="Google Shape;245;p40"/>
          <p:cNvSpPr txBox="1"/>
          <p:nvPr/>
        </p:nvSpPr>
        <p:spPr>
          <a:xfrm>
            <a:off x="159300" y="1126150"/>
            <a:ext cx="48714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Based on economic laws, one hundred twenty years ago Marx forecast that because capitalism pushes for ever-increasing production of goods, while restricting the market for them by keeping wages low, the system would develop gluts of unsold goods that would bring on recurring economic crises.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Today, out of a working day of 8 hours, the average worker works 2 hours and 9 minutes for himself and 5 hours and 51 minutes for the boss. That's corporate profits.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Or, to put it another way, for the rest of this year the working class (those who are working, that is) will work only for the profits of the corporations and to pay taxes.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 rest of this year the workers will produce goods they cannot buy. In fact, this is precisely what the corporate publicity material says to lure industries to their areas. </a:t>
            </a:r>
            <a:endParaRPr sz="1100">
              <a:solidFill>
                <a:srgbClr val="E4E5B8"/>
              </a:solidFill>
              <a:latin typeface="Georgia"/>
              <a:ea typeface="Georgia"/>
              <a:cs typeface="Georgia"/>
              <a:sym typeface="Georgia"/>
            </a:endParaRPr>
          </a:p>
        </p:txBody>
      </p:sp>
      <p:sp>
        <p:nvSpPr>
          <p:cNvPr id="246" name="Google Shape;246;p40"/>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class struggle </a:t>
            </a:r>
            <a:endParaRPr>
              <a:solidFill>
                <a:srgbClr val="E4E5B8"/>
              </a:solidFill>
              <a:latin typeface="Georgia"/>
              <a:ea typeface="Georgia"/>
              <a:cs typeface="Georgia"/>
              <a:sym typeface="Georgia"/>
            </a:endParaRPr>
          </a:p>
        </p:txBody>
      </p:sp>
      <p:sp>
        <p:nvSpPr>
          <p:cNvPr id="247" name="Google Shape;247;p40"/>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248" name="Google Shape;248;p40"/>
          <p:cNvSpPr txBox="1"/>
          <p:nvPr/>
        </p:nvSpPr>
        <p:spPr>
          <a:xfrm>
            <a:off x="4294000" y="14667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49" name="Google Shape;249;p40"/>
          <p:cNvPicPr preferRelativeResize="0"/>
          <p:nvPr/>
        </p:nvPicPr>
        <p:blipFill>
          <a:blip r:embed="rId4">
            <a:alphaModFix/>
          </a:blip>
          <a:stretch>
            <a:fillRect/>
          </a:stretch>
        </p:blipFill>
        <p:spPr>
          <a:xfrm>
            <a:off x="5176650" y="1101300"/>
            <a:ext cx="3789399" cy="38293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5" name="Google Shape;255;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56" name="Google Shape;256;p41"/>
          <p:cNvSpPr txBox="1"/>
          <p:nvPr/>
        </p:nvSpPr>
        <p:spPr>
          <a:xfrm>
            <a:off x="743325" y="1341475"/>
            <a:ext cx="3669300" cy="350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In the now famous Communist Manifesto, Marx asserted that the capitalist system during its rule of scarce one hundred years, had created more massive and more colossal productive forces than had all preceding generations together.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In a sense, it is precisely because of the big monopolies and the vast expansion of the productive forces under capitalism, that it has outgrown itself.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Capitalism, because of private ownership and lack of planning in production, has now become an obstacle to the further development and progress of society. Capitalism was an advance over slavery and feudalism. It was able to use the technology of its day. But now capitalism is increasingly out of step with modern times. </a:t>
            </a:r>
            <a:endParaRPr sz="1200">
              <a:solidFill>
                <a:srgbClr val="E4E5B8"/>
              </a:solidFill>
              <a:latin typeface="Georgia"/>
              <a:ea typeface="Georgia"/>
              <a:cs typeface="Georgia"/>
              <a:sym typeface="Georgia"/>
            </a:endParaRPr>
          </a:p>
        </p:txBody>
      </p:sp>
      <p:sp>
        <p:nvSpPr>
          <p:cNvPr id="257" name="Google Shape;257;p41"/>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class struggle </a:t>
            </a:r>
            <a:endParaRPr>
              <a:solidFill>
                <a:srgbClr val="E4E5B8"/>
              </a:solidFill>
              <a:latin typeface="Georgia"/>
              <a:ea typeface="Georgia"/>
              <a:cs typeface="Georgia"/>
              <a:sym typeface="Georgia"/>
            </a:endParaRPr>
          </a:p>
        </p:txBody>
      </p:sp>
      <p:sp>
        <p:nvSpPr>
          <p:cNvPr id="258" name="Google Shape;258;p41"/>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259" name="Google Shape;259;p41"/>
          <p:cNvSpPr txBox="1"/>
          <p:nvPr/>
        </p:nvSpPr>
        <p:spPr>
          <a:xfrm>
            <a:off x="5296150" y="143355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60" name="Google Shape;260;p41"/>
          <p:cNvPicPr preferRelativeResize="0"/>
          <p:nvPr/>
        </p:nvPicPr>
        <p:blipFill>
          <a:blip r:embed="rId4">
            <a:alphaModFix/>
          </a:blip>
          <a:stretch>
            <a:fillRect/>
          </a:stretch>
        </p:blipFill>
        <p:spPr>
          <a:xfrm>
            <a:off x="5468575" y="1201249"/>
            <a:ext cx="2527790" cy="37898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6" name="Google Shape;266;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7" name="Google Shape;267;p42"/>
          <p:cNvSpPr txBox="1"/>
          <p:nvPr/>
        </p:nvSpPr>
        <p:spPr>
          <a:xfrm>
            <a:off x="126525" y="1101300"/>
            <a:ext cx="50766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scientific and technological revolution is passing it by. The problems of today’s world are too complex for a socio-economic system that is at the mercy of individual corporations without concern for people or society.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Capitalism is a system of anarchy. As the process of the bigger corporations swallowing up the smaller ones accelerates (far beyond even Marx’s predictions), big business becomes even less concerned about human life and society. As capitalism develops into monopoly capitalism, the anarchy increases on an even bigger scale and the crises and disasters become more frequent and intense.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Today capitalism in the U.S. careens from one crisis to another, because it is unplanned, chaotic, and anarchistic. Its credo is, each dog for himself, and dog-eat-dog. The new advances in science and 16 technology become entangled in the monopolies’ single minded determination to milk all the benefits of production for their private profits. The new technology needs a system that can plan and develop its use and distribute its benefits to society as a whole. All the talk about “hi-tech” replacing mass production industries, about our society becoming a post-industrial system, is totally unrealistic. </a:t>
            </a:r>
            <a:endParaRPr sz="1200">
              <a:solidFill>
                <a:srgbClr val="E4E5B8"/>
              </a:solidFill>
              <a:latin typeface="Georgia"/>
              <a:ea typeface="Georgia"/>
              <a:cs typeface="Georgia"/>
              <a:sym typeface="Georgia"/>
            </a:endParaRPr>
          </a:p>
        </p:txBody>
      </p:sp>
      <p:sp>
        <p:nvSpPr>
          <p:cNvPr id="268" name="Google Shape;268;p42"/>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system of anarchy </a:t>
            </a:r>
            <a:endParaRPr>
              <a:solidFill>
                <a:srgbClr val="E4E5B8"/>
              </a:solidFill>
              <a:latin typeface="Georgia"/>
              <a:ea typeface="Georgia"/>
              <a:cs typeface="Georgia"/>
              <a:sym typeface="Georgia"/>
            </a:endParaRPr>
          </a:p>
        </p:txBody>
      </p:sp>
      <p:sp>
        <p:nvSpPr>
          <p:cNvPr id="269" name="Google Shape;269;p42"/>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270" name="Google Shape;270;p42"/>
          <p:cNvSpPr txBox="1"/>
          <p:nvPr/>
        </p:nvSpPr>
        <p:spPr>
          <a:xfrm>
            <a:off x="5448800" y="1546375"/>
            <a:ext cx="371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71" name="Google Shape;271;p42"/>
          <p:cNvPicPr preferRelativeResize="0"/>
          <p:nvPr/>
        </p:nvPicPr>
        <p:blipFill>
          <a:blip r:embed="rId4">
            <a:alphaModFix/>
          </a:blip>
          <a:stretch>
            <a:fillRect/>
          </a:stretch>
        </p:blipFill>
        <p:spPr>
          <a:xfrm>
            <a:off x="5329975" y="1857313"/>
            <a:ext cx="3636076" cy="255148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7" name="Google Shape;277;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8" name="Google Shape;278;p43"/>
          <p:cNvSpPr txBox="1"/>
          <p:nvPr/>
        </p:nvSpPr>
        <p:spPr>
          <a:xfrm>
            <a:off x="106625" y="1227800"/>
            <a:ext cx="4426200" cy="3324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scientific and technological revolution is passing it by. The problems of today’s world are too complex for a socio-economic system that is at the mercy of individual corporations without concern for people or society.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Capitalism is a system of anarchy. As the process of the bigger corporations swallowing up the smaller ones accelerates (far beyond even Marx’s predictions), big business becomes even less concerned about human life and society.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As capitalism develops into monopoly capitalism, the anarchy increases on an even bigger scale and the crises and disasters become more frequent and intense.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Today capitalism in the U.S. careens from one crisis to another, because it is unplanned, chaotic, and anarchistic. Its credo is, each dog for himself, and dog-eat-dog. </a:t>
            </a:r>
            <a:endParaRPr sz="1200">
              <a:solidFill>
                <a:srgbClr val="E4E5B8"/>
              </a:solidFill>
              <a:latin typeface="Georgia"/>
              <a:ea typeface="Georgia"/>
              <a:cs typeface="Georgia"/>
              <a:sym typeface="Georgia"/>
            </a:endParaRPr>
          </a:p>
        </p:txBody>
      </p:sp>
      <p:sp>
        <p:nvSpPr>
          <p:cNvPr id="279" name="Google Shape;279;p43"/>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system of anarchy </a:t>
            </a:r>
            <a:endParaRPr>
              <a:solidFill>
                <a:srgbClr val="E4E5B8"/>
              </a:solidFill>
              <a:latin typeface="Georgia"/>
              <a:ea typeface="Georgia"/>
              <a:cs typeface="Georgia"/>
              <a:sym typeface="Georgia"/>
            </a:endParaRPr>
          </a:p>
        </p:txBody>
      </p:sp>
      <p:sp>
        <p:nvSpPr>
          <p:cNvPr id="280" name="Google Shape;280;p43"/>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pic>
        <p:nvPicPr>
          <p:cNvPr id="281" name="Google Shape;281;p43"/>
          <p:cNvPicPr preferRelativeResize="0"/>
          <p:nvPr/>
        </p:nvPicPr>
        <p:blipFill>
          <a:blip r:embed="rId4">
            <a:alphaModFix/>
          </a:blip>
          <a:stretch>
            <a:fillRect/>
          </a:stretch>
        </p:blipFill>
        <p:spPr>
          <a:xfrm>
            <a:off x="5614550" y="1201250"/>
            <a:ext cx="2527837" cy="3789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26"/>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5/5/26</a:t>
            </a:r>
            <a:endParaRPr>
              <a:solidFill>
                <a:srgbClr val="E4E5B8"/>
              </a:solidFill>
              <a:latin typeface="Georgia"/>
              <a:ea typeface="Georgia"/>
              <a:cs typeface="Georgia"/>
              <a:sym typeface="Georgia"/>
            </a:endParaRPr>
          </a:p>
        </p:txBody>
      </p:sp>
      <p:sp>
        <p:nvSpPr>
          <p:cNvPr id="108" name="Google Shape;108;p26"/>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109" name="Google Shape;109;p26"/>
          <p:cNvPicPr preferRelativeResize="0"/>
          <p:nvPr/>
        </p:nvPicPr>
        <p:blipFill>
          <a:blip r:embed="rId3">
            <a:alphaModFix/>
          </a:blip>
          <a:stretch>
            <a:fillRect/>
          </a:stretch>
        </p:blipFill>
        <p:spPr>
          <a:xfrm>
            <a:off x="844950" y="357800"/>
            <a:ext cx="7454099" cy="4192918"/>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87" name="Google Shape;287;p4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88" name="Google Shape;288;p44"/>
          <p:cNvSpPr txBox="1"/>
          <p:nvPr/>
        </p:nvSpPr>
        <p:spPr>
          <a:xfrm>
            <a:off x="212825" y="1141500"/>
            <a:ext cx="34506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The invasion of the robot army will drive new millions out of the industrial plants and onto the unemployment lines. It is estimated that in the next ten years, for every three thousand jobs “high tech” industries will create, fifty thousand jobs will be lost.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It is one of those ironies of history that U.S. capitalism daily provides proof that Karl Marx was right absolutely right, and right on target. Our President, Ronald Reagan, a lifelong anti. communist fanatic, personally does more to prove Marx was on target than hundreds of paid thinktanks combined.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More than anyone else, Ronald Reagan and Reaganomics is forcing people to search seriously for a viable alternative, to consider the socialist solution. </a:t>
            </a:r>
            <a:endParaRPr sz="1000">
              <a:solidFill>
                <a:srgbClr val="E4E5B8"/>
              </a:solidFill>
              <a:latin typeface="Georgia"/>
              <a:ea typeface="Georgia"/>
              <a:cs typeface="Georgia"/>
              <a:sym typeface="Georgia"/>
            </a:endParaRPr>
          </a:p>
        </p:txBody>
      </p:sp>
      <p:sp>
        <p:nvSpPr>
          <p:cNvPr id="289" name="Google Shape;289;p44"/>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system of anarchy </a:t>
            </a:r>
            <a:endParaRPr>
              <a:solidFill>
                <a:srgbClr val="E4E5B8"/>
              </a:solidFill>
              <a:latin typeface="Georgia"/>
              <a:ea typeface="Georgia"/>
              <a:cs typeface="Georgia"/>
              <a:sym typeface="Georgia"/>
            </a:endParaRPr>
          </a:p>
        </p:txBody>
      </p:sp>
      <p:sp>
        <p:nvSpPr>
          <p:cNvPr id="290" name="Google Shape;290;p44"/>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291" name="Google Shape;291;p44"/>
          <p:cNvSpPr txBox="1"/>
          <p:nvPr/>
        </p:nvSpPr>
        <p:spPr>
          <a:xfrm>
            <a:off x="5123600" y="15729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292" name="Google Shape;292;p44"/>
          <p:cNvPicPr preferRelativeResize="0"/>
          <p:nvPr/>
        </p:nvPicPr>
        <p:blipFill>
          <a:blip r:embed="rId4">
            <a:alphaModFix/>
          </a:blip>
          <a:stretch>
            <a:fillRect/>
          </a:stretch>
        </p:blipFill>
        <p:spPr>
          <a:xfrm>
            <a:off x="3948875" y="1201250"/>
            <a:ext cx="4961070" cy="384677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98" name="Google Shape;298;p4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9" name="Google Shape;299;p45"/>
          <p:cNvSpPr txBox="1"/>
          <p:nvPr/>
        </p:nvSpPr>
        <p:spPr>
          <a:xfrm>
            <a:off x="126525" y="1101300"/>
            <a:ext cx="6185100" cy="4032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E4E5B8"/>
                </a:solidFill>
                <a:latin typeface="Georgia"/>
                <a:ea typeface="Georgia"/>
                <a:cs typeface="Georgia"/>
                <a:sym typeface="Georgia"/>
              </a:rPr>
              <a:t>The burning question is: WHY? Why does the Reagan Administration and most of Congress relentlessly pursue these cold-blooded, anti-people policies that cause hunger, unemployment, sickness, misery and death—with the constant threat of nuclear war? Is it that they completely lack human compassion and social conscience?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Why cut funds for the immunization of children to protect them from dis ease, knowing many will be struck with crippling and killing diseases that were conquered by medica science years ago? Why are the oil and chemical monopolies permitted to lace our gas, heating and fuel oil with lead and toxic chemicals?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Why are they permitted to dump toxic wastes in areas where people live, knowing full well these actions will poison and kill people—especially children—for the next ten, twenty, even one hundred years? Engels, co-worker of Marx, wrote about capitalism and ecology a century ago, and today Reagan calls popular concern about this issue “environmental extremism.” Is he not concerned about human life, about our future generations? Why the deliberate gutting of social security that cuts the only lifelines of the elderly, ill and disabled? Have they no concern for our older generation?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Why do these planned (with malice aforethought) inhuman policies continue without letup? Is the United States really slipping so far from what used to be the richest country in the world? Is the United States becoming a nation that can no longer afford to provide even a minimum standard of living, a minimum safety net, for its people? Has the United States really run out of resources and money? </a:t>
            </a:r>
            <a:endParaRPr sz="10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a:p>
            <a:pPr indent="0" lvl="0" marL="0" rtl="0" algn="l">
              <a:spcBef>
                <a:spcPts val="0"/>
              </a:spcBef>
              <a:spcAft>
                <a:spcPts val="0"/>
              </a:spcAft>
              <a:buNone/>
            </a:pPr>
            <a:r>
              <a:rPr lang="en" sz="1000">
                <a:solidFill>
                  <a:srgbClr val="E4E5B8"/>
                </a:solidFill>
                <a:latin typeface="Georgia"/>
                <a:ea typeface="Georgia"/>
                <a:cs typeface="Georgia"/>
                <a:sym typeface="Georgia"/>
              </a:rPr>
              <a:t>From a Marxist viewpoint, that’s unadulterated hogwash! Or, are U.S. products uncompetitive on the world market because U.S. workers are unproductive and lazy? Or live too high off the hog? Such ideas, we believe, are more hogwash! The real answers to all these questions lie deep in the very heart of the capitalist system itself. </a:t>
            </a:r>
            <a:endParaRPr sz="1000">
              <a:solidFill>
                <a:srgbClr val="E4E5B8"/>
              </a:solidFill>
              <a:latin typeface="Georgia"/>
              <a:ea typeface="Georgia"/>
              <a:cs typeface="Georgia"/>
              <a:sym typeface="Georgia"/>
            </a:endParaRPr>
          </a:p>
        </p:txBody>
      </p:sp>
      <p:sp>
        <p:nvSpPr>
          <p:cNvPr id="300" name="Google Shape;300;p45"/>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has the answers </a:t>
            </a:r>
            <a:endParaRPr>
              <a:solidFill>
                <a:srgbClr val="E4E5B8"/>
              </a:solidFill>
              <a:latin typeface="Georgia"/>
              <a:ea typeface="Georgia"/>
              <a:cs typeface="Georgia"/>
              <a:sym typeface="Georgia"/>
            </a:endParaRPr>
          </a:p>
        </p:txBody>
      </p:sp>
      <p:pic>
        <p:nvPicPr>
          <p:cNvPr id="301" name="Google Shape;301;p45"/>
          <p:cNvPicPr preferRelativeResize="0"/>
          <p:nvPr/>
        </p:nvPicPr>
        <p:blipFill>
          <a:blip r:embed="rId4">
            <a:alphaModFix/>
          </a:blip>
          <a:stretch>
            <a:fillRect/>
          </a:stretch>
        </p:blipFill>
        <p:spPr>
          <a:xfrm>
            <a:off x="6444300" y="1337125"/>
            <a:ext cx="2429075" cy="36436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07" name="Google Shape;307;p4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8" name="Google Shape;308;p46"/>
          <p:cNvSpPr txBox="1"/>
          <p:nvPr/>
        </p:nvSpPr>
        <p:spPr>
          <a:xfrm>
            <a:off x="219450" y="1201250"/>
            <a:ext cx="5534700" cy="3570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It is a system that places corporate profits before the interests of the people. The double-barreled, Reagan-big business offensive against the people has a serious negative cause and effect impact on the economy.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Cutting paychecks, unemployment checks, social security checks and food stamps means less money for buying consumer goods. Therefore, less sales in the marketplace; And less sales mean less production and less jobs.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bottom-line cause for the economic mess our country is in is the capitalist system itself. Capitalism is timeworn and worn out. It is overtired, but refuses to give up. Capitalism is deep in the process of decay and decline. As with all phenomena in life, it is the victim of old age and the aging process.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The ever-deepening economic, political, social and moral crises we are going through are not momentary. The decline and contraction of capitalism is the product of an inborn, fixed and law-governed process, In a sense, it is ironic that U.S. developments have followed the classical model Karl Marx projected, including high unemployment, widespread poverty, the emergence and rise of the huge industrial monopolies, the financial galaxies and conglomerates that now dominate, exploit and control every phase of life in the United States. </a:t>
            </a:r>
            <a:endParaRPr sz="1100">
              <a:solidFill>
                <a:srgbClr val="E4E5B8"/>
              </a:solidFill>
              <a:latin typeface="Georgia"/>
              <a:ea typeface="Georgia"/>
              <a:cs typeface="Georgia"/>
              <a:sym typeface="Georgia"/>
            </a:endParaRPr>
          </a:p>
        </p:txBody>
      </p:sp>
      <p:sp>
        <p:nvSpPr>
          <p:cNvPr id="309" name="Google Shape;309;p46"/>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Marxism has the answers </a:t>
            </a:r>
            <a:endParaRPr>
              <a:solidFill>
                <a:srgbClr val="E4E5B8"/>
              </a:solidFill>
              <a:latin typeface="Georgia"/>
              <a:ea typeface="Georgia"/>
              <a:cs typeface="Georgia"/>
              <a:sym typeface="Georgia"/>
            </a:endParaRPr>
          </a:p>
        </p:txBody>
      </p:sp>
      <p:sp>
        <p:nvSpPr>
          <p:cNvPr id="310" name="Google Shape;310;p46"/>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311" name="Google Shape;311;p46"/>
          <p:cNvSpPr txBox="1"/>
          <p:nvPr/>
        </p:nvSpPr>
        <p:spPr>
          <a:xfrm>
            <a:off x="5714275" y="1546375"/>
            <a:ext cx="3444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12" name="Google Shape;312;p46"/>
          <p:cNvPicPr preferRelativeResize="0"/>
          <p:nvPr/>
        </p:nvPicPr>
        <p:blipFill>
          <a:blip r:embed="rId4">
            <a:alphaModFix/>
          </a:blip>
          <a:stretch>
            <a:fillRect/>
          </a:stretch>
        </p:blipFill>
        <p:spPr>
          <a:xfrm>
            <a:off x="5960250" y="1201250"/>
            <a:ext cx="3045203" cy="37898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18" name="Google Shape;318;p4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19" name="Google Shape;319;p47"/>
          <p:cNvSpPr txBox="1"/>
          <p:nvPr/>
        </p:nvSpPr>
        <p:spPr>
          <a:xfrm>
            <a:off x="126525" y="1101300"/>
            <a:ext cx="4154100" cy="3909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Much is known and written about the laws of economic and social development, as well as scientific socialism. Much less is known and appreciated about how much Marx and Engels added to our understanding of the Laws of nature—to natural science.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However, natural scientists are discovering that the more they probe the ways of nature the more they are learning about the dialectical laws that determine and explain all phenomena—nature, society and consciousness.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Revolutions cannot be imported or exported. In each country, revolutions are the explosions resulting from a combustion of accumulated frustrations and anger because of exploitation, injustice and oppression.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You can transplant a rubber tree to Alaska, but it will not take root. You can transplant revolutionary ideas, but unless the political and economic soil is prepared and ready, they will not take root and grow. This historic moment is so explosive because there are two interrelated worldwide revolutionary processes. </a:t>
            </a:r>
            <a:endParaRPr sz="1100">
              <a:solidFill>
                <a:srgbClr val="E4E5B8"/>
              </a:solidFill>
              <a:latin typeface="Georgia"/>
              <a:ea typeface="Georgia"/>
              <a:cs typeface="Georgia"/>
              <a:sym typeface="Georgia"/>
            </a:endParaRPr>
          </a:p>
        </p:txBody>
      </p:sp>
      <p:sp>
        <p:nvSpPr>
          <p:cNvPr id="320" name="Google Shape;320;p47"/>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Dialectical laws of development </a:t>
            </a:r>
            <a:endParaRPr>
              <a:solidFill>
                <a:srgbClr val="E4E5B8"/>
              </a:solidFill>
              <a:latin typeface="Georgia"/>
              <a:ea typeface="Georgia"/>
              <a:cs typeface="Georgia"/>
              <a:sym typeface="Georgia"/>
            </a:endParaRPr>
          </a:p>
        </p:txBody>
      </p:sp>
      <p:sp>
        <p:nvSpPr>
          <p:cNvPr id="321" name="Google Shape;321;p47"/>
          <p:cNvSpPr txBox="1"/>
          <p:nvPr/>
        </p:nvSpPr>
        <p:spPr>
          <a:xfrm>
            <a:off x="5302800" y="124770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322" name="Google Shape;322;p47"/>
          <p:cNvSpPr txBox="1"/>
          <p:nvPr/>
        </p:nvSpPr>
        <p:spPr>
          <a:xfrm>
            <a:off x="4798400" y="17919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23" name="Google Shape;323;p47"/>
          <p:cNvPicPr preferRelativeResize="0"/>
          <p:nvPr/>
        </p:nvPicPr>
        <p:blipFill>
          <a:blip r:embed="rId4">
            <a:alphaModFix/>
          </a:blip>
          <a:stretch>
            <a:fillRect/>
          </a:stretch>
        </p:blipFill>
        <p:spPr>
          <a:xfrm>
            <a:off x="4437600" y="1247700"/>
            <a:ext cx="4544500" cy="35642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9" name="Google Shape;329;p4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30" name="Google Shape;330;p48"/>
          <p:cNvSpPr txBox="1"/>
          <p:nvPr/>
        </p:nvSpPr>
        <p:spPr>
          <a:xfrm>
            <a:off x="172950" y="1201250"/>
            <a:ext cx="22695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Socialism is a society that (once and for all) will do away with all forms of human exploitation through which a very small, privileged minority became richer and richer by exploiting the labor of the many, the great majority, who became poorer and poorer.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Under socialism, for the first time, the people will truly “inherit the earth.” The fact is that this revolutionary process is inevitable.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It is propelled and dictated by the inner laws of social development. </a:t>
            </a:r>
            <a:endParaRPr sz="1200">
              <a:solidFill>
                <a:srgbClr val="E4E5B8"/>
              </a:solidFill>
              <a:latin typeface="Georgia"/>
              <a:ea typeface="Georgia"/>
              <a:cs typeface="Georgia"/>
              <a:sym typeface="Georgia"/>
            </a:endParaRPr>
          </a:p>
        </p:txBody>
      </p:sp>
      <p:sp>
        <p:nvSpPr>
          <p:cNvPr id="331" name="Google Shape;331;p48"/>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Dialectical laws of development </a:t>
            </a:r>
            <a:endParaRPr>
              <a:solidFill>
                <a:srgbClr val="E4E5B8"/>
              </a:solidFill>
              <a:latin typeface="Georgia"/>
              <a:ea typeface="Georgia"/>
              <a:cs typeface="Georgia"/>
              <a:sym typeface="Georgia"/>
            </a:endParaRPr>
          </a:p>
        </p:txBody>
      </p:sp>
      <p:sp>
        <p:nvSpPr>
          <p:cNvPr id="332" name="Google Shape;332;p48"/>
          <p:cNvSpPr txBox="1"/>
          <p:nvPr/>
        </p:nvSpPr>
        <p:spPr>
          <a:xfrm>
            <a:off x="5999650" y="1201250"/>
            <a:ext cx="2966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200">
              <a:solidFill>
                <a:srgbClr val="E4E5B8"/>
              </a:solidFill>
              <a:latin typeface="Georgia"/>
              <a:ea typeface="Georgia"/>
              <a:cs typeface="Georgia"/>
              <a:sym typeface="Georgia"/>
            </a:endParaRPr>
          </a:p>
        </p:txBody>
      </p:sp>
      <p:sp>
        <p:nvSpPr>
          <p:cNvPr id="333" name="Google Shape;333;p48"/>
          <p:cNvSpPr txBox="1"/>
          <p:nvPr/>
        </p:nvSpPr>
        <p:spPr>
          <a:xfrm>
            <a:off x="4532925" y="150655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334" name="Google Shape;334;p48"/>
          <p:cNvPicPr preferRelativeResize="0"/>
          <p:nvPr/>
        </p:nvPicPr>
        <p:blipFill>
          <a:blip r:embed="rId4">
            <a:alphaModFix/>
          </a:blip>
          <a:stretch>
            <a:fillRect/>
          </a:stretch>
        </p:blipFill>
        <p:spPr>
          <a:xfrm>
            <a:off x="3092725" y="1155925"/>
            <a:ext cx="5792801" cy="385484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0" name="Google Shape;340;p4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41" name="Google Shape;341;p49"/>
          <p:cNvSpPr txBox="1"/>
          <p:nvPr/>
        </p:nvSpPr>
        <p:spPr>
          <a:xfrm>
            <a:off x="86700" y="1101300"/>
            <a:ext cx="55347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Karl Marx was a keen observer of our country. He learned much from our American revolutionary traditions. In fact, there were times when Karl Marx sounded very much like Thomas Jefferson. And, when Thomas Jefferson sounded much like Karl Marx.</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 “Whenever any form of government becomes destructive of these ends [the inalienable rights to life, liberty and the pursuit of happiness] it is the right of the people to alter or abolish it, and to institute a new government, laying its foundation on such principles, and organizing its powers in such form, as to them shall seem most likely to affect their safety and happiness.” Jefferson also said that it is also “the duty” of the people to so act when necessary (The Declaration of Independence).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Those were written by Thomas Jefferson. Now, one more quote: When a great social revolution shall have mastered the results of the bourgeois epoch then only will human progress cease to resemble that hideous, pagan idol, who would not drink the nectar but from the skulls of the Slain. (1979 C. W. 12:222).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That is from Karl Marx. It was Karl Marx who showed that rebellion and revolution are law-governed, inevitable processes. ' He was therefore able to explain the factors and forces that motivate and drive the law-governed forward process of history. That’s why Karl Marx, one hundred years after his death, still “speaketh” today—right on target. So, 1f you want to ride the wave of the future, you should consider jumping aboard the revolutionary bandwagon.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000">
              <a:solidFill>
                <a:srgbClr val="E4E5B8"/>
              </a:solidFill>
              <a:latin typeface="Georgia"/>
              <a:ea typeface="Georgia"/>
              <a:cs typeface="Georgia"/>
              <a:sym typeface="Georgia"/>
            </a:endParaRPr>
          </a:p>
        </p:txBody>
      </p:sp>
      <p:sp>
        <p:nvSpPr>
          <p:cNvPr id="342" name="Google Shape;342;p49"/>
          <p:cNvSpPr txBox="1"/>
          <p:nvPr>
            <p:ph type="title"/>
          </p:nvPr>
        </p:nvSpPr>
        <p:spPr>
          <a:xfrm>
            <a:off x="947100"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Dialectical laws of development </a:t>
            </a:r>
            <a:endParaRPr>
              <a:solidFill>
                <a:srgbClr val="E4E5B8"/>
              </a:solidFill>
              <a:latin typeface="Georgia"/>
              <a:ea typeface="Georgia"/>
              <a:cs typeface="Georgia"/>
              <a:sym typeface="Georgia"/>
            </a:endParaRPr>
          </a:p>
        </p:txBody>
      </p:sp>
      <p:pic>
        <p:nvPicPr>
          <p:cNvPr id="343" name="Google Shape;343;p49"/>
          <p:cNvPicPr preferRelativeResize="0"/>
          <p:nvPr/>
        </p:nvPicPr>
        <p:blipFill>
          <a:blip r:embed="rId4">
            <a:alphaModFix/>
          </a:blip>
          <a:stretch>
            <a:fillRect/>
          </a:stretch>
        </p:blipFill>
        <p:spPr>
          <a:xfrm>
            <a:off x="6251850" y="1165425"/>
            <a:ext cx="2621525" cy="3932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5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349" name="Google Shape;349;p5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355" name="Google Shape;355;p5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5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362" name="Google Shape;362;p5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63" name="Google Shape;363;p52"/>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The Revolutionary Legacy of Karl Marx</a:t>
            </a:r>
            <a:endParaRPr sz="5200">
              <a:solidFill>
                <a:srgbClr val="E4E5B8"/>
              </a:solidFill>
              <a:latin typeface="Georgia"/>
              <a:ea typeface="Georgia"/>
              <a:cs typeface="Georgia"/>
              <a:sym typeface="Georgia"/>
            </a:endParaRPr>
          </a:p>
        </p:txBody>
      </p:sp>
      <p:pic>
        <p:nvPicPr>
          <p:cNvPr id="369" name="Google Shape;369;p5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7"/>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115" name="Google Shape;115;p27"/>
          <p:cNvSpPr txBox="1"/>
          <p:nvPr>
            <p:ph idx="2" type="body"/>
          </p:nvPr>
        </p:nvSpPr>
        <p:spPr>
          <a:xfrm>
            <a:off x="4980525" y="724200"/>
            <a:ext cx="3837000" cy="3695100"/>
          </a:xfrm>
          <a:prstGeom prst="rect">
            <a:avLst/>
          </a:prstGeom>
        </p:spPr>
        <p:txBody>
          <a:bodyPr anchorCtr="0" anchor="ctr" bIns="91425" lIns="91425" spcFirstLastPara="1" rIns="91425" wrap="square" tIns="91425">
            <a:normAutofit/>
          </a:bodyPr>
          <a:lstStyle/>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O</a:t>
            </a:r>
            <a:r>
              <a:rPr lang="en">
                <a:solidFill>
                  <a:srgbClr val="E4E5B8"/>
                </a:solidFill>
                <a:latin typeface="Georgia"/>
                <a:ea typeface="Georgia"/>
                <a:cs typeface="Georgia"/>
                <a:sym typeface="Georgia"/>
              </a:rPr>
              <a:t>ne Hundred (and counting) years after: Marx Right on Target</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The Revolutionary Legacy of Karl Marx</a:t>
            </a:r>
            <a:br>
              <a:rPr lang="en">
                <a:solidFill>
                  <a:srgbClr val="E4E5B8"/>
                </a:solidFill>
                <a:latin typeface="Georgia"/>
                <a:ea typeface="Georgia"/>
                <a:cs typeface="Georgia"/>
                <a:sym typeface="Georgia"/>
              </a:rPr>
            </a:br>
            <a:endParaRPr>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a:solidFill>
                  <a:srgbClr val="E4E5B8"/>
                </a:solidFill>
                <a:latin typeface="Georgia"/>
                <a:ea typeface="Georgia"/>
                <a:cs typeface="Georgia"/>
                <a:sym typeface="Georgia"/>
              </a:rPr>
              <a:t>Karl Marx in Our Time</a:t>
            </a:r>
            <a:endParaRPr>
              <a:solidFill>
                <a:srgbClr val="E4E5B8"/>
              </a:solidFill>
              <a:latin typeface="Georgia"/>
              <a:ea typeface="Georgia"/>
              <a:cs typeface="Georgia"/>
              <a:sym typeface="Georgia"/>
            </a:endParaRPr>
          </a:p>
        </p:txBody>
      </p:sp>
      <p:pic>
        <p:nvPicPr>
          <p:cNvPr id="116" name="Google Shape;116;p27"/>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5" name="Google Shape;375;p5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76" name="Google Shape;376;p54"/>
          <p:cNvSpPr txBox="1"/>
          <p:nvPr/>
        </p:nvSpPr>
        <p:spPr>
          <a:xfrm>
            <a:off x="126525" y="1101300"/>
            <a:ext cx="6423900" cy="480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Marxism-Leninism is the theory and method of socialist revolution. And revolution is the "locomotive of history." It has become a law of social development that the further humanity progresses from the age of Marx, the closer it moves toward Marxism-Leninism. Today there is not a country in the world that does not have an active Marxist-Leninist movement. And, there is nothing the New York Times fears more than this. Yes, the "spectre" hangs ever heavier over the capitalist world. As the sun was setting on the day Karl Marx died, Frederick Engels, his closest co-worker and dearest friend, penned a most perceptive epitaph: </a:t>
            </a:r>
            <a:r>
              <a:rPr i="1" lang="en" sz="1500">
                <a:solidFill>
                  <a:srgbClr val="E4E5B8"/>
                </a:solidFill>
                <a:latin typeface="Georgia"/>
                <a:ea typeface="Georgia"/>
                <a:cs typeface="Georgia"/>
                <a:sym typeface="Georgia"/>
              </a:rPr>
              <a:t>"Man-kind is shorter by a head, and the greatest head of our times, at that" </a:t>
            </a:r>
            <a:r>
              <a:rPr lang="en" sz="1500">
                <a:solidFill>
                  <a:srgbClr val="E4E5B8"/>
                </a:solidFill>
                <a:latin typeface="Georgia"/>
                <a:ea typeface="Georgia"/>
                <a:cs typeface="Georgia"/>
                <a:sym typeface="Georgia"/>
              </a:rPr>
              <a:t>(Foner, 1973, 28). With keen dialectical insight Engels reflected on the effects Marx's passing would have on the class struggle: </a:t>
            </a:r>
            <a:r>
              <a:rPr i="1" lang="en" sz="1500">
                <a:solidFill>
                  <a:srgbClr val="E4E5B8"/>
                </a:solidFill>
                <a:latin typeface="Georgia"/>
                <a:ea typeface="Georgia"/>
                <a:cs typeface="Georgia"/>
                <a:sym typeface="Georgia"/>
              </a:rPr>
              <a:t>"The final victory is certain, but circuitous paths, temporary and local errors-things which even now are so unavoidable - will become more common than ever."</a:t>
            </a:r>
            <a:r>
              <a:rPr lang="en" sz="1500">
                <a:solidFill>
                  <a:srgbClr val="E4E5B8"/>
                </a:solidFill>
                <a:latin typeface="Georgia"/>
                <a:ea typeface="Georgia"/>
                <a:cs typeface="Georgia"/>
                <a:sym typeface="Georgia"/>
              </a:rPr>
              <a:t> Engels premonition was right on target. As we know, there have been deviations and aberrations, both "temporary and local."</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77" name="Google Shape;377;p5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"Locomotive of History"</a:t>
            </a:r>
            <a:endParaRPr>
              <a:solidFill>
                <a:srgbClr val="E4E5B8"/>
              </a:solidFill>
              <a:latin typeface="Georgia"/>
              <a:ea typeface="Georgia"/>
              <a:cs typeface="Georgia"/>
              <a:sym typeface="Georgia"/>
            </a:endParaRPr>
          </a:p>
        </p:txBody>
      </p:sp>
      <p:pic>
        <p:nvPicPr>
          <p:cNvPr id="378" name="Google Shape;378;p54" title="Marx and Engels.png"/>
          <p:cNvPicPr preferRelativeResize="0"/>
          <p:nvPr/>
        </p:nvPicPr>
        <p:blipFill>
          <a:blip r:embed="rId4">
            <a:alphaModFix/>
          </a:blip>
          <a:stretch>
            <a:fillRect/>
          </a:stretch>
        </p:blipFill>
        <p:spPr>
          <a:xfrm>
            <a:off x="6540900" y="1764238"/>
            <a:ext cx="2530076" cy="1615025"/>
          </a:xfrm>
          <a:prstGeom prst="rect">
            <a:avLst/>
          </a:prstGeom>
          <a:noFill/>
          <a:ln>
            <a:noFill/>
          </a:ln>
        </p:spPr>
      </p:pic>
      <p:sp>
        <p:nvSpPr>
          <p:cNvPr id="379" name="Google Shape;379;p54"/>
          <p:cNvSpPr txBox="1"/>
          <p:nvPr/>
        </p:nvSpPr>
        <p:spPr>
          <a:xfrm>
            <a:off x="6519988" y="3314700"/>
            <a:ext cx="25719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Friedrich Engels (left) and Karl Marx (right)</a:t>
            </a:r>
            <a:endParaRPr>
              <a:solidFill>
                <a:schemeClr val="lt2"/>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85" name="Google Shape;385;p5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86" name="Google Shape;386;p55"/>
          <p:cNvSpPr txBox="1"/>
          <p:nvPr/>
        </p:nvSpPr>
        <p:spPr>
          <a:xfrm>
            <a:off x="2594490" y="1101300"/>
            <a:ext cx="6423900" cy="48948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To illustrate the profound impact of Marx's death in 1883, let me quote some typical reactions: On his passing, the New York Central Labor Council passed a resolution: </a:t>
            </a:r>
            <a:r>
              <a:rPr i="1" lang="en">
                <a:solidFill>
                  <a:srgbClr val="E4E5B8"/>
                </a:solidFill>
                <a:latin typeface="Georgia"/>
                <a:ea typeface="Georgia"/>
                <a:cs typeface="Georgia"/>
                <a:sym typeface="Georgia"/>
              </a:rPr>
              <a:t>“The world of workers has lost one of its greatest teachers, one of its warmest friends. . . . Karl Marx was the one who over 30 years ago called upon all working men of all countries to unite and organize for the purpose of establishing justice upon this earth. . . . Let us all unite in honoring his memory.”</a:t>
            </a:r>
            <a:r>
              <a:rPr lang="en">
                <a:solidFill>
                  <a:srgbClr val="E4E5B8"/>
                </a:solidFill>
                <a:latin typeface="Georgia"/>
                <a:ea typeface="Georgia"/>
                <a:cs typeface="Georgia"/>
                <a:sym typeface="Georgia"/>
              </a:rPr>
              <a:t> The present leaders of the New York Central Labor Council would do well to take a new look at what its "greatest teacher" and "warmest friend" advocated.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 leading Boston daily newspaper editorialized: </a:t>
            </a:r>
            <a:r>
              <a:rPr i="1" lang="en">
                <a:solidFill>
                  <a:srgbClr val="E4E5B8"/>
                </a:solidFill>
                <a:latin typeface="Georgia"/>
                <a:ea typeface="Georgia"/>
                <a:cs typeface="Georgia"/>
                <a:sym typeface="Georgia"/>
              </a:rPr>
              <a:t>"Karl Marx . . . was one of the most remarkable men of our time, . . . A great student and remarkable organizer.”</a:t>
            </a:r>
            <a:r>
              <a:rPr lang="en">
                <a:solidFill>
                  <a:srgbClr val="E4E5B8"/>
                </a:solidFill>
                <a:latin typeface="Georgia"/>
                <a:ea typeface="Georgia"/>
                <a:cs typeface="Georgia"/>
                <a:sym typeface="Georgia"/>
              </a:rPr>
              <a:t> </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sz="600">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After one-hundred years we should add, remarkable for ALL times. A week after Marx’s death, Jose Marti, the great Cuban revolutionary wrote: </a:t>
            </a:r>
            <a:r>
              <a:rPr i="1" lang="en">
                <a:solidFill>
                  <a:srgbClr val="E4E5B8"/>
                </a:solidFill>
                <a:latin typeface="Georgia"/>
                <a:ea typeface="Georgia"/>
                <a:cs typeface="Georgia"/>
                <a:sym typeface="Georgia"/>
              </a:rPr>
              <a:t>“Marx . . . showed great insight into </a:t>
            </a:r>
            <a:r>
              <a:rPr i="1" lang="en">
                <a:solidFill>
                  <a:srgbClr val="E4E5B8"/>
                </a:solidFill>
                <a:latin typeface="Georgia"/>
                <a:ea typeface="Georgia"/>
                <a:cs typeface="Georgia"/>
                <a:sym typeface="Georgia"/>
              </a:rPr>
              <a:t>the causes of human misery</a:t>
            </a:r>
            <a:r>
              <a:rPr i="1" lang="en">
                <a:solidFill>
                  <a:srgbClr val="E4E5B8"/>
                </a:solidFill>
                <a:latin typeface="Georgia"/>
                <a:ea typeface="Georgia"/>
                <a:cs typeface="Georgia"/>
                <a:sym typeface="Georgia"/>
              </a:rPr>
              <a:t> . . . [He was] a man driven by a burning desire </a:t>
            </a:r>
            <a:r>
              <a:rPr i="1" lang="en">
                <a:solidFill>
                  <a:srgbClr val="E4E5B8"/>
                </a:solidFill>
                <a:latin typeface="Georgia"/>
                <a:ea typeface="Georgia"/>
                <a:cs typeface="Georgia"/>
                <a:sym typeface="Georgia"/>
              </a:rPr>
              <a:t>to do good</a:t>
            </a:r>
            <a:r>
              <a:rPr i="1" lang="en">
                <a:solidFill>
                  <a:srgbClr val="E4E5B8"/>
                </a:solidFill>
                <a:latin typeface="Georgia"/>
                <a:ea typeface="Georgia"/>
                <a:cs typeface="Georgia"/>
                <a:sym typeface="Georgia"/>
              </a:rPr>
              <a:t>. He saw in </a:t>
            </a:r>
            <a:r>
              <a:rPr i="1" lang="en">
                <a:solidFill>
                  <a:srgbClr val="E4E5B8"/>
                </a:solidFill>
                <a:latin typeface="Georgia"/>
                <a:ea typeface="Georgia"/>
                <a:cs typeface="Georgia"/>
                <a:sym typeface="Georgia"/>
              </a:rPr>
              <a:t>everyone what</a:t>
            </a:r>
            <a:r>
              <a:rPr i="1" lang="en">
                <a:solidFill>
                  <a:srgbClr val="E4E5B8"/>
                </a:solidFill>
                <a:latin typeface="Georgia"/>
                <a:ea typeface="Georgia"/>
                <a:cs typeface="Georgia"/>
                <a:sym typeface="Georgia"/>
              </a:rPr>
              <a:t> </a:t>
            </a:r>
            <a:r>
              <a:rPr i="1" lang="en">
                <a:solidFill>
                  <a:srgbClr val="E4E5B8"/>
                </a:solidFill>
                <a:latin typeface="Georgia"/>
                <a:ea typeface="Georgia"/>
                <a:cs typeface="Georgia"/>
                <a:sym typeface="Georgia"/>
              </a:rPr>
              <a:t>he carried</a:t>
            </a:r>
            <a:r>
              <a:rPr i="1" lang="en">
                <a:solidFill>
                  <a:srgbClr val="E4E5B8"/>
                </a:solidFill>
                <a:latin typeface="Georgia"/>
                <a:ea typeface="Georgia"/>
                <a:cs typeface="Georgia"/>
                <a:sym typeface="Georgia"/>
              </a:rPr>
              <a:t> </a:t>
            </a:r>
            <a:r>
              <a:rPr i="1" lang="en">
                <a:solidFill>
                  <a:srgbClr val="E4E5B8"/>
                </a:solidFill>
                <a:latin typeface="Georgia"/>
                <a:ea typeface="Georgia"/>
                <a:cs typeface="Georgia"/>
                <a:sym typeface="Georgia"/>
              </a:rPr>
              <a:t>in himself</a:t>
            </a:r>
            <a:r>
              <a:rPr i="1" lang="en">
                <a:solidFill>
                  <a:srgbClr val="E4E5B8"/>
                </a:solidFill>
                <a:latin typeface="Georgia"/>
                <a:ea typeface="Georgia"/>
                <a:cs typeface="Georgia"/>
                <a:sym typeface="Georgia"/>
              </a:rPr>
              <a:t>: rebellion, highest ideals, struggle.”</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387" name="Google Shape;387;p5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Rebellion, High Ideals and Struggle</a:t>
            </a:r>
            <a:endParaRPr>
              <a:solidFill>
                <a:srgbClr val="E4E5B8"/>
              </a:solidFill>
              <a:latin typeface="Georgia"/>
              <a:ea typeface="Georgia"/>
              <a:cs typeface="Georgia"/>
              <a:sym typeface="Georgia"/>
            </a:endParaRPr>
          </a:p>
        </p:txBody>
      </p:sp>
      <p:pic>
        <p:nvPicPr>
          <p:cNvPr id="388" name="Google Shape;388;p55" title="Jose-Julian-Marti-July-2018_0009.jpg"/>
          <p:cNvPicPr preferRelativeResize="0"/>
          <p:nvPr/>
        </p:nvPicPr>
        <p:blipFill rotWithShape="1">
          <a:blip r:embed="rId4">
            <a:alphaModFix/>
          </a:blip>
          <a:srcRect b="0" l="28373" r="29747" t="0"/>
          <a:stretch/>
        </p:blipFill>
        <p:spPr>
          <a:xfrm>
            <a:off x="116700" y="1194925"/>
            <a:ext cx="2458941" cy="2729363"/>
          </a:xfrm>
          <a:prstGeom prst="rect">
            <a:avLst/>
          </a:prstGeom>
          <a:noFill/>
          <a:ln>
            <a:noFill/>
          </a:ln>
        </p:spPr>
      </p:pic>
      <p:sp>
        <p:nvSpPr>
          <p:cNvPr id="389" name="Google Shape;389;p55"/>
          <p:cNvSpPr txBox="1"/>
          <p:nvPr/>
        </p:nvSpPr>
        <p:spPr>
          <a:xfrm>
            <a:off x="97125" y="3838575"/>
            <a:ext cx="2498100" cy="1200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Standing atop a 19-foot-tall pedestal, the equestrian monument to the Cuban patriot José Martí depicts the moment when he was mortally wounded in a battle against the Spanish royalist army</a:t>
            </a:r>
            <a:endParaRPr sz="1100">
              <a:solidFill>
                <a:schemeClr val="lt2"/>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5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95" name="Google Shape;395;p5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96" name="Google Shape;396;p56"/>
          <p:cNvSpPr txBox="1"/>
          <p:nvPr/>
        </p:nvSpPr>
        <p:spPr>
          <a:xfrm>
            <a:off x="126525" y="1101300"/>
            <a:ext cx="6604500" cy="503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Who would argue today that Karl Marx has not earned these honors, tributes, and bouquets to his life and work? Well, the one person who would have objected to all the praise and honors is Karl Marx himself. Marx would have expressed caution and reservation about such personalized praise - even from his colleague and co-thinker, Frederick Engels.  Marx revealed that in the past the accepted view was that the primary cause for all historic changes was to be found in changing ideas. From this followed the view that individuals - monarchs, feudal lords, statesmen, philosophers, thinkers, politicians - somehow create ideas and then put them into practice. In other words, motivated by personal ambition or desire, love of God and country, etc., great men perform great deeds and thereby make and change history. Marx, of course, was the first to disprove scientifically the concept that history is the product of the whims of individuals. He viewed ideas and thoughts as reflections of the real world -the substance of life's realities- and not the other way around. He said: </a:t>
            </a:r>
            <a:r>
              <a:rPr i="1" lang="en" sz="1500">
                <a:solidFill>
                  <a:srgbClr val="E4E5B8"/>
                </a:solidFill>
                <a:latin typeface="Georgia"/>
                <a:ea typeface="Georgia"/>
                <a:cs typeface="Georgia"/>
                <a:sym typeface="Georgia"/>
              </a:rPr>
              <a:t>“With me, on the contrary, the ideal is nothing else than the material world reflected by the human mind, and translated into forms of thought.”</a:t>
            </a:r>
            <a:endParaRPr i="1"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397" name="Google Shape;397;p5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Fallacy of the Great Man Theory</a:t>
            </a:r>
            <a:endParaRPr>
              <a:solidFill>
                <a:srgbClr val="E4E5B8"/>
              </a:solidFill>
              <a:latin typeface="Georgia"/>
              <a:ea typeface="Georgia"/>
              <a:cs typeface="Georgia"/>
              <a:sym typeface="Georgia"/>
            </a:endParaRPr>
          </a:p>
        </p:txBody>
      </p:sp>
      <p:pic>
        <p:nvPicPr>
          <p:cNvPr id="398" name="Google Shape;398;p56" title="Thomas_Carlyle_lm.jpg"/>
          <p:cNvPicPr preferRelativeResize="0"/>
          <p:nvPr/>
        </p:nvPicPr>
        <p:blipFill>
          <a:blip r:embed="rId4">
            <a:alphaModFix/>
          </a:blip>
          <a:stretch>
            <a:fillRect/>
          </a:stretch>
        </p:blipFill>
        <p:spPr>
          <a:xfrm>
            <a:off x="6759600" y="1272750"/>
            <a:ext cx="2260574" cy="3095085"/>
          </a:xfrm>
          <a:prstGeom prst="rect">
            <a:avLst/>
          </a:prstGeom>
          <a:noFill/>
          <a:ln>
            <a:noFill/>
          </a:ln>
        </p:spPr>
      </p:pic>
      <p:sp>
        <p:nvSpPr>
          <p:cNvPr id="399" name="Google Shape;399;p56"/>
          <p:cNvSpPr txBox="1"/>
          <p:nvPr/>
        </p:nvSpPr>
        <p:spPr>
          <a:xfrm>
            <a:off x="6703988" y="4291625"/>
            <a:ext cx="2371800" cy="86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The Great Man Theory is primarily attributed to the Scottish essayist, historian and philosopher Thomas Carlyle</a:t>
            </a:r>
            <a:endParaRPr sz="1100">
              <a:solidFill>
                <a:schemeClr val="lt2"/>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5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05" name="Google Shape;405;p5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06" name="Google Shape;406;p57"/>
          <p:cNvSpPr txBox="1"/>
          <p:nvPr/>
        </p:nvSpPr>
        <p:spPr>
          <a:xfrm>
            <a:off x="2594490" y="1101300"/>
            <a:ext cx="6423900" cy="4925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Before Marx, all of life, </a:t>
            </a:r>
            <a:r>
              <a:rPr lang="en">
                <a:solidFill>
                  <a:srgbClr val="E4E5B8"/>
                </a:solidFill>
                <a:latin typeface="Georgia"/>
                <a:ea typeface="Georgia"/>
                <a:cs typeface="Georgia"/>
                <a:sym typeface="Georgia"/>
              </a:rPr>
              <a:t>the world</a:t>
            </a:r>
            <a:r>
              <a:rPr lang="en">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and the history </a:t>
            </a:r>
            <a:r>
              <a:rPr lang="en">
                <a:solidFill>
                  <a:srgbClr val="E4E5B8"/>
                </a:solidFill>
                <a:latin typeface="Georgia"/>
                <a:ea typeface="Georgia"/>
                <a:cs typeface="Georgia"/>
                <a:sym typeface="Georgia"/>
              </a:rPr>
              <a:t>of the world were viewed as a big mishmash of events, as incidents and happenings without rhyme or reason. Things happened, events occurred, but there was no sensible explanation for them. Marx made sense out </a:t>
            </a:r>
            <a:r>
              <a:rPr lang="en">
                <a:solidFill>
                  <a:srgbClr val="E4E5B8"/>
                </a:solidFill>
                <a:latin typeface="Georgia"/>
                <a:ea typeface="Georgia"/>
                <a:cs typeface="Georgia"/>
                <a:sym typeface="Georgia"/>
              </a:rPr>
              <a:t>of human</a:t>
            </a:r>
            <a:r>
              <a:rPr lang="en">
                <a:solidFill>
                  <a:srgbClr val="E4E5B8"/>
                </a:solidFill>
                <a:latin typeface="Georgia"/>
                <a:ea typeface="Georgia"/>
                <a:cs typeface="Georgia"/>
                <a:sym typeface="Georgia"/>
              </a:rPr>
              <a:t> society and history. He revealed </a:t>
            </a:r>
            <a:r>
              <a:rPr lang="en">
                <a:solidFill>
                  <a:srgbClr val="E4E5B8"/>
                </a:solidFill>
                <a:latin typeface="Georgia"/>
                <a:ea typeface="Georgia"/>
                <a:cs typeface="Georgia"/>
                <a:sym typeface="Georgia"/>
              </a:rPr>
              <a:t>the orderly</a:t>
            </a:r>
            <a:r>
              <a:rPr lang="en">
                <a:solidFill>
                  <a:srgbClr val="E4E5B8"/>
                </a:solidFill>
                <a:latin typeface="Georgia"/>
                <a:ea typeface="Georgia"/>
                <a:cs typeface="Georgia"/>
                <a:sym typeface="Georgia"/>
              </a:rPr>
              <a:t>, working principles of change. He revealed the inner laws of motion of society and history; that objective laws and order operate in social life, that people can understand and utilize these laws </a:t>
            </a:r>
            <a:r>
              <a:rPr lang="en">
                <a:solidFill>
                  <a:srgbClr val="E4E5B8"/>
                </a:solidFill>
                <a:latin typeface="Georgia"/>
                <a:ea typeface="Georgia"/>
                <a:cs typeface="Georgia"/>
                <a:sym typeface="Georgia"/>
              </a:rPr>
              <a:t>of social</a:t>
            </a:r>
            <a:r>
              <a:rPr lang="en">
                <a:solidFill>
                  <a:srgbClr val="E4E5B8"/>
                </a:solidFill>
                <a:latin typeface="Georgia"/>
                <a:ea typeface="Georgia"/>
                <a:cs typeface="Georgia"/>
                <a:sym typeface="Georgia"/>
              </a:rPr>
              <a:t> development </a:t>
            </a:r>
            <a:r>
              <a:rPr lang="en">
                <a:solidFill>
                  <a:srgbClr val="E4E5B8"/>
                </a:solidFill>
                <a:latin typeface="Georgia"/>
                <a:ea typeface="Georgia"/>
                <a:cs typeface="Georgia"/>
                <a:sym typeface="Georgia"/>
              </a:rPr>
              <a:t>in their </a:t>
            </a:r>
            <a:r>
              <a:rPr lang="en">
                <a:solidFill>
                  <a:srgbClr val="E4E5B8"/>
                </a:solidFill>
                <a:latin typeface="Georgia"/>
                <a:ea typeface="Georgia"/>
                <a:cs typeface="Georgia"/>
                <a:sym typeface="Georgia"/>
              </a:rPr>
              <a:t>own interests. Most important, Marx proved that there is a direction in which history is irrevocably moving and that by knowing the laws </a:t>
            </a:r>
            <a:r>
              <a:rPr lang="en">
                <a:solidFill>
                  <a:srgbClr val="E4E5B8"/>
                </a:solidFill>
                <a:latin typeface="Georgia"/>
                <a:ea typeface="Georgia"/>
                <a:cs typeface="Georgia"/>
                <a:sym typeface="Georgia"/>
              </a:rPr>
              <a:t>of its</a:t>
            </a:r>
            <a:r>
              <a:rPr lang="en">
                <a:solidFill>
                  <a:srgbClr val="E4E5B8"/>
                </a:solidFill>
                <a:latin typeface="Georgia"/>
                <a:ea typeface="Georgia"/>
                <a:cs typeface="Georgia"/>
                <a:sym typeface="Georgia"/>
              </a:rPr>
              <a:t> motions people can act </a:t>
            </a:r>
            <a:r>
              <a:rPr lang="en">
                <a:solidFill>
                  <a:srgbClr val="E4E5B8"/>
                </a:solidFill>
                <a:latin typeface="Georgia"/>
                <a:ea typeface="Georgia"/>
                <a:cs typeface="Georgia"/>
                <a:sym typeface="Georgia"/>
              </a:rPr>
              <a:t>to advance</a:t>
            </a:r>
            <a:r>
              <a:rPr lang="en">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influence</a:t>
            </a:r>
            <a:r>
              <a:rPr lang="en">
                <a:solidFill>
                  <a:srgbClr val="E4E5B8"/>
                </a:solidFill>
                <a:latin typeface="Georgia"/>
                <a:ea typeface="Georgia"/>
                <a:cs typeface="Georgia"/>
                <a:sym typeface="Georgia"/>
              </a:rPr>
              <a:t> and accelerate the direction. Armed with Marxism-Leninism, the working class influences advances and accelerates the direction of history. Marxism is a guide </a:t>
            </a:r>
            <a:r>
              <a:rPr lang="en">
                <a:solidFill>
                  <a:srgbClr val="E4E5B8"/>
                </a:solidFill>
                <a:latin typeface="Georgia"/>
                <a:ea typeface="Georgia"/>
                <a:cs typeface="Georgia"/>
                <a:sym typeface="Georgia"/>
              </a:rPr>
              <a:t>to action</a:t>
            </a:r>
            <a:r>
              <a:rPr lang="en">
                <a:solidFill>
                  <a:srgbClr val="E4E5B8"/>
                </a:solidFill>
                <a:latin typeface="Georgia"/>
                <a:ea typeface="Georgia"/>
                <a:cs typeface="Georgia"/>
                <a:sym typeface="Georgia"/>
              </a:rPr>
              <a:t>; it charts the course of </a:t>
            </a:r>
            <a:r>
              <a:rPr lang="en">
                <a:solidFill>
                  <a:srgbClr val="E4E5B8"/>
                </a:solidFill>
                <a:latin typeface="Georgia"/>
                <a:ea typeface="Georgia"/>
                <a:cs typeface="Georgia"/>
                <a:sym typeface="Georgia"/>
              </a:rPr>
              <a:t>the working</a:t>
            </a:r>
            <a:r>
              <a:rPr lang="en">
                <a:solidFill>
                  <a:srgbClr val="E4E5B8"/>
                </a:solidFill>
                <a:latin typeface="Georgia"/>
                <a:ea typeface="Georgia"/>
                <a:cs typeface="Georgia"/>
                <a:sym typeface="Georgia"/>
              </a:rPr>
              <a:t> class and peoples </a:t>
            </a:r>
            <a:r>
              <a:rPr lang="en">
                <a:solidFill>
                  <a:srgbClr val="E4E5B8"/>
                </a:solidFill>
                <a:latin typeface="Georgia"/>
                <a:ea typeface="Georgia"/>
                <a:cs typeface="Georgia"/>
                <a:sym typeface="Georgia"/>
              </a:rPr>
              <a:t>of the world</a:t>
            </a:r>
            <a:r>
              <a:rPr lang="en">
                <a:solidFill>
                  <a:srgbClr val="E4E5B8"/>
                </a:solidFill>
                <a:latin typeface="Georgia"/>
                <a:ea typeface="Georgia"/>
                <a:cs typeface="Georgia"/>
                <a:sym typeface="Georgia"/>
              </a:rPr>
              <a:t>. Applying Marx’s conception of society and history, Lenin wrote: </a:t>
            </a:r>
            <a:r>
              <a:rPr i="1" lang="en">
                <a:solidFill>
                  <a:srgbClr val="E4E5B8"/>
                </a:solidFill>
                <a:latin typeface="Georgia"/>
                <a:ea typeface="Georgia"/>
                <a:cs typeface="Georgia"/>
                <a:sym typeface="Georgia"/>
              </a:rPr>
              <a:t>“The chaos and arbitrariness that had previously reigned in views on history and politics were replaced by a strikingly integral and harmonious scientific theory, which shows how, in consequence of the growth of productive forces, outofone system </a:t>
            </a:r>
            <a:r>
              <a:rPr i="1" lang="en">
                <a:solidFill>
                  <a:srgbClr val="E4E5B8"/>
                </a:solidFill>
                <a:latin typeface="Georgia"/>
                <a:ea typeface="Georgia"/>
                <a:cs typeface="Georgia"/>
                <a:sym typeface="Georgia"/>
              </a:rPr>
              <a:t>of social</a:t>
            </a:r>
            <a:r>
              <a:rPr i="1" lang="en">
                <a:solidFill>
                  <a:srgbClr val="E4E5B8"/>
                </a:solidFill>
                <a:latin typeface="Georgia"/>
                <a:ea typeface="Georgia"/>
                <a:cs typeface="Georgia"/>
                <a:sym typeface="Georgia"/>
              </a:rPr>
              <a:t> life another and higher system develops-how capitalism, for instance, grows out of feudalism.”</a:t>
            </a:r>
            <a:endParaRPr i="1">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07" name="Google Shape;407;p5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Guide to Action</a:t>
            </a:r>
            <a:endParaRPr>
              <a:solidFill>
                <a:srgbClr val="E4E5B8"/>
              </a:solidFill>
              <a:latin typeface="Georgia"/>
              <a:ea typeface="Georgia"/>
              <a:cs typeface="Georgia"/>
              <a:sym typeface="Georgia"/>
            </a:endParaRPr>
          </a:p>
        </p:txBody>
      </p:sp>
      <p:pic>
        <p:nvPicPr>
          <p:cNvPr id="408" name="Google Shape;408;p57" title="Marx and Lenin Stamp.jpg"/>
          <p:cNvPicPr preferRelativeResize="0"/>
          <p:nvPr/>
        </p:nvPicPr>
        <p:blipFill rotWithShape="1">
          <a:blip r:embed="rId4">
            <a:alphaModFix/>
          </a:blip>
          <a:srcRect b="8010" l="3330" r="3905" t="3094"/>
          <a:stretch/>
        </p:blipFill>
        <p:spPr>
          <a:xfrm>
            <a:off x="95250" y="1352550"/>
            <a:ext cx="2480200" cy="331434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14" name="Google Shape;414;p5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15" name="Google Shape;415;p58"/>
          <p:cNvSpPr txBox="1"/>
          <p:nvPr/>
        </p:nvSpPr>
        <p:spPr>
          <a:xfrm>
            <a:off x="126525" y="1101300"/>
            <a:ext cx="6604500" cy="480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Of course, the capitalist class rejects all concepts of law-governed processes because they expose the brutal, anti-human nature of capitalism and show</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that just as capitalism grew out of feudalism, capitalism is now on its way off the stage of history to make way for "another and higher system"-socialism. So you see, Marx’s caution about praising individuals would have come directly from his own work. Marx would have argued that no matter how brilliant his thoughts and contributions, they were not byproducts of his instincts, insights, intuitions, or revelations. They were solid, scientific conclusions based on an  intense, exhaustive study of accurate, in-depth observations of </a:t>
            </a:r>
            <a:r>
              <a:rPr lang="en" sz="1500">
                <a:solidFill>
                  <a:srgbClr val="E4E5B8"/>
                </a:solidFill>
                <a:latin typeface="Georgia"/>
                <a:ea typeface="Georgia"/>
                <a:cs typeface="Georgia"/>
                <a:sym typeface="Georgia"/>
              </a:rPr>
              <a:t>reality, society, and the accumulated knowledge of all humanity. His theories, concepts and conclusions were based on the study of the laws – the inner, objective workings present in all things. To find the essence in society one must look for the class and economic interests behind all actions, politics, principles, institutions and policies. Here Marxism comes to a very fundamental question. In order to study the essence of things, in depth and in general, it is necessary to know the laws of motion.</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16" name="Google Shape;416;p5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Socialism - “Another and Higher System”</a:t>
            </a:r>
            <a:endParaRPr>
              <a:solidFill>
                <a:srgbClr val="E4E5B8"/>
              </a:solidFill>
              <a:latin typeface="Georgia"/>
              <a:ea typeface="Georgia"/>
              <a:cs typeface="Georgia"/>
              <a:sym typeface="Georgia"/>
            </a:endParaRPr>
          </a:p>
        </p:txBody>
      </p:sp>
      <p:pic>
        <p:nvPicPr>
          <p:cNvPr id="417" name="Google Shape;417;p58" title="Death to Capitalism.jpg"/>
          <p:cNvPicPr preferRelativeResize="0"/>
          <p:nvPr/>
        </p:nvPicPr>
        <p:blipFill>
          <a:blip r:embed="rId4">
            <a:alphaModFix/>
          </a:blip>
          <a:stretch>
            <a:fillRect/>
          </a:stretch>
        </p:blipFill>
        <p:spPr>
          <a:xfrm>
            <a:off x="6731025" y="1347800"/>
            <a:ext cx="2340250" cy="1557325"/>
          </a:xfrm>
          <a:prstGeom prst="rect">
            <a:avLst/>
          </a:prstGeom>
          <a:noFill/>
          <a:ln>
            <a:noFill/>
          </a:ln>
        </p:spPr>
      </p:pic>
      <p:sp>
        <p:nvSpPr>
          <p:cNvPr id="418" name="Google Shape;418;p58"/>
          <p:cNvSpPr txBox="1"/>
          <p:nvPr/>
        </p:nvSpPr>
        <p:spPr>
          <a:xfrm>
            <a:off x="6731000" y="2857500"/>
            <a:ext cx="2340300" cy="1031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Soviet propaganda poster from 1919, “Either Death to Capitalism, or Death Under the Foot of Capitalism by Deni, Viktor Nikolaevich (1893-1946)</a:t>
            </a:r>
            <a:endParaRPr sz="1100">
              <a:solidFill>
                <a:schemeClr val="lt2"/>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5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4" name="Google Shape;424;p5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25" name="Google Shape;425;p59"/>
          <p:cNvSpPr txBox="1"/>
          <p:nvPr/>
        </p:nvSpPr>
        <p:spPr>
          <a:xfrm>
            <a:off x="2790825" y="1101300"/>
            <a:ext cx="6294300" cy="4925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A study </a:t>
            </a:r>
            <a:r>
              <a:rPr lang="en">
                <a:solidFill>
                  <a:srgbClr val="E4E5B8"/>
                </a:solidFill>
                <a:latin typeface="Georgia"/>
                <a:ea typeface="Georgia"/>
                <a:cs typeface="Georgia"/>
                <a:sym typeface="Georgia"/>
              </a:rPr>
              <a:t>of the</a:t>
            </a:r>
            <a:r>
              <a:rPr lang="en">
                <a:solidFill>
                  <a:srgbClr val="E4E5B8"/>
                </a:solidFill>
                <a:latin typeface="Georgia"/>
                <a:ea typeface="Georgia"/>
                <a:cs typeface="Georgia"/>
                <a:sym typeface="Georgia"/>
              </a:rPr>
              <a:t> essence, the substance, the essential qualities </a:t>
            </a:r>
            <a:r>
              <a:rPr lang="en">
                <a:solidFill>
                  <a:srgbClr val="E4E5B8"/>
                </a:solidFill>
                <a:latin typeface="Georgia"/>
                <a:ea typeface="Georgia"/>
                <a:cs typeface="Georgia"/>
                <a:sym typeface="Georgia"/>
              </a:rPr>
              <a:t>of things</a:t>
            </a:r>
            <a:r>
              <a:rPr lang="en">
                <a:solidFill>
                  <a:srgbClr val="E4E5B8"/>
                </a:solidFill>
                <a:latin typeface="Georgia"/>
                <a:ea typeface="Georgia"/>
                <a:cs typeface="Georgia"/>
                <a:sym typeface="Georgia"/>
              </a:rPr>
              <a:t> is a study </a:t>
            </a:r>
            <a:r>
              <a:rPr lang="en">
                <a:solidFill>
                  <a:srgbClr val="E4E5B8"/>
                </a:solidFill>
                <a:latin typeface="Georgia"/>
                <a:ea typeface="Georgia"/>
                <a:cs typeface="Georgia"/>
                <a:sym typeface="Georgia"/>
              </a:rPr>
              <a:t>of the</a:t>
            </a:r>
            <a:r>
              <a:rPr lang="en">
                <a:solidFill>
                  <a:srgbClr val="E4E5B8"/>
                </a:solidFill>
                <a:latin typeface="Georgia"/>
                <a:ea typeface="Georgia"/>
                <a:cs typeface="Georgia"/>
                <a:sym typeface="Georgia"/>
              </a:rPr>
              <a:t> laws, a study of how and </a:t>
            </a:r>
            <a:r>
              <a:rPr lang="en">
                <a:solidFill>
                  <a:srgbClr val="E4E5B8"/>
                </a:solidFill>
                <a:latin typeface="Georgia"/>
                <a:ea typeface="Georgia"/>
                <a:cs typeface="Georgia"/>
                <a:sym typeface="Georgia"/>
              </a:rPr>
              <a:t>why all</a:t>
            </a:r>
            <a:r>
              <a:rPr lang="en">
                <a:solidFill>
                  <a:srgbClr val="E4E5B8"/>
                </a:solidFill>
                <a:latin typeface="Georgia"/>
                <a:ea typeface="Georgia"/>
                <a:cs typeface="Georgia"/>
                <a:sym typeface="Georgia"/>
              </a:rPr>
              <a:t> processes develop and change. This is necessary because one cannot really comprehend the essence of anything without some knowledge </a:t>
            </a:r>
            <a:r>
              <a:rPr lang="en">
                <a:solidFill>
                  <a:srgbClr val="E4E5B8"/>
                </a:solidFill>
                <a:latin typeface="Georgia"/>
                <a:ea typeface="Georgia"/>
                <a:cs typeface="Georgia"/>
                <a:sym typeface="Georgia"/>
              </a:rPr>
              <a:t>of its</a:t>
            </a:r>
            <a:r>
              <a:rPr lang="en">
                <a:solidFill>
                  <a:srgbClr val="E4E5B8"/>
                </a:solidFill>
                <a:latin typeface="Georgia"/>
                <a:ea typeface="Georgia"/>
                <a:cs typeface="Georgia"/>
                <a:sym typeface="Georgia"/>
              </a:rPr>
              <a:t> inner laws. To know the laws is to know the present. But even more important, the only way one can gain knowledge about what is coming in the future is to know about the laws that </a:t>
            </a:r>
            <a:r>
              <a:rPr lang="en">
                <a:solidFill>
                  <a:srgbClr val="E4E5B8"/>
                </a:solidFill>
                <a:latin typeface="Georgia"/>
                <a:ea typeface="Georgia"/>
                <a:cs typeface="Georgia"/>
                <a:sym typeface="Georgia"/>
              </a:rPr>
              <a:t>bring about all change. </a:t>
            </a:r>
            <a:r>
              <a:rPr lang="en">
                <a:solidFill>
                  <a:srgbClr val="E4E5B8"/>
                </a:solidFill>
                <a:latin typeface="Georgia"/>
                <a:ea typeface="Georgia"/>
                <a:cs typeface="Georgia"/>
                <a:sym typeface="Georgia"/>
              </a:rPr>
              <a:t>This enables one to predict scientifically. Over one-hundred years ago, based </a:t>
            </a:r>
            <a:r>
              <a:rPr lang="en">
                <a:solidFill>
                  <a:srgbClr val="E4E5B8"/>
                </a:solidFill>
                <a:latin typeface="Georgia"/>
                <a:ea typeface="Georgia"/>
                <a:cs typeface="Georgia"/>
                <a:sym typeface="Georgia"/>
              </a:rPr>
              <a:t>on his</a:t>
            </a:r>
            <a:r>
              <a:rPr lang="en">
                <a:solidFill>
                  <a:srgbClr val="E4E5B8"/>
                </a:solidFill>
                <a:latin typeface="Georgia"/>
                <a:ea typeface="Georgia"/>
                <a:cs typeface="Georgia"/>
                <a:sym typeface="Georgia"/>
              </a:rPr>
              <a:t> knowledge of the laws </a:t>
            </a:r>
            <a:r>
              <a:rPr lang="en">
                <a:solidFill>
                  <a:srgbClr val="E4E5B8"/>
                </a:solidFill>
                <a:latin typeface="Georgia"/>
                <a:ea typeface="Georgia"/>
                <a:cs typeface="Georgia"/>
                <a:sym typeface="Georgia"/>
              </a:rPr>
              <a:t>of capitalist</a:t>
            </a:r>
            <a:r>
              <a:rPr lang="en">
                <a:solidFill>
                  <a:srgbClr val="E4E5B8"/>
                </a:solidFill>
                <a:latin typeface="Georgia"/>
                <a:ea typeface="Georgia"/>
                <a:cs typeface="Georgia"/>
                <a:sym typeface="Georgia"/>
              </a:rPr>
              <a:t> development, Marx saw the inevitable development </a:t>
            </a:r>
            <a:r>
              <a:rPr lang="en">
                <a:solidFill>
                  <a:srgbClr val="E4E5B8"/>
                </a:solidFill>
                <a:latin typeface="Georgia"/>
                <a:ea typeface="Georgia"/>
                <a:cs typeface="Georgia"/>
                <a:sym typeface="Georgia"/>
              </a:rPr>
              <a:t>of big monopolies</a:t>
            </a:r>
            <a:r>
              <a:rPr lang="en">
                <a:solidFill>
                  <a:srgbClr val="E4E5B8"/>
                </a:solidFill>
                <a:latin typeface="Georgia"/>
                <a:ea typeface="Georgia"/>
                <a:cs typeface="Georgia"/>
                <a:sym typeface="Georgia"/>
              </a:rPr>
              <a:t>. And, </a:t>
            </a:r>
            <a:r>
              <a:rPr lang="en">
                <a:solidFill>
                  <a:srgbClr val="E4E5B8"/>
                </a:solidFill>
                <a:latin typeface="Georgia"/>
                <a:ea typeface="Georgia"/>
                <a:cs typeface="Georgia"/>
                <a:sym typeface="Georgia"/>
              </a:rPr>
              <a:t>if you</a:t>
            </a:r>
            <a:r>
              <a:rPr lang="en">
                <a:solidFill>
                  <a:srgbClr val="E4E5B8"/>
                </a:solidFill>
                <a:latin typeface="Georgia"/>
                <a:ea typeface="Georgia"/>
                <a:cs typeface="Georgia"/>
                <a:sym typeface="Georgia"/>
              </a:rPr>
              <a:t> know </a:t>
            </a:r>
            <a:r>
              <a:rPr lang="en">
                <a:solidFill>
                  <a:srgbClr val="E4E5B8"/>
                </a:solidFill>
                <a:latin typeface="Georgia"/>
                <a:ea typeface="Georgia"/>
                <a:cs typeface="Georgia"/>
                <a:sym typeface="Georgia"/>
              </a:rPr>
              <a:t>in advance</a:t>
            </a:r>
            <a:r>
              <a:rPr lang="en">
                <a:solidFill>
                  <a:srgbClr val="E4E5B8"/>
                </a:solidFill>
                <a:latin typeface="Georgia"/>
                <a:ea typeface="Georgia"/>
                <a:cs typeface="Georgia"/>
                <a:sym typeface="Georgia"/>
              </a:rPr>
              <a:t> what's coming, including what your opponent is going to do, you have a </a:t>
            </a:r>
            <a:r>
              <a:rPr lang="en">
                <a:solidFill>
                  <a:srgbClr val="E4E5B8"/>
                </a:solidFill>
                <a:latin typeface="Georgia"/>
                <a:ea typeface="Georgia"/>
                <a:cs typeface="Georgia"/>
                <a:sym typeface="Georgia"/>
              </a:rPr>
              <a:t>big advantage</a:t>
            </a:r>
            <a:r>
              <a:rPr lang="en">
                <a:solidFill>
                  <a:srgbClr val="E4E5B8"/>
                </a:solidFill>
                <a:latin typeface="Georgia"/>
                <a:ea typeface="Georgia"/>
                <a:cs typeface="Georgia"/>
                <a:sym typeface="Georgia"/>
              </a:rPr>
              <a:t>. Today for instance, based on the inner laws of imperialism and monopolies (as revealed by Lenin), we know how U.S. capitalism </a:t>
            </a:r>
            <a:r>
              <a:rPr i="1" lang="en">
                <a:solidFill>
                  <a:srgbClr val="E4E5B8"/>
                </a:solidFill>
                <a:latin typeface="Georgia"/>
                <a:ea typeface="Georgia"/>
                <a:cs typeface="Georgia"/>
                <a:sym typeface="Georgia"/>
              </a:rPr>
              <a:t>must </a:t>
            </a:r>
            <a:r>
              <a:rPr lang="en">
                <a:solidFill>
                  <a:srgbClr val="E4E5B8"/>
                </a:solidFill>
                <a:latin typeface="Georgia"/>
                <a:ea typeface="Georgia"/>
                <a:cs typeface="Georgia"/>
                <a:sym typeface="Georgia"/>
              </a:rPr>
              <a:t>operate, </a:t>
            </a:r>
            <a:r>
              <a:rPr i="1" lang="en">
                <a:solidFill>
                  <a:srgbClr val="E4E5B8"/>
                </a:solidFill>
                <a:latin typeface="Georgia"/>
                <a:ea typeface="Georgia"/>
                <a:cs typeface="Georgia"/>
                <a:sym typeface="Georgia"/>
              </a:rPr>
              <a:t>must </a:t>
            </a:r>
            <a:r>
              <a:rPr lang="en">
                <a:solidFill>
                  <a:srgbClr val="E4E5B8"/>
                </a:solidFill>
                <a:latin typeface="Georgia"/>
                <a:ea typeface="Georgia"/>
                <a:cs typeface="Georgia"/>
                <a:sym typeface="Georgia"/>
              </a:rPr>
              <a:t>fall into and out of constant crises, </a:t>
            </a:r>
            <a:r>
              <a:rPr i="1" lang="en">
                <a:solidFill>
                  <a:srgbClr val="E4E5B8"/>
                </a:solidFill>
                <a:latin typeface="Georgia"/>
                <a:ea typeface="Georgia"/>
                <a:cs typeface="Georgia"/>
                <a:sym typeface="Georgia"/>
              </a:rPr>
              <a:t>must</a:t>
            </a:r>
            <a:r>
              <a:rPr lang="en">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maximize</a:t>
            </a:r>
            <a:r>
              <a:rPr lang="en">
                <a:solidFill>
                  <a:srgbClr val="E4E5B8"/>
                </a:solidFill>
                <a:latin typeface="Georgia"/>
                <a:ea typeface="Georgia"/>
                <a:cs typeface="Georgia"/>
                <a:sym typeface="Georgia"/>
              </a:rPr>
              <a:t> profits, and </a:t>
            </a:r>
            <a:r>
              <a:rPr i="1" lang="en">
                <a:solidFill>
                  <a:srgbClr val="E4E5B8"/>
                </a:solidFill>
                <a:latin typeface="Georgia"/>
                <a:ea typeface="Georgia"/>
                <a:cs typeface="Georgia"/>
                <a:sym typeface="Georgia"/>
              </a:rPr>
              <a:t>must </a:t>
            </a:r>
            <a:r>
              <a:rPr lang="en">
                <a:solidFill>
                  <a:srgbClr val="E4E5B8"/>
                </a:solidFill>
                <a:latin typeface="Georgia"/>
                <a:ea typeface="Georgia"/>
                <a:cs typeface="Georgia"/>
                <a:sym typeface="Georgia"/>
              </a:rPr>
              <a:t>ultimately be replaced by socialism. Thus we also </a:t>
            </a:r>
            <a:r>
              <a:rPr lang="en">
                <a:solidFill>
                  <a:srgbClr val="E4E5B8"/>
                </a:solidFill>
                <a:latin typeface="Georgia"/>
                <a:ea typeface="Georgia"/>
                <a:cs typeface="Georgia"/>
                <a:sym typeface="Georgia"/>
              </a:rPr>
              <a:t>know</a:t>
            </a:r>
            <a:r>
              <a:rPr lang="en">
                <a:solidFill>
                  <a:srgbClr val="E4E5B8"/>
                </a:solidFill>
                <a:latin typeface="Georgia"/>
                <a:ea typeface="Georgia"/>
                <a:cs typeface="Georgia"/>
                <a:sym typeface="Georgia"/>
              </a:rPr>
              <a:t> the role of the class that will bring about </a:t>
            </a:r>
            <a:r>
              <a:rPr lang="en">
                <a:solidFill>
                  <a:srgbClr val="E4E5B8"/>
                </a:solidFill>
                <a:latin typeface="Georgia"/>
                <a:ea typeface="Georgia"/>
                <a:cs typeface="Georgia"/>
                <a:sym typeface="Georgia"/>
              </a:rPr>
              <a:t>the</a:t>
            </a:r>
            <a:r>
              <a:rPr lang="en">
                <a:solidFill>
                  <a:srgbClr val="E4E5B8"/>
                </a:solidFill>
                <a:latin typeface="Georgia"/>
                <a:ea typeface="Georgia"/>
                <a:cs typeface="Georgia"/>
                <a:sym typeface="Georgia"/>
              </a:rPr>
              <a:t> revolutionary change to socialism and we have the tools to </a:t>
            </a:r>
            <a:r>
              <a:rPr lang="en">
                <a:solidFill>
                  <a:srgbClr val="E4E5B8"/>
                </a:solidFill>
                <a:latin typeface="Georgia"/>
                <a:ea typeface="Georgia"/>
                <a:cs typeface="Georgia"/>
                <a:sym typeface="Georgia"/>
              </a:rPr>
              <a:t>develop</a:t>
            </a:r>
            <a:r>
              <a:rPr lang="en">
                <a:solidFill>
                  <a:srgbClr val="E4E5B8"/>
                </a:solidFill>
                <a:latin typeface="Georgia"/>
                <a:ea typeface="Georgia"/>
                <a:cs typeface="Georgia"/>
                <a:sym typeface="Georgia"/>
              </a:rPr>
              <a:t> tactics toward this inevitable change. All this knowledge is based on our understanding of the objective laws of motion and social development</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26" name="Google Shape;426;p5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Advantage of Knowledge and Understanding</a:t>
            </a:r>
            <a:endParaRPr>
              <a:solidFill>
                <a:srgbClr val="E4E5B8"/>
              </a:solidFill>
              <a:latin typeface="Georgia"/>
              <a:ea typeface="Georgia"/>
              <a:cs typeface="Georgia"/>
              <a:sym typeface="Georgia"/>
            </a:endParaRPr>
          </a:p>
        </p:txBody>
      </p:sp>
      <p:pic>
        <p:nvPicPr>
          <p:cNvPr id="427" name="Google Shape;427;p59" title="antimonopoly.gif"/>
          <p:cNvPicPr preferRelativeResize="0"/>
          <p:nvPr/>
        </p:nvPicPr>
        <p:blipFill rotWithShape="1">
          <a:blip r:embed="rId4">
            <a:alphaModFix/>
          </a:blip>
          <a:srcRect b="0" l="0" r="8751" t="0"/>
          <a:stretch/>
        </p:blipFill>
        <p:spPr>
          <a:xfrm>
            <a:off x="38100" y="1874050"/>
            <a:ext cx="2780375" cy="1395400"/>
          </a:xfrm>
          <a:prstGeom prst="rect">
            <a:avLst/>
          </a:prstGeom>
          <a:noFill/>
          <a:ln>
            <a:noFill/>
          </a:ln>
        </p:spPr>
      </p:pic>
      <p:sp>
        <p:nvSpPr>
          <p:cNvPr id="428" name="Google Shape;428;p59"/>
          <p:cNvSpPr txBox="1"/>
          <p:nvPr/>
        </p:nvSpPr>
        <p:spPr>
          <a:xfrm>
            <a:off x="38088" y="3221825"/>
            <a:ext cx="2780400" cy="354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(Bettmann / Getty Images)</a:t>
            </a:r>
            <a:endParaRPr sz="1500">
              <a:solidFill>
                <a:schemeClr val="lt2"/>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34" name="Google Shape;434;p6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35" name="Google Shape;435;p60"/>
          <p:cNvSpPr txBox="1"/>
          <p:nvPr/>
        </p:nvSpPr>
        <p:spPr>
          <a:xfrm>
            <a:off x="126525" y="1101300"/>
            <a:ext cx="6604500" cy="480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“Driven by a burning desire to do good,” to struggle against injustice and exploitation, Marx, Engels and Lenin focused their penetrating studies, energies and organizing skills on the human society on the stage </a:t>
            </a:r>
            <a:r>
              <a:rPr lang="en" sz="1500">
                <a:solidFill>
                  <a:srgbClr val="E4E5B8"/>
                </a:solidFill>
                <a:latin typeface="Georgia"/>
                <a:ea typeface="Georgia"/>
                <a:cs typeface="Georgia"/>
                <a:sym typeface="Georgia"/>
              </a:rPr>
              <a:t>of history</a:t>
            </a:r>
            <a:r>
              <a:rPr lang="en" sz="1500">
                <a:solidFill>
                  <a:srgbClr val="E4E5B8"/>
                </a:solidFill>
                <a:latin typeface="Georgia"/>
                <a:ea typeface="Georgia"/>
                <a:cs typeface="Georgia"/>
                <a:sym typeface="Georgia"/>
              </a:rPr>
              <a:t>-capitalism. The three volumes </a:t>
            </a:r>
            <a:r>
              <a:rPr lang="en" sz="1500">
                <a:solidFill>
                  <a:srgbClr val="E4E5B8"/>
                </a:solidFill>
                <a:latin typeface="Georgia"/>
                <a:ea typeface="Georgia"/>
                <a:cs typeface="Georgia"/>
                <a:sym typeface="Georgia"/>
              </a:rPr>
              <a:t>of Capital</a:t>
            </a:r>
            <a:r>
              <a:rPr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by Marx</a:t>
            </a:r>
            <a:r>
              <a:rPr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and Engels </a:t>
            </a:r>
            <a:r>
              <a:rPr lang="en" sz="1500">
                <a:solidFill>
                  <a:srgbClr val="E4E5B8"/>
                </a:solidFill>
                <a:latin typeface="Georgia"/>
                <a:ea typeface="Georgia"/>
                <a:cs typeface="Georgia"/>
                <a:sym typeface="Georgia"/>
              </a:rPr>
              <a:t>and the volumes by Lenin lay bare the inner, inherent laws, the ugly essence, </a:t>
            </a:r>
            <a:r>
              <a:rPr lang="en" sz="1500">
                <a:solidFill>
                  <a:srgbClr val="E4E5B8"/>
                </a:solidFill>
                <a:latin typeface="Georgia"/>
                <a:ea typeface="Georgia"/>
                <a:cs typeface="Georgia"/>
                <a:sym typeface="Georgia"/>
              </a:rPr>
              <a:t>of capitalism</a:t>
            </a:r>
            <a:r>
              <a:rPr lang="en" sz="1500">
                <a:solidFill>
                  <a:srgbClr val="E4E5B8"/>
                </a:solidFill>
                <a:latin typeface="Georgia"/>
                <a:ea typeface="Georgia"/>
                <a:cs typeface="Georgia"/>
                <a:sym typeface="Georgia"/>
              </a:rPr>
              <a:t>. Capital is a burning exposé of an anti-human, brutal social system based on exploitation of the working class. It is a searing </a:t>
            </a:r>
            <a:r>
              <a:rPr lang="en" sz="1500">
                <a:solidFill>
                  <a:srgbClr val="E4E5B8"/>
                </a:solidFill>
                <a:latin typeface="Georgia"/>
                <a:ea typeface="Georgia"/>
                <a:cs typeface="Georgia"/>
                <a:sym typeface="Georgia"/>
              </a:rPr>
              <a:t>indictment of the</a:t>
            </a:r>
            <a:r>
              <a:rPr lang="en" sz="1500">
                <a:solidFill>
                  <a:srgbClr val="E4E5B8"/>
                </a:solidFill>
                <a:latin typeface="Georgia"/>
                <a:ea typeface="Georgia"/>
                <a:cs typeface="Georgia"/>
                <a:sym typeface="Georgia"/>
              </a:rPr>
              <a:t> law of the drive </a:t>
            </a:r>
            <a:r>
              <a:rPr lang="en" sz="1500">
                <a:solidFill>
                  <a:srgbClr val="E4E5B8"/>
                </a:solidFill>
                <a:latin typeface="Georgia"/>
                <a:ea typeface="Georgia"/>
                <a:cs typeface="Georgia"/>
                <a:sym typeface="Georgia"/>
              </a:rPr>
              <a:t>for maximum private</a:t>
            </a:r>
            <a:r>
              <a:rPr lang="en" sz="1500">
                <a:solidFill>
                  <a:srgbClr val="E4E5B8"/>
                </a:solidFill>
                <a:latin typeface="Georgia"/>
                <a:ea typeface="Georgia"/>
                <a:cs typeface="Georgia"/>
                <a:sym typeface="Georgia"/>
              </a:rPr>
              <a:t> corporate profits. The three volumes of Capital make up a comprehensive </a:t>
            </a:r>
            <a:r>
              <a:rPr lang="en" sz="1500">
                <a:solidFill>
                  <a:srgbClr val="E4E5B8"/>
                </a:solidFill>
                <a:latin typeface="Georgia"/>
                <a:ea typeface="Georgia"/>
                <a:cs typeface="Georgia"/>
                <a:sym typeface="Georgia"/>
              </a:rPr>
              <a:t>handbook on how</a:t>
            </a:r>
            <a:r>
              <a:rPr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to fight</a:t>
            </a:r>
            <a:r>
              <a:rPr lang="en" sz="1500">
                <a:solidFill>
                  <a:srgbClr val="E4E5B8"/>
                </a:solidFill>
                <a:latin typeface="Georgia"/>
                <a:ea typeface="Georgia"/>
                <a:cs typeface="Georgia"/>
                <a:sym typeface="Georgia"/>
              </a:rPr>
              <a:t> the inhumanity and injustices of a </a:t>
            </a:r>
            <a:r>
              <a:rPr lang="en" sz="1500">
                <a:solidFill>
                  <a:srgbClr val="E4E5B8"/>
                </a:solidFill>
                <a:latin typeface="Georgia"/>
                <a:ea typeface="Georgia"/>
                <a:cs typeface="Georgia"/>
                <a:sym typeface="Georgia"/>
              </a:rPr>
              <a:t>system motivated</a:t>
            </a:r>
            <a:r>
              <a:rPr lang="en" sz="1500">
                <a:solidFill>
                  <a:srgbClr val="E4E5B8"/>
                </a:solidFill>
                <a:latin typeface="Georgia"/>
                <a:ea typeface="Georgia"/>
                <a:cs typeface="Georgia"/>
                <a:sym typeface="Georgia"/>
              </a:rPr>
              <a:t> solely by the greed of a small capitalist minority. It is Marx and Engels' great gift and legacy to the workers of the world. Because </a:t>
            </a:r>
            <a:r>
              <a:rPr lang="en" sz="1500">
                <a:solidFill>
                  <a:srgbClr val="E4E5B8"/>
                </a:solidFill>
                <a:latin typeface="Georgia"/>
                <a:ea typeface="Georgia"/>
                <a:cs typeface="Georgia"/>
                <a:sym typeface="Georgia"/>
              </a:rPr>
              <a:t>it is</a:t>
            </a:r>
            <a:r>
              <a:rPr lang="en" sz="1500">
                <a:solidFill>
                  <a:srgbClr val="E4E5B8"/>
                </a:solidFill>
                <a:latin typeface="Georgia"/>
                <a:ea typeface="Georgia"/>
                <a:cs typeface="Georgia"/>
                <a:sym typeface="Georgia"/>
              </a:rPr>
              <a:t> absolutely indispensable to the working class, the law of surplus value (or the law of corporate profits) is worth taking a closer look at. Because it exposes the source of corporate profits, thousands of volumes have been written in an attempt </a:t>
            </a:r>
            <a:r>
              <a:rPr lang="en" sz="1500">
                <a:solidFill>
                  <a:srgbClr val="E4E5B8"/>
                </a:solidFill>
                <a:latin typeface="Georgia"/>
                <a:ea typeface="Georgia"/>
                <a:cs typeface="Georgia"/>
                <a:sym typeface="Georgia"/>
              </a:rPr>
              <a:t>to complicate</a:t>
            </a:r>
            <a:r>
              <a:rPr lang="en" sz="1500">
                <a:solidFill>
                  <a:srgbClr val="E4E5B8"/>
                </a:solidFill>
                <a:latin typeface="Georgia"/>
                <a:ea typeface="Georgia"/>
                <a:cs typeface="Georgia"/>
                <a:sym typeface="Georgia"/>
              </a:rPr>
              <a:t>, to distort, </a:t>
            </a:r>
            <a:r>
              <a:rPr lang="en" sz="1500">
                <a:solidFill>
                  <a:srgbClr val="E4E5B8"/>
                </a:solidFill>
                <a:latin typeface="Georgia"/>
                <a:ea typeface="Georgia"/>
                <a:cs typeface="Georgia"/>
                <a:sym typeface="Georgia"/>
              </a:rPr>
              <a:t>to cover</a:t>
            </a:r>
            <a:r>
              <a:rPr lang="en" sz="1500">
                <a:solidFill>
                  <a:srgbClr val="E4E5B8"/>
                </a:solidFill>
                <a:latin typeface="Georgia"/>
                <a:ea typeface="Georgia"/>
                <a:cs typeface="Georgia"/>
                <a:sym typeface="Georgia"/>
              </a:rPr>
              <a:t> </a:t>
            </a:r>
            <a:r>
              <a:rPr lang="en" sz="1500">
                <a:solidFill>
                  <a:srgbClr val="E4E5B8"/>
                </a:solidFill>
                <a:latin typeface="Georgia"/>
                <a:ea typeface="Georgia"/>
                <a:cs typeface="Georgia"/>
                <a:sym typeface="Georgia"/>
              </a:rPr>
              <a:t>up this</a:t>
            </a:r>
            <a:r>
              <a:rPr lang="en" sz="1500">
                <a:solidFill>
                  <a:srgbClr val="E4E5B8"/>
                </a:solidFill>
                <a:latin typeface="Georgia"/>
                <a:ea typeface="Georgia"/>
                <a:cs typeface="Georgia"/>
                <a:sym typeface="Georgia"/>
              </a:rPr>
              <a:t> law.</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36" name="Google Shape;436;p6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 Burning Exposé</a:t>
            </a:r>
            <a:endParaRPr>
              <a:solidFill>
                <a:srgbClr val="E4E5B8"/>
              </a:solidFill>
              <a:latin typeface="Georgia"/>
              <a:ea typeface="Georgia"/>
              <a:cs typeface="Georgia"/>
              <a:sym typeface="Georgia"/>
            </a:endParaRPr>
          </a:p>
        </p:txBody>
      </p:sp>
      <p:pic>
        <p:nvPicPr>
          <p:cNvPr descr="replace white background with red slide color" id="437" name="Google Shape;437;p60"/>
          <p:cNvPicPr preferRelativeResize="0"/>
          <p:nvPr/>
        </p:nvPicPr>
        <p:blipFill rotWithShape="1">
          <a:blip r:embed="rId4">
            <a:alphaModFix/>
          </a:blip>
          <a:srcRect b="7029" l="3832" r="15334" t="0"/>
          <a:stretch/>
        </p:blipFill>
        <p:spPr>
          <a:xfrm>
            <a:off x="6731025" y="1213250"/>
            <a:ext cx="2362200" cy="2717000"/>
          </a:xfrm>
          <a:prstGeom prst="rect">
            <a:avLst/>
          </a:prstGeom>
          <a:noFill/>
          <a:ln>
            <a:noFill/>
          </a:ln>
        </p:spPr>
      </p:pic>
      <p:sp>
        <p:nvSpPr>
          <p:cNvPr id="438" name="Google Shape;438;p60"/>
          <p:cNvSpPr txBox="1"/>
          <p:nvPr/>
        </p:nvSpPr>
        <p:spPr>
          <a:xfrm>
            <a:off x="6721425" y="3873100"/>
            <a:ext cx="23814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Karl Marx Antique Das Kapital First Edition</a:t>
            </a:r>
            <a:endParaRPr>
              <a:solidFill>
                <a:schemeClr val="lt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4" name="Google Shape;444;p6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45" name="Google Shape;445;p61"/>
          <p:cNvSpPr txBox="1"/>
          <p:nvPr/>
        </p:nvSpPr>
        <p:spPr>
          <a:xfrm>
            <a:off x="2724150" y="1101300"/>
            <a:ext cx="6294300" cy="4925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When Marx proved that nothing is added to the value </a:t>
            </a:r>
            <a:r>
              <a:rPr lang="en">
                <a:solidFill>
                  <a:srgbClr val="E4E5B8"/>
                </a:solidFill>
                <a:latin typeface="Georgia"/>
                <a:ea typeface="Georgia"/>
                <a:cs typeface="Georgia"/>
                <a:sym typeface="Georgia"/>
              </a:rPr>
              <a:t>of products</a:t>
            </a:r>
            <a:r>
              <a:rPr lang="en">
                <a:solidFill>
                  <a:srgbClr val="E4E5B8"/>
                </a:solidFill>
                <a:latin typeface="Georgia"/>
                <a:ea typeface="Georgia"/>
                <a:cs typeface="Georgia"/>
                <a:sym typeface="Georgia"/>
              </a:rPr>
              <a:t> in the process </a:t>
            </a:r>
            <a:r>
              <a:rPr lang="en">
                <a:solidFill>
                  <a:srgbClr val="E4E5B8"/>
                </a:solidFill>
                <a:latin typeface="Georgia"/>
                <a:ea typeface="Georgia"/>
                <a:cs typeface="Georgia"/>
                <a:sym typeface="Georgia"/>
              </a:rPr>
              <a:t>of buying</a:t>
            </a:r>
            <a:r>
              <a:rPr lang="en">
                <a:solidFill>
                  <a:srgbClr val="E4E5B8"/>
                </a:solidFill>
                <a:latin typeface="Georgia"/>
                <a:ea typeface="Georgia"/>
                <a:cs typeface="Georgia"/>
                <a:sym typeface="Georgia"/>
              </a:rPr>
              <a:t> and selling and this, </a:t>
            </a:r>
            <a:r>
              <a:rPr lang="en">
                <a:solidFill>
                  <a:srgbClr val="E4E5B8"/>
                </a:solidFill>
                <a:latin typeface="Georgia"/>
                <a:ea typeface="Georgia"/>
                <a:cs typeface="Georgia"/>
                <a:sym typeface="Georgia"/>
              </a:rPr>
              <a:t>therefore, cannot be the source of profits, the question sharply emerged: what then is the source of corporate profits? The exploiting ruling class has never forgiven Marx for exposing forever their most guarded and sacred secret -the source of their ill-begotten wealth. Marx pointed out and scientifically proved that the profits of the capitalists can come only from the labor of the workers they hire to work in their plants and factories. The law of surplus value operates very simply. The corporation pays the workers just enough so that they can continue living and working. The workers never get rich. Their savings are very small. But the workers produce much more than the value of the wages they get. This is the source of all profits. That is how the rich get richer and the workers get poorer. The workers produce all the wealth and the capitalists get wealthy. Well, let us say it requires four hours of labor for the worker to produce what he needs to live and work. However, in most cases the worker works an eight-hour day. Thus, the capitalist uses the worker's labor power (ability to work) for the full eight hours, which means he gets four hours clear profit</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from the labor of the worker.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46" name="Google Shape;446;p6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Exposing the Sacred Secret of the Ruling Class</a:t>
            </a:r>
            <a:endParaRPr>
              <a:solidFill>
                <a:srgbClr val="E4E5B8"/>
              </a:solidFill>
              <a:latin typeface="Georgia"/>
              <a:ea typeface="Georgia"/>
              <a:cs typeface="Georgia"/>
              <a:sym typeface="Georgia"/>
            </a:endParaRPr>
          </a:p>
        </p:txBody>
      </p:sp>
      <p:pic>
        <p:nvPicPr>
          <p:cNvPr id="447" name="Google Shape;447;p61" title="exploitiation of workers cartoon.jpg"/>
          <p:cNvPicPr preferRelativeResize="0"/>
          <p:nvPr/>
        </p:nvPicPr>
        <p:blipFill>
          <a:blip r:embed="rId4">
            <a:alphaModFix/>
          </a:blip>
          <a:stretch>
            <a:fillRect/>
          </a:stretch>
        </p:blipFill>
        <p:spPr>
          <a:xfrm>
            <a:off x="142875" y="1253700"/>
            <a:ext cx="2524124" cy="3786175"/>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3" name="Google Shape;453;p6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54" name="Google Shape;454;p62"/>
          <p:cNvSpPr txBox="1"/>
          <p:nvPr/>
        </p:nvSpPr>
        <p:spPr>
          <a:xfrm>
            <a:off x="126525" y="1101300"/>
            <a:ext cx="6604500" cy="4802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600">
                <a:solidFill>
                  <a:srgbClr val="E4E5B8"/>
                </a:solidFill>
                <a:latin typeface="Georgia"/>
                <a:ea typeface="Georgia"/>
                <a:cs typeface="Georgia"/>
                <a:sym typeface="Georgia"/>
              </a:rPr>
              <a:t>“We can see how important this law is when we translate hours into dollars to measure surplus value or profit. If a worker produces $24 worth of goods in an hour, the value of an hour of labor is $24. If The worker is paid only $8 per hour, the extra going to the boss is $16 and the rate of surplus value or profit is 200%</a:t>
            </a:r>
            <a:r>
              <a:rPr lang="en" sz="1600">
                <a:solidFill>
                  <a:srgbClr val="E4E5B8"/>
                </a:solidFill>
                <a:latin typeface="Georgia"/>
                <a:ea typeface="Georgia"/>
                <a:cs typeface="Georgia"/>
                <a:sym typeface="Georgia"/>
              </a:rPr>
              <a:t>. In terms of hours, if the worker is working 9 hours, he/she is working 3 hours for himself/herself and 6 hours for the boss. Surplus value is, therefore, the gross profit of the capitalist class. It is profit before dividing it up among the stockholders, the banks, landlords and corporate brass. Understanding this key law of where corporate profits come from is critical because U.S. monopoly capitalists have surpassed all other exploiting classes in history in raising the rate of surplus value -in increasing, brutally, the rate of exploitation of labor. As marx said, labor power is a commodity that is </a:t>
            </a:r>
            <a:r>
              <a:rPr i="1" lang="en" sz="1600">
                <a:solidFill>
                  <a:srgbClr val="E4E5B8"/>
                </a:solidFill>
                <a:latin typeface="Georgia"/>
                <a:ea typeface="Georgia"/>
                <a:cs typeface="Georgia"/>
                <a:sym typeface="Georgia"/>
              </a:rPr>
              <a:t>“a source not only of value, but of more value than it has itself.”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p:txBody>
      </p:sp>
      <p:sp>
        <p:nvSpPr>
          <p:cNvPr id="455" name="Google Shape;455;p62"/>
          <p:cNvSpPr txBox="1"/>
          <p:nvPr>
            <p:ph type="title"/>
          </p:nvPr>
        </p:nvSpPr>
        <p:spPr>
          <a:xfrm>
            <a:off x="162587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Power of The Labor Theory of Value</a:t>
            </a:r>
            <a:endParaRPr>
              <a:solidFill>
                <a:srgbClr val="E4E5B8"/>
              </a:solidFill>
              <a:latin typeface="Georgia"/>
              <a:ea typeface="Georgia"/>
              <a:cs typeface="Georgia"/>
              <a:sym typeface="Georgia"/>
            </a:endParaRPr>
          </a:p>
        </p:txBody>
      </p:sp>
      <p:pic>
        <p:nvPicPr>
          <p:cNvPr id="456" name="Google Shape;456;p62" title="Labor Theory of Value.jpeg"/>
          <p:cNvPicPr preferRelativeResize="0"/>
          <p:nvPr/>
        </p:nvPicPr>
        <p:blipFill>
          <a:blip r:embed="rId4">
            <a:alphaModFix/>
          </a:blip>
          <a:stretch>
            <a:fillRect/>
          </a:stretch>
        </p:blipFill>
        <p:spPr>
          <a:xfrm>
            <a:off x="6712450" y="1253700"/>
            <a:ext cx="2374400" cy="1937175"/>
          </a:xfrm>
          <a:prstGeom prst="rect">
            <a:avLst/>
          </a:prstGeom>
          <a:noFill/>
          <a:ln>
            <a:noFill/>
          </a:ln>
        </p:spPr>
      </p:pic>
      <p:sp>
        <p:nvSpPr>
          <p:cNvPr id="457" name="Google Shape;457;p62"/>
          <p:cNvSpPr txBox="1"/>
          <p:nvPr/>
        </p:nvSpPr>
        <p:spPr>
          <a:xfrm>
            <a:off x="6712400" y="3152775"/>
            <a:ext cx="2374500" cy="1200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A Cartoon Depicting the Labor Theory of Value with the Capitalist Class Shown Handing a Worker his Pitiful Wages while the Wealth of Labor is Grandly Depicted in the Background</a:t>
            </a:r>
            <a:endParaRPr sz="1300">
              <a:solidFill>
                <a:schemeClr val="l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3" name="Google Shape;463;p6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64" name="Google Shape;464;p63"/>
          <p:cNvSpPr txBox="1"/>
          <p:nvPr/>
        </p:nvSpPr>
        <p:spPr>
          <a:xfrm>
            <a:off x="2724150" y="1101300"/>
            <a:ext cx="6294300" cy="44946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soaring rate of surplus value in the U.S. and in the countries U.S. imperialism is plundering is the basic cause of declining real wages, declining living standards of the masses of U.S. workers as well as workers laboring under the heel of U.S. Imperialism. They are living proof of the correctness of Marx's statement of the irreconcilability of the interests of capital and labor and the law that </a:t>
            </a:r>
            <a:r>
              <a:rPr i="1" lang="en">
                <a:solidFill>
                  <a:srgbClr val="E4E5B8"/>
                </a:solidFill>
                <a:latin typeface="Georgia"/>
                <a:ea typeface="Georgia"/>
                <a:cs typeface="Georgia"/>
                <a:sym typeface="Georgia"/>
              </a:rPr>
              <a:t>"profit rises in the same degree in which wages fall; it falls in the same degree in which wages rise." </a:t>
            </a:r>
            <a:r>
              <a:rPr lang="en">
                <a:solidFill>
                  <a:srgbClr val="E4E5B8"/>
                </a:solidFill>
                <a:latin typeface="Georgia"/>
                <a:ea typeface="Georgia"/>
                <a:cs typeface="Georgia"/>
                <a:sym typeface="Georgia"/>
              </a:rPr>
              <a:t>In uncovering the law of surplus value, Marx also helped to reveal the law of class struggle between the capitalists and the workers, which gives the ultimate lie to all class-collaboration concepts. The ultimate truth inherent in these laws made it possible for Marx and Engels to develop the theory of scientific socialism. They proved that far from being utopian or a fantasy, socialism is the natural</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outcome of the development of capitalist society. They showed that as capitalism develops, it digs its own grave. They brought to light the epoch-making role of the working class and drew the logical conclusion that the road to the new society lies in overthrowing capitalism.</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65" name="Google Shape;465;p6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Epoch-Making Role of the Working Class</a:t>
            </a:r>
            <a:endParaRPr>
              <a:solidFill>
                <a:srgbClr val="E4E5B8"/>
              </a:solidFill>
              <a:latin typeface="Georgia"/>
              <a:ea typeface="Georgia"/>
              <a:cs typeface="Georgia"/>
              <a:sym typeface="Georgia"/>
            </a:endParaRPr>
          </a:p>
        </p:txBody>
      </p:sp>
      <p:pic>
        <p:nvPicPr>
          <p:cNvPr id="466" name="Google Shape;466;p63" title="May Day - Karl Marx - Soviet.jpg"/>
          <p:cNvPicPr preferRelativeResize="0"/>
          <p:nvPr/>
        </p:nvPicPr>
        <p:blipFill rotWithShape="1">
          <a:blip r:embed="rId4">
            <a:alphaModFix/>
          </a:blip>
          <a:srcRect b="9437" l="3934" r="3943" t="10177"/>
          <a:stretch/>
        </p:blipFill>
        <p:spPr>
          <a:xfrm>
            <a:off x="133350" y="1200150"/>
            <a:ext cx="2524125" cy="3307100"/>
          </a:xfrm>
          <a:prstGeom prst="rect">
            <a:avLst/>
          </a:prstGeom>
          <a:noFill/>
          <a:ln>
            <a:noFill/>
          </a:ln>
        </p:spPr>
      </p:pic>
      <p:sp>
        <p:nvSpPr>
          <p:cNvPr id="467" name="Google Shape;467;p63"/>
          <p:cNvSpPr txBox="1"/>
          <p:nvPr/>
        </p:nvSpPr>
        <p:spPr>
          <a:xfrm>
            <a:off x="133313" y="4450100"/>
            <a:ext cx="2524200" cy="523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100">
                <a:solidFill>
                  <a:srgbClr val="E4E5B8"/>
                </a:solidFill>
                <a:latin typeface="Georgia"/>
                <a:ea typeface="Georgia"/>
                <a:cs typeface="Georgia"/>
                <a:sym typeface="Georgia"/>
              </a:rPr>
              <a:t>May 1st vintage propaganda poster Soviet Union 1921</a:t>
            </a:r>
            <a:endParaRPr sz="15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600">
                <a:solidFill>
                  <a:srgbClr val="E4E5B8"/>
                </a:solidFill>
                <a:latin typeface="Georgia"/>
                <a:ea typeface="Georgia"/>
                <a:cs typeface="Georgia"/>
                <a:sym typeface="Georgia"/>
              </a:rPr>
              <a:t>One Hundred (and counting) years after: Marx Right on Target</a:t>
            </a:r>
            <a:endParaRPr sz="4600">
              <a:solidFill>
                <a:srgbClr val="E4E5B8"/>
              </a:solidFill>
              <a:latin typeface="Georgia"/>
              <a:ea typeface="Georgia"/>
              <a:cs typeface="Georgia"/>
              <a:sym typeface="Georgia"/>
            </a:endParaRPr>
          </a:p>
        </p:txBody>
      </p:sp>
      <p:pic>
        <p:nvPicPr>
          <p:cNvPr id="122" name="Google Shape;122;p2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473" name="Google Shape;473;p6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65"/>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Karl Marx in Our Time</a:t>
            </a:r>
            <a:endParaRPr sz="5200">
              <a:solidFill>
                <a:srgbClr val="E4E5B8"/>
              </a:solidFill>
              <a:latin typeface="Georgia"/>
              <a:ea typeface="Georgia"/>
              <a:cs typeface="Georgia"/>
              <a:sym typeface="Georgia"/>
            </a:endParaRPr>
          </a:p>
        </p:txBody>
      </p:sp>
      <p:pic>
        <p:nvPicPr>
          <p:cNvPr id="479" name="Google Shape;479;p65"/>
          <p:cNvPicPr preferRelativeResize="0"/>
          <p:nvPr/>
        </p:nvPicPr>
        <p:blipFill>
          <a:blip r:embed="rId4">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3" name="Shape 483"/>
        <p:cNvGrpSpPr/>
        <p:nvPr/>
      </p:nvGrpSpPr>
      <p:grpSpPr>
        <a:xfrm>
          <a:off x="0" y="0"/>
          <a:ext cx="0" cy="0"/>
          <a:chOff x="0" y="0"/>
          <a:chExt cx="0" cy="0"/>
        </a:xfrm>
      </p:grpSpPr>
      <p:sp>
        <p:nvSpPr>
          <p:cNvPr id="484" name="Google Shape;484;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5" name="Google Shape;485;p6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86" name="Google Shape;486;p66"/>
          <p:cNvSpPr txBox="1"/>
          <p:nvPr/>
        </p:nvSpPr>
        <p:spPr>
          <a:xfrm>
            <a:off x="126525" y="1101300"/>
            <a:ext cx="8781300" cy="2508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Today, in 2026, Marx is just as </a:t>
            </a:r>
            <a:r>
              <a:rPr lang="en" sz="2000">
                <a:solidFill>
                  <a:srgbClr val="E4E5B8"/>
                </a:solidFill>
                <a:latin typeface="Georgia"/>
                <a:ea typeface="Georgia"/>
                <a:cs typeface="Georgia"/>
                <a:sym typeface="Georgia"/>
              </a:rPr>
              <a:t>relevant</a:t>
            </a:r>
            <a:r>
              <a:rPr lang="en" sz="2000">
                <a:solidFill>
                  <a:srgbClr val="E4E5B8"/>
                </a:solidFill>
                <a:latin typeface="Georgia"/>
                <a:ea typeface="Georgia"/>
                <a:cs typeface="Georgia"/>
                <a:sym typeface="Georgia"/>
              </a:rPr>
              <a:t> as he was in the nineteenth century. As example of this, the following slides of this section will be the entirety of Gus Hall’s </a:t>
            </a:r>
            <a:r>
              <a:rPr i="1" lang="en" sz="2000">
                <a:solidFill>
                  <a:srgbClr val="E4E5B8"/>
                </a:solidFill>
                <a:latin typeface="Georgia"/>
                <a:ea typeface="Georgia"/>
                <a:cs typeface="Georgia"/>
                <a:sym typeface="Georgia"/>
              </a:rPr>
              <a:t>The American way to Bill of Rights socialism</a:t>
            </a:r>
            <a:r>
              <a:rPr lang="en" sz="2000">
                <a:solidFill>
                  <a:srgbClr val="E4E5B8"/>
                </a:solidFill>
                <a:latin typeface="Georgia"/>
                <a:ea typeface="Georgia"/>
                <a:cs typeface="Georgia"/>
                <a:sym typeface="Georgia"/>
              </a:rPr>
              <a:t>, a Marxist view of the Bill of Rights.</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487" name="Google Shape;487;p6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Karl Marx in Our Time</a:t>
            </a:r>
            <a:endParaRPr>
              <a:solidFill>
                <a:srgbClr val="E4E5B8"/>
              </a:solidFill>
              <a:latin typeface="Georgia"/>
              <a:ea typeface="Georgia"/>
              <a:cs typeface="Georgia"/>
              <a:sym typeface="Georgi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93" name="Google Shape;493;p6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494" name="Google Shape;494;p67"/>
          <p:cNvSpPr txBox="1"/>
          <p:nvPr/>
        </p:nvSpPr>
        <p:spPr>
          <a:xfrm>
            <a:off x="126525" y="1101300"/>
            <a:ext cx="8781300" cy="33246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We Communists believe that socialism is the very best replacement for a capitalist system that has served its purpose but no longer meets the needs and requirements of the great majority of our people.</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We believe that Socialism USA will be built according to the traditions, history, culture and conditions of the United States. Thus, it will be different than any other socialist society in the world. It will be uniquely American.</a:t>
            </a:r>
            <a:endParaRPr sz="2000">
              <a:solidFill>
                <a:srgbClr val="E4E5B8"/>
              </a:solidFill>
              <a:latin typeface="Georgia"/>
              <a:ea typeface="Georgia"/>
              <a:cs typeface="Georgia"/>
              <a:sym typeface="Georgia"/>
            </a:endParaRPr>
          </a:p>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What will be the goals of our socialist society?</a:t>
            </a:r>
            <a:endParaRPr sz="2000">
              <a:solidFill>
                <a:srgbClr val="E4E5B8"/>
              </a:solidFill>
              <a:latin typeface="Georgia"/>
              <a:ea typeface="Georgia"/>
              <a:cs typeface="Georgia"/>
              <a:sym typeface="Georgia"/>
            </a:endParaRPr>
          </a:p>
          <a:p>
            <a:pPr indent="-361950" lvl="1" marL="9144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A life free of exploitation, insecurity, deprivation; an end to unemployment, hunger and homelessness.</a:t>
            </a:r>
            <a:endParaRPr>
              <a:solidFill>
                <a:srgbClr val="E4E5B8"/>
              </a:solidFill>
              <a:latin typeface="Georgia"/>
              <a:ea typeface="Georgia"/>
              <a:cs typeface="Georgia"/>
              <a:sym typeface="Georgia"/>
            </a:endParaRPr>
          </a:p>
        </p:txBody>
      </p:sp>
      <p:sp>
        <p:nvSpPr>
          <p:cNvPr id="495" name="Google Shape;495;p6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American way to Bill of Rights socialism</a:t>
            </a:r>
            <a:endParaRPr>
              <a:solidFill>
                <a:srgbClr val="E4E5B8"/>
              </a:solidFill>
              <a:latin typeface="Georgia"/>
              <a:ea typeface="Georgia"/>
              <a:cs typeface="Georgia"/>
              <a:sym typeface="Georgi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1" name="Google Shape;501;p6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02" name="Google Shape;502;p68"/>
          <p:cNvSpPr txBox="1"/>
          <p:nvPr/>
        </p:nvSpPr>
        <p:spPr>
          <a:xfrm>
            <a:off x="126525" y="1101300"/>
            <a:ext cx="8781300" cy="3924900"/>
          </a:xfrm>
          <a:prstGeom prst="rect">
            <a:avLst/>
          </a:prstGeom>
          <a:noFill/>
          <a:ln>
            <a:noFill/>
          </a:ln>
        </p:spPr>
        <p:txBody>
          <a:bodyPr anchorCtr="0" anchor="t" bIns="91425" lIns="91425" spcFirstLastPara="1" rIns="91425" wrap="square" tIns="91425">
            <a:spAutoFit/>
          </a:bodyPr>
          <a:lstStyle/>
          <a:p>
            <a:pPr indent="-361950" lvl="0" marL="4572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What will be the goals of our socialist society?</a:t>
            </a:r>
            <a:endParaRPr sz="2000">
              <a:solidFill>
                <a:srgbClr val="E4E5B8"/>
              </a:solidFill>
              <a:latin typeface="Georgia"/>
              <a:ea typeface="Georgia"/>
              <a:cs typeface="Georgia"/>
              <a:sym typeface="Georgia"/>
            </a:endParaRPr>
          </a:p>
          <a:p>
            <a:pPr indent="-361950" lvl="1" marL="9144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An end to racism, national oppression, anti-Semitism; of all forms of discrimination, prejudice and bigotry. An end to the unequal status of women.</a:t>
            </a:r>
            <a:endParaRPr sz="2000">
              <a:solidFill>
                <a:srgbClr val="E4E5B8"/>
              </a:solidFill>
              <a:latin typeface="Georgia"/>
              <a:ea typeface="Georgia"/>
              <a:cs typeface="Georgia"/>
              <a:sym typeface="Georgia"/>
            </a:endParaRPr>
          </a:p>
          <a:p>
            <a:pPr indent="-361950" lvl="1" marL="914400" rtl="0" algn="l">
              <a:spcBef>
                <a:spcPts val="0"/>
              </a:spcBef>
              <a:spcAft>
                <a:spcPts val="0"/>
              </a:spcAft>
              <a:buClr>
                <a:srgbClr val="E4E5B8"/>
              </a:buClr>
              <a:buSzPts val="2100"/>
              <a:buFont typeface="Georgia"/>
              <a:buChar char="○"/>
            </a:pPr>
            <a:r>
              <a:rPr lang="en" sz="2000">
                <a:solidFill>
                  <a:srgbClr val="E4E5B8"/>
                </a:solidFill>
                <a:latin typeface="Georgia"/>
                <a:ea typeface="Georgia"/>
                <a:cs typeface="Georgia"/>
                <a:sym typeface="Georgia"/>
              </a:rPr>
              <a:t>Renewal and extension of democracy; an end to the rule of corporate America and the private ownership of the wealth of our nation. Creation of a truly humane and rationally-planned society that will stimulate the fullest flowering of the personality, creativity and talent of the individual.</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advocates and ideologues of capitalism hold that such goals are utopian; that human beings are inherently greedy and selfish. Others argue that these goals can be fully realized under capitalism.</a:t>
            </a:r>
            <a:endParaRPr sz="2000">
              <a:solidFill>
                <a:srgbClr val="E4E5B8"/>
              </a:solidFill>
              <a:latin typeface="Georgia"/>
              <a:ea typeface="Georgia"/>
              <a:cs typeface="Georgia"/>
              <a:sym typeface="Georgia"/>
            </a:endParaRPr>
          </a:p>
        </p:txBody>
      </p:sp>
      <p:sp>
        <p:nvSpPr>
          <p:cNvPr id="503" name="Google Shape;503;p6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The American way to Bill of Rights socialism</a:t>
            </a:r>
            <a:endParaRPr>
              <a:solidFill>
                <a:srgbClr val="E4E5B8"/>
              </a:solidFill>
              <a:latin typeface="Georgia"/>
              <a:ea typeface="Georgia"/>
              <a:cs typeface="Georgia"/>
              <a:sym typeface="Georgi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9" name="Google Shape;509;p6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0" name="Google Shape;510;p69"/>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We are confident, however, that such goals can be realized — but only in a socialist society.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Since its inception capitalism has been fatally flawed. Its inherent laws — to maximize profit on the backs of the working class — gives rise to the class struggle.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History is a continuous story of people rising up against those who exploit and oppress them to demand what is theirs. Our country’s historic beginning was revolutionary. The ideals of justice and equality have inspired people for centuries.</a:t>
            </a:r>
            <a:endParaRPr sz="2000">
              <a:solidFill>
                <a:srgbClr val="E4E5B8"/>
              </a:solidFill>
              <a:latin typeface="Georgia"/>
              <a:ea typeface="Georgia"/>
              <a:cs typeface="Georgia"/>
              <a:sym typeface="Georgia"/>
            </a:endParaRPr>
          </a:p>
        </p:txBody>
      </p:sp>
      <p:sp>
        <p:nvSpPr>
          <p:cNvPr id="511" name="Google Shape;511;p6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17" name="Google Shape;517;p7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18" name="Google Shape;518;p70"/>
          <p:cNvSpPr txBox="1"/>
          <p:nvPr/>
        </p:nvSpPr>
        <p:spPr>
          <a:xfrm>
            <a:off x="126525" y="1101300"/>
            <a:ext cx="8781300" cy="3263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Up until the time of </a:t>
            </a:r>
            <a:r>
              <a:rPr b="1" lang="en" sz="2000">
                <a:solidFill>
                  <a:srgbClr val="E4E5B8"/>
                </a:solidFill>
                <a:latin typeface="Georgia"/>
                <a:ea typeface="Georgia"/>
                <a:cs typeface="Georgia"/>
                <a:sym typeface="Georgia"/>
              </a:rPr>
              <a:t>Karl Marx</a:t>
            </a:r>
            <a:r>
              <a:rPr lang="en" sz="2000">
                <a:solidFill>
                  <a:srgbClr val="E4E5B8"/>
                </a:solidFill>
                <a:latin typeface="Georgia"/>
                <a:ea typeface="Georgia"/>
                <a:cs typeface="Georgia"/>
                <a:sym typeface="Georgia"/>
              </a:rPr>
              <a:t>, those who advocated socialism were “utopians,” that is, motivated by ideals only. It was Marx and his friend and collaborator, Frederick Engels, who uncovered the inner laws of capitalism — where profit comes from and how societies develop. Marx and Engels transformed wishful thinking for socialism into socialism with a scientific, materialist basis.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Communists say that capitalism won’t be around forever, just like previous societies weren’t around forever either. Slavery gave rise to feudalism and feudalism to capitalism. So, too, capitalism gives rise to socialism.</a:t>
            </a:r>
            <a:endParaRPr sz="2000">
              <a:solidFill>
                <a:srgbClr val="E4E5B8"/>
              </a:solidFill>
              <a:latin typeface="Georgia"/>
              <a:ea typeface="Georgia"/>
              <a:cs typeface="Georgia"/>
              <a:sym typeface="Georgia"/>
            </a:endParaRPr>
          </a:p>
        </p:txBody>
      </p:sp>
      <p:sp>
        <p:nvSpPr>
          <p:cNvPr id="519" name="Google Shape;519;p7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25" name="Google Shape;525;p7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26" name="Google Shape;526;p71"/>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 socialist government draws up plans covering the entire economy. They are drawn up with maximum participation of the people, from the shop level on up. Such plans harmonize the interests of all, because there are no conflicts arising from exploitation of workers and the dog-eat-dog competition of capitalism.</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 socialist government is based on all-around democracy, starting with economic democracy. The more people participate in running their own economy, the more firmly people’s power is established, the more successful a socialist America will be.</a:t>
            </a:r>
            <a:endParaRPr sz="2000">
              <a:solidFill>
                <a:srgbClr val="E4E5B8"/>
              </a:solidFill>
              <a:latin typeface="Georgia"/>
              <a:ea typeface="Georgia"/>
              <a:cs typeface="Georgia"/>
              <a:sym typeface="Georgia"/>
            </a:endParaRPr>
          </a:p>
        </p:txBody>
      </p:sp>
      <p:sp>
        <p:nvSpPr>
          <p:cNvPr id="527" name="Google Shape;527;p7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33" name="Google Shape;533;p7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34" name="Google Shape;534;p72"/>
          <p:cNvSpPr txBox="1"/>
          <p:nvPr/>
        </p:nvSpPr>
        <p:spPr>
          <a:xfrm>
            <a:off x="126525" y="1101300"/>
            <a:ext cx="8781300" cy="35709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Trade unions in a socialist USA will insure a fair balance between what workers produce and what they receive. They will have decisive power to enforce safety and health provisions, prevent speedup, guarantee good transportation, working conditions and plant facilities.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Public services — schools, hospitals, utilities, transit, hospitals, parks, roads — are crumbling under capitalism. Under socialism public services will be updated and vastly expanded. They will be broadened in their scope beyond anything dreamed of under capitalism.</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U.S. will become a vast construction site. Homes, schools, hospitals, places of recreation will be built to end shortages, replace substandard infrastructures and public facilities.</a:t>
            </a:r>
            <a:endParaRPr sz="2000">
              <a:solidFill>
                <a:srgbClr val="E4E5B8"/>
              </a:solidFill>
              <a:latin typeface="Georgia"/>
              <a:ea typeface="Georgia"/>
              <a:cs typeface="Georgia"/>
              <a:sym typeface="Georgia"/>
            </a:endParaRPr>
          </a:p>
        </p:txBody>
      </p:sp>
      <p:sp>
        <p:nvSpPr>
          <p:cNvPr id="535" name="Google Shape;535;p7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1" name="Google Shape;541;p7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42" name="Google Shape;542;p73"/>
          <p:cNvSpPr txBox="1"/>
          <p:nvPr/>
        </p:nvSpPr>
        <p:spPr>
          <a:xfrm>
            <a:off x="126525" y="1101300"/>
            <a:ext cx="87813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Full employment will be quickly achieved as production is expanded to satisfy the needs of people. Automation at the service of the working people will lead to both reduced hours of work and higher living standards. There will be no danger of overproduction since production will be planned and people’s incomes will increase in line with the rising output of consumer goods and services.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Poverty will be ended quickly, with the recovery of the vast resources now wasted in war production, advertising and the extravagant lifestyles of the filthy rich.</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All education will be tuition-free. Every person will have access to medical and health care without charge. These rights will be realized as rapidly as facilities can be built and the personnel trained.</a:t>
            </a:r>
            <a:endParaRPr sz="2000">
              <a:solidFill>
                <a:srgbClr val="E4E5B8"/>
              </a:solidFill>
              <a:latin typeface="Georgia"/>
              <a:ea typeface="Georgia"/>
              <a:cs typeface="Georgia"/>
              <a:sym typeface="Georgia"/>
            </a:endParaRPr>
          </a:p>
        </p:txBody>
      </p:sp>
      <p:sp>
        <p:nvSpPr>
          <p:cNvPr id="543" name="Google Shape;543;p7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8" name="Google Shape;128;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9" name="Google Shape;129;p29"/>
          <p:cNvSpPr txBox="1"/>
          <p:nvPr/>
        </p:nvSpPr>
        <p:spPr>
          <a:xfrm>
            <a:off x="126525" y="1101300"/>
            <a:ext cx="5167800" cy="1569900"/>
          </a:xfrm>
          <a:prstGeom prst="rect">
            <a:avLst/>
          </a:prstGeom>
          <a:noFill/>
          <a:ln>
            <a:noFill/>
          </a:ln>
        </p:spPr>
        <p:txBody>
          <a:bodyPr anchorCtr="0" anchor="t" bIns="91425" lIns="91425" spcFirstLastPara="1" rIns="91425" wrap="square" tIns="91425">
            <a:spAutoFit/>
          </a:bodyPr>
          <a:lstStyle/>
          <a:p>
            <a:pPr indent="0" lvl="0" marL="457200" rtl="0" algn="l">
              <a:spcBef>
                <a:spcPts val="0"/>
              </a:spcBef>
              <a:spcAft>
                <a:spcPts val="0"/>
              </a:spcAft>
              <a:buNone/>
            </a:pPr>
            <a:r>
              <a:t/>
            </a:r>
            <a:endParaRPr sz="20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30" name="Google Shape;130;p2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MARCH 14, 1883  2:45 P.M</a:t>
            </a:r>
            <a:endParaRPr>
              <a:solidFill>
                <a:srgbClr val="E4E5B8"/>
              </a:solidFill>
              <a:latin typeface="Georgia"/>
              <a:ea typeface="Georgia"/>
              <a:cs typeface="Georgia"/>
              <a:sym typeface="Georgia"/>
            </a:endParaRPr>
          </a:p>
        </p:txBody>
      </p:sp>
      <p:pic>
        <p:nvPicPr>
          <p:cNvPr id="131" name="Google Shape;131;p29"/>
          <p:cNvPicPr preferRelativeResize="0"/>
          <p:nvPr/>
        </p:nvPicPr>
        <p:blipFill>
          <a:blip r:embed="rId4">
            <a:alphaModFix/>
          </a:blip>
          <a:stretch>
            <a:fillRect/>
          </a:stretch>
        </p:blipFill>
        <p:spPr>
          <a:xfrm>
            <a:off x="172325" y="1101300"/>
            <a:ext cx="4480074" cy="3819475"/>
          </a:xfrm>
          <a:prstGeom prst="rect">
            <a:avLst/>
          </a:prstGeom>
          <a:noFill/>
          <a:ln>
            <a:noFill/>
          </a:ln>
        </p:spPr>
      </p:pic>
      <p:sp>
        <p:nvSpPr>
          <p:cNvPr id="132" name="Google Shape;132;p29"/>
          <p:cNvSpPr txBox="1"/>
          <p:nvPr/>
        </p:nvSpPr>
        <p:spPr>
          <a:xfrm>
            <a:off x="5654525" y="1679100"/>
            <a:ext cx="3504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33" name="Google Shape;133;p29"/>
          <p:cNvPicPr preferRelativeResize="0"/>
          <p:nvPr/>
        </p:nvPicPr>
        <p:blipFill>
          <a:blip r:embed="rId5">
            <a:alphaModFix/>
          </a:blip>
          <a:stretch>
            <a:fillRect/>
          </a:stretch>
        </p:blipFill>
        <p:spPr>
          <a:xfrm>
            <a:off x="5360450" y="1147749"/>
            <a:ext cx="2549431" cy="3819474"/>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9" name="Google Shape;549;p7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50" name="Google Shape;550;p74"/>
          <p:cNvSpPr txBox="1"/>
          <p:nvPr/>
        </p:nvSpPr>
        <p:spPr>
          <a:xfrm>
            <a:off x="126525" y="1101300"/>
            <a:ext cx="8781300" cy="32631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With capitalism gone, organized crime will also go, for it is the vicious profit system that corrupts people and breeds crime.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Some ask whether guaranteeing basic necessities, free education and health care will encourage people to avoid working, or doing one’s best. The principle of socialism is: From each according to his/her ability, to each according to his/her work.</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provides incentives for working better, producing more and higher quality goods, acquiring advanced skill. It does not equalize wages. Wages vary according to occupation and efficiency, although everyone is guaranteed a livable wage.</a:t>
            </a:r>
            <a:endParaRPr sz="2000">
              <a:solidFill>
                <a:srgbClr val="E4E5B8"/>
              </a:solidFill>
              <a:latin typeface="Georgia"/>
              <a:ea typeface="Georgia"/>
              <a:cs typeface="Georgia"/>
              <a:sym typeface="Georgia"/>
            </a:endParaRPr>
          </a:p>
        </p:txBody>
      </p:sp>
      <p:sp>
        <p:nvSpPr>
          <p:cNvPr id="551" name="Google Shape;551;p7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5" name="Shape 555"/>
        <p:cNvGrpSpPr/>
        <p:nvPr/>
      </p:nvGrpSpPr>
      <p:grpSpPr>
        <a:xfrm>
          <a:off x="0" y="0"/>
          <a:ext cx="0" cy="0"/>
          <a:chOff x="0" y="0"/>
          <a:chExt cx="0" cy="0"/>
        </a:xfrm>
      </p:grpSpPr>
      <p:sp>
        <p:nvSpPr>
          <p:cNvPr id="556" name="Google Shape;556;p7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57" name="Google Shape;557;p7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58" name="Google Shape;558;p75"/>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Under capitalism, improvements in skill, organization and technology are rightly feared by workers because they threaten jobs. Under socialism, they offer the chance to make the job more interesting and rewarding, as well as to improve the living standard.</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provides moral incentives because the fruits of labor benefit all. No person robs others of the fruits of their labor. When social goals are adopted by the majority, people will want to work for these goals. Work will be less a burden, more and more a creative activity, where everyone is his or her neighbor’s helper, instead of rival.</a:t>
            </a:r>
            <a:endParaRPr sz="2000">
              <a:solidFill>
                <a:srgbClr val="E4E5B8"/>
              </a:solidFill>
              <a:latin typeface="Georgia"/>
              <a:ea typeface="Georgia"/>
              <a:cs typeface="Georgia"/>
              <a:sym typeface="Georgia"/>
            </a:endParaRPr>
          </a:p>
        </p:txBody>
      </p:sp>
      <p:sp>
        <p:nvSpPr>
          <p:cNvPr id="559" name="Google Shape;559;p7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65" name="Google Shape;565;p7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66" name="Google Shape;566;p76"/>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It is true socialism will nationalize or socialize all large-scale production, property and real estate. But socialism does not require abolition of all privately owned businesses. It does not require nationalization of those small businesses owned by people who work for themselves and do not hire others to make a profit. Personal property — private homes and automobiles — will remain just that, personal property.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 highly mechanized U.S. agriculture there will still be a place for the family farmer. But the farm family will be relieved of the pressure of trying to compete with agribusiness monopolies.</a:t>
            </a:r>
            <a:endParaRPr sz="2000">
              <a:solidFill>
                <a:srgbClr val="E4E5B8"/>
              </a:solidFill>
              <a:latin typeface="Georgia"/>
              <a:ea typeface="Georgia"/>
              <a:cs typeface="Georgia"/>
              <a:sym typeface="Georgia"/>
            </a:endParaRPr>
          </a:p>
        </p:txBody>
      </p:sp>
      <p:sp>
        <p:nvSpPr>
          <p:cNvPr id="567" name="Google Shape;567;p7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Why socialism?</a:t>
            </a:r>
            <a:endParaRPr>
              <a:solidFill>
                <a:srgbClr val="E4E5B8"/>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7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3" name="Google Shape;573;p7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74" name="Google Shape;574;p77"/>
          <p:cNvSpPr txBox="1"/>
          <p:nvPr/>
        </p:nvSpPr>
        <p:spPr>
          <a:xfrm>
            <a:off x="126525" y="1101300"/>
            <a:ext cx="87813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There will be rapid elimination of racial and national oppression. Socialism will bring complete equality for all racially and nationally oppressed. There will be no compromise with racism, for there will no longer exist a capitalist class which profits from it. Racism, national oppression, anti-Semitism, sexism, anti-immigrant discrimination and all forms of prejudice and bigotry will be banned by law, with strict measures of enforcement.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Affirmative action will be greatly expanded immediately to begin to undo — to make up for — hundreds of years of the ravages of racism. Full equality will be one of the main priorities of the new society.</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only privileged sectors will be the children, our future, and seniors, who have earned the right to a healthy, carefree and secure retirement.</a:t>
            </a:r>
            <a:endParaRPr sz="2000">
              <a:solidFill>
                <a:srgbClr val="E4E5B8"/>
              </a:solidFill>
              <a:latin typeface="Georgia"/>
              <a:ea typeface="Georgia"/>
              <a:cs typeface="Georgia"/>
              <a:sym typeface="Georgia"/>
            </a:endParaRPr>
          </a:p>
        </p:txBody>
      </p:sp>
      <p:sp>
        <p:nvSpPr>
          <p:cNvPr id="575" name="Google Shape;575;p7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Socialism USA</a:t>
            </a:r>
            <a:endParaRPr>
              <a:solidFill>
                <a:srgbClr val="E4E5B8"/>
              </a:solidFill>
              <a:latin typeface="Georgia"/>
              <a:ea typeface="Georgia"/>
              <a:cs typeface="Georgia"/>
              <a:sym typeface="Georgi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9" name="Shape 579"/>
        <p:cNvGrpSpPr/>
        <p:nvPr/>
      </p:nvGrpSpPr>
      <p:grpSpPr>
        <a:xfrm>
          <a:off x="0" y="0"/>
          <a:ext cx="0" cy="0"/>
          <a:chOff x="0" y="0"/>
          <a:chExt cx="0" cy="0"/>
        </a:xfrm>
      </p:grpSpPr>
      <p:sp>
        <p:nvSpPr>
          <p:cNvPr id="580" name="Google Shape;580;p7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1" name="Google Shape;581;p7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82" name="Google Shape;582;p78"/>
          <p:cNvSpPr txBox="1"/>
          <p:nvPr/>
        </p:nvSpPr>
        <p:spPr>
          <a:xfrm>
            <a:off x="126525" y="1101300"/>
            <a:ext cx="87813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provides the economic foundation for effective democracy for the masses of people. To carry through the economic and social transformation requires political rule by the working class — a government of, by and for the working people.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USA will benefit from the experiences, the mistakes and successes of the countries who built and are building socialism. But mainly it will reflect the distinctive features of U.S. development and our specific environment.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Unique historical advantages, like the unequaled natural resources, fertile soil and perfect weather, coupled with the contributions of generations of working people, enabled U.S. capitalism to achieve higher productive levels and living standards than capitalism in other countries.</a:t>
            </a:r>
            <a:endParaRPr sz="2000">
              <a:solidFill>
                <a:srgbClr val="E4E5B8"/>
              </a:solidFill>
              <a:latin typeface="Georgia"/>
              <a:ea typeface="Georgia"/>
              <a:cs typeface="Georgia"/>
              <a:sym typeface="Georgia"/>
            </a:endParaRPr>
          </a:p>
        </p:txBody>
      </p:sp>
      <p:sp>
        <p:nvSpPr>
          <p:cNvPr id="583" name="Google Shape;583;p7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Socialism USA</a:t>
            </a:r>
            <a:endParaRPr>
              <a:solidFill>
                <a:srgbClr val="E4E5B8"/>
              </a:solidFill>
              <a:latin typeface="Georgia"/>
              <a:ea typeface="Georgia"/>
              <a:cs typeface="Georgia"/>
              <a:sym typeface="Georgia"/>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7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89" name="Google Shape;589;p7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0" name="Google Shape;590;p79"/>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development of socialism here will have some other distinct advantages:</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Free from the threat of foreign intervention, Socialism USA will not have to divert human and economic resources to defend itself.</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USA will avoid the terrible problems of extreme poverty, illiteracy, civil wars, wars of intervention and world wars that the Soviet Union had to deal with.</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Socialism USA will extend democracy to its fullest, taking as its starting point the democratic traditions and institutions of the American people.</a:t>
            </a:r>
            <a:endParaRPr sz="2000">
              <a:solidFill>
                <a:srgbClr val="E4E5B8"/>
              </a:solidFill>
              <a:latin typeface="Georgia"/>
              <a:ea typeface="Georgia"/>
              <a:cs typeface="Georgia"/>
              <a:sym typeface="Georgia"/>
            </a:endParaRPr>
          </a:p>
        </p:txBody>
      </p:sp>
      <p:sp>
        <p:nvSpPr>
          <p:cNvPr id="591" name="Google Shape;591;p7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Socialism USA</a:t>
            </a:r>
            <a:endParaRPr>
              <a:solidFill>
                <a:srgbClr val="E4E5B8"/>
              </a:solidFill>
              <a:latin typeface="Georgia"/>
              <a:ea typeface="Georgia"/>
              <a:cs typeface="Georgia"/>
              <a:sym typeface="Georgi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8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97" name="Google Shape;597;p8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8" name="Google Shape;598;p80"/>
          <p:cNvSpPr txBox="1"/>
          <p:nvPr/>
        </p:nvSpPr>
        <p:spPr>
          <a:xfrm>
            <a:off x="126525" y="1101300"/>
            <a:ext cx="8781300" cy="38790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We say that it may be possible in the U.S. to bring socialism through peaceful means. Perhaps through the ballot box. One thing is clear: there won’t be socialism in the U.S. until the majority of the American people want it.</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 like to say that when workers enter the corporate boardrooms to take over and the ruling class says something like: “Okay, you’re right, we made a mess of things and now you should run it all.” Well, then there won’t be any trouble.</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But if the ruling class says: “Forget it!” and calls out the army, the police and the National Guard, that is how revolutions become violent. It starts with the ruling class. Workers and their allies have to defend themselves to fight for what is rightfully theirs.</a:t>
            </a:r>
            <a:endParaRPr sz="2000">
              <a:solidFill>
                <a:srgbClr val="E4E5B8"/>
              </a:solidFill>
              <a:latin typeface="Georgia"/>
              <a:ea typeface="Georgia"/>
              <a:cs typeface="Georgia"/>
              <a:sym typeface="Georgia"/>
            </a:endParaRPr>
          </a:p>
        </p:txBody>
      </p:sp>
      <p:sp>
        <p:nvSpPr>
          <p:cNvPr id="599" name="Google Shape;599;p8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Path to socialism</a:t>
            </a:r>
            <a:endParaRPr>
              <a:solidFill>
                <a:srgbClr val="E4E5B8"/>
              </a:solidFill>
              <a:latin typeface="Georgia"/>
              <a:ea typeface="Georgia"/>
              <a:cs typeface="Georgia"/>
              <a:sym typeface="Georgi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3" name="Shape 603"/>
        <p:cNvGrpSpPr/>
        <p:nvPr/>
      </p:nvGrpSpPr>
      <p:grpSpPr>
        <a:xfrm>
          <a:off x="0" y="0"/>
          <a:ext cx="0" cy="0"/>
          <a:chOff x="0" y="0"/>
          <a:chExt cx="0" cy="0"/>
        </a:xfrm>
      </p:grpSpPr>
      <p:sp>
        <p:nvSpPr>
          <p:cNvPr id="604" name="Google Shape;604;p8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05" name="Google Shape;605;p8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06" name="Google Shape;606;p81"/>
          <p:cNvSpPr txBox="1"/>
          <p:nvPr/>
        </p:nvSpPr>
        <p:spPr>
          <a:xfrm>
            <a:off x="126525" y="1101300"/>
            <a:ext cx="8781300" cy="29553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We believe and advocate a socialist society in our country that will guarantee all the liberties defined in the Bill of Rights, but have never been fully realized. These include the right of people to express themselves fully and freely through organizations of their choice and competing candidates who respect and are guided by the concept of building socialism.</a:t>
            </a:r>
            <a:endParaRPr sz="2000">
              <a:solidFill>
                <a:srgbClr val="E4E5B8"/>
              </a:solidFill>
              <a:latin typeface="Georgia"/>
              <a:ea typeface="Georgia"/>
              <a:cs typeface="Georgia"/>
              <a:sym typeface="Georgia"/>
            </a:endParaRPr>
          </a:p>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Indeed, the freedoms in the Bill of Rights will take on far greater meaning for the great majority, who will then own the meeting halls, press, radio and TV, and will be able to exercise that freedom effectively.</a:t>
            </a:r>
            <a:endParaRPr sz="2000">
              <a:solidFill>
                <a:srgbClr val="E4E5B8"/>
              </a:solidFill>
              <a:latin typeface="Georgia"/>
              <a:ea typeface="Georgia"/>
              <a:cs typeface="Georgia"/>
              <a:sym typeface="Georgia"/>
            </a:endParaRPr>
          </a:p>
        </p:txBody>
      </p:sp>
      <p:sp>
        <p:nvSpPr>
          <p:cNvPr id="607" name="Google Shape;607;p8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Path to socialism</a:t>
            </a:r>
            <a:endParaRPr>
              <a:solidFill>
                <a:srgbClr val="E4E5B8"/>
              </a:solidFill>
              <a:latin typeface="Georgia"/>
              <a:ea typeface="Georgia"/>
              <a:cs typeface="Georgia"/>
              <a:sym typeface="Georgia"/>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p8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13" name="Google Shape;613;p8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14" name="Google Shape;614;p82"/>
          <p:cNvSpPr txBox="1"/>
          <p:nvPr/>
        </p:nvSpPr>
        <p:spPr>
          <a:xfrm>
            <a:off x="126525" y="1101300"/>
            <a:ext cx="8781300" cy="1723800"/>
          </a:xfrm>
          <a:prstGeom prst="rect">
            <a:avLst/>
          </a:prstGeom>
          <a:noFill/>
          <a:ln>
            <a:noFill/>
          </a:ln>
        </p:spPr>
        <p:txBody>
          <a:bodyPr anchorCtr="0" anchor="t" bIns="91425" lIns="91425" spcFirstLastPara="1" rIns="91425" wrap="square" tIns="91425">
            <a:spAutoFit/>
          </a:bodyPr>
          <a:lstStyle/>
          <a:p>
            <a:pPr indent="-355600" lvl="0" marL="457200" rtl="0" algn="l">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That’s why we call ours “Bill of Rights Socialism USA.” Socialism is our vision for America’s future. It is a vision we are winning more and more people to because it is the logical – really a great – replacement for capitalism. And, because it is the next inevitable step up the ladder of human civilization.</a:t>
            </a:r>
            <a:endParaRPr sz="2000">
              <a:solidFill>
                <a:srgbClr val="E4E5B8"/>
              </a:solidFill>
              <a:latin typeface="Georgia"/>
              <a:ea typeface="Georgia"/>
              <a:cs typeface="Georgia"/>
              <a:sym typeface="Georgia"/>
            </a:endParaRPr>
          </a:p>
        </p:txBody>
      </p:sp>
      <p:sp>
        <p:nvSpPr>
          <p:cNvPr id="615" name="Google Shape;615;p8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Path to socialism</a:t>
            </a:r>
            <a:endParaRPr>
              <a:solidFill>
                <a:srgbClr val="E4E5B8"/>
              </a:solidFill>
              <a:latin typeface="Georgia"/>
              <a:ea typeface="Georgia"/>
              <a:cs typeface="Georgia"/>
              <a:sym typeface="Georgia"/>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8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621" name="Google Shape;621;p8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3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39" name="Google Shape;139;p3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40" name="Google Shape;140;p30"/>
          <p:cNvSpPr txBox="1"/>
          <p:nvPr/>
        </p:nvSpPr>
        <p:spPr>
          <a:xfrm>
            <a:off x="152675" y="1154400"/>
            <a:ext cx="5190000" cy="374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rgbClr val="E4E5B8"/>
                </a:solidFill>
                <a:latin typeface="Georgia"/>
                <a:ea typeface="Georgia"/>
                <a:cs typeface="Georgia"/>
                <a:sym typeface="Georgia"/>
              </a:rPr>
              <a:t>On these occasions, Gus Hall demonstrates (as he has at numerous other events) that revolutionary science is consistent, is applicable and explainable to any audience which is concerned with solutions to our common problems. The objective laws of social development don’t change with the political winds or windbags of the moment. The source of capitalist profits and the inner contradictions of the system cannot be wished away, or washed away in a foaming tide of Reaganomics.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Most of all, a bright future of peace and socialism awaits us, too, if only the imperialist nuclear fanatics are curbed and defeated. Gus Hall emphasizes how the legacy of Marx is alive and at work today on the side of the working class, of the racially and nationally oppressed, of all movements in struggle for social progress and freedom from nuclear disaster.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He pointedly warns of the dire consequences that can 6 result from playing the anti-Soviet game of the warhawks, and of the danger of opportunism whether in the class struggle at home or in the struggle for peace in the world arena.</a:t>
            </a:r>
            <a:endParaRPr sz="1100">
              <a:solidFill>
                <a:srgbClr val="E4E5B8"/>
              </a:solidFill>
              <a:latin typeface="Georgia"/>
              <a:ea typeface="Georgia"/>
              <a:cs typeface="Georgia"/>
              <a:sym typeface="Georgia"/>
            </a:endParaRPr>
          </a:p>
          <a:p>
            <a:pPr indent="0" lvl="0" marL="0" rtl="0" algn="l">
              <a:spcBef>
                <a:spcPts val="0"/>
              </a:spcBef>
              <a:spcAft>
                <a:spcPts val="0"/>
              </a:spcAft>
              <a:buNone/>
            </a:pPr>
            <a:r>
              <a:t/>
            </a:r>
            <a:endParaRPr sz="1100">
              <a:solidFill>
                <a:srgbClr val="E4E5B8"/>
              </a:solidFill>
              <a:latin typeface="Georgia"/>
              <a:ea typeface="Georgia"/>
              <a:cs typeface="Georgia"/>
              <a:sym typeface="Georgia"/>
            </a:endParaRPr>
          </a:p>
          <a:p>
            <a:pPr indent="0" lvl="0" marL="0" rtl="0" algn="l">
              <a:spcBef>
                <a:spcPts val="0"/>
              </a:spcBef>
              <a:spcAft>
                <a:spcPts val="0"/>
              </a:spcAft>
              <a:buNone/>
            </a:pPr>
            <a:r>
              <a:rPr lang="en" sz="1100">
                <a:solidFill>
                  <a:srgbClr val="E4E5B8"/>
                </a:solidFill>
                <a:latin typeface="Georgia"/>
                <a:ea typeface="Georgia"/>
                <a:cs typeface="Georgia"/>
                <a:sym typeface="Georgia"/>
              </a:rPr>
              <a:t>In fact, the decisive contribution of the Soviet Union to the defeat of the fascist Rome-Berlin-Tokyo Axis in World War II cannot be denied by any honest person. </a:t>
            </a:r>
            <a:endParaRPr sz="1100">
              <a:solidFill>
                <a:srgbClr val="E4E5B8"/>
              </a:solidFill>
              <a:latin typeface="Georgia"/>
              <a:ea typeface="Georgia"/>
              <a:cs typeface="Georgia"/>
              <a:sym typeface="Georgia"/>
            </a:endParaRPr>
          </a:p>
        </p:txBody>
      </p:sp>
      <p:sp>
        <p:nvSpPr>
          <p:cNvPr id="141" name="Google Shape;141;p30"/>
          <p:cNvSpPr txBox="1"/>
          <p:nvPr>
            <p:ph type="title"/>
          </p:nvPr>
        </p:nvSpPr>
        <p:spPr>
          <a:xfrm>
            <a:off x="1312925" y="210375"/>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020">
                <a:solidFill>
                  <a:srgbClr val="E4E5B8"/>
                </a:solidFill>
                <a:latin typeface="Georgia"/>
                <a:ea typeface="Georgia"/>
                <a:cs typeface="Georgia"/>
                <a:sym typeface="Georgia"/>
              </a:rPr>
              <a:t>Foreword</a:t>
            </a:r>
            <a:r>
              <a:rPr lang="en" sz="2020">
                <a:solidFill>
                  <a:srgbClr val="E4E5B8"/>
                </a:solidFill>
                <a:latin typeface="Georgia"/>
                <a:ea typeface="Georgia"/>
                <a:cs typeface="Georgia"/>
                <a:sym typeface="Georgia"/>
              </a:rPr>
              <a:t> by</a:t>
            </a:r>
            <a:r>
              <a:rPr lang="en" sz="2620">
                <a:solidFill>
                  <a:srgbClr val="E4E5B8"/>
                </a:solidFill>
                <a:latin typeface="Georgia"/>
                <a:ea typeface="Georgia"/>
                <a:cs typeface="Georgia"/>
                <a:sym typeface="Georgia"/>
              </a:rPr>
              <a:t> </a:t>
            </a:r>
            <a:r>
              <a:rPr lang="en" sz="2090">
                <a:solidFill>
                  <a:srgbClr val="E4E5B8"/>
                </a:solidFill>
                <a:latin typeface="Georgia"/>
                <a:ea typeface="Georgia"/>
                <a:cs typeface="Georgia"/>
                <a:sym typeface="Georgia"/>
              </a:rPr>
              <a:t>Henry Winston National Chairman, CPUSA</a:t>
            </a:r>
            <a:endParaRPr sz="3620">
              <a:solidFill>
                <a:srgbClr val="E4E5B8"/>
              </a:solidFill>
              <a:latin typeface="Georgia"/>
              <a:ea typeface="Georgia"/>
              <a:cs typeface="Georgia"/>
              <a:sym typeface="Georgia"/>
            </a:endParaRPr>
          </a:p>
        </p:txBody>
      </p:sp>
      <p:sp>
        <p:nvSpPr>
          <p:cNvPr id="142" name="Google Shape;142;p30"/>
          <p:cNvSpPr txBox="1"/>
          <p:nvPr/>
        </p:nvSpPr>
        <p:spPr>
          <a:xfrm>
            <a:off x="5269600" y="1486625"/>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43" name="Google Shape;143;p30"/>
          <p:cNvPicPr preferRelativeResize="0"/>
          <p:nvPr/>
        </p:nvPicPr>
        <p:blipFill>
          <a:blip r:embed="rId4">
            <a:alphaModFix/>
          </a:blip>
          <a:stretch>
            <a:fillRect/>
          </a:stretch>
        </p:blipFill>
        <p:spPr>
          <a:xfrm>
            <a:off x="5574900" y="1188000"/>
            <a:ext cx="3410275" cy="22735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5" name="Shape 625"/>
        <p:cNvGrpSpPr/>
        <p:nvPr/>
      </p:nvGrpSpPr>
      <p:grpSpPr>
        <a:xfrm>
          <a:off x="0" y="0"/>
          <a:ext cx="0" cy="0"/>
          <a:chOff x="0" y="0"/>
          <a:chExt cx="0" cy="0"/>
        </a:xfrm>
      </p:grpSpPr>
      <p:sp>
        <p:nvSpPr>
          <p:cNvPr id="626" name="Google Shape;626;p8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7" name="Google Shape;627;p84"/>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628" name="Google Shape;628;p8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29" name="Google Shape;629;p84"/>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(2026)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8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85"/>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636" name="Google Shape;636;p8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637" name="Google Shape;637;p85"/>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641" name="Shape 641"/>
        <p:cNvGrpSpPr/>
        <p:nvPr/>
      </p:nvGrpSpPr>
      <p:grpSpPr>
        <a:xfrm>
          <a:off x="0" y="0"/>
          <a:ext cx="0" cy="0"/>
          <a:chOff x="0" y="0"/>
          <a:chExt cx="0" cy="0"/>
        </a:xfrm>
      </p:grpSpPr>
      <p:sp>
        <p:nvSpPr>
          <p:cNvPr id="642" name="Google Shape;642;p86"/>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8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644" name="Google Shape;644;p86"/>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45" name="Google Shape;645;p86"/>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pic>
        <p:nvPicPr>
          <p:cNvPr id="646" name="Google Shape;646;p86"/>
          <p:cNvPicPr preferRelativeResize="0"/>
          <p:nvPr/>
        </p:nvPicPr>
        <p:blipFill>
          <a:blip r:embed="rId4">
            <a:alphaModFix/>
          </a:blip>
          <a:stretch>
            <a:fillRect/>
          </a:stretch>
        </p:blipFill>
        <p:spPr>
          <a:xfrm>
            <a:off x="4878550" y="1253700"/>
            <a:ext cx="3737402" cy="3737402"/>
          </a:xfrm>
          <a:prstGeom prst="rect">
            <a:avLst/>
          </a:prstGeom>
          <a:noFill/>
          <a:ln>
            <a:noFill/>
          </a:ln>
        </p:spPr>
      </p:pic>
      <p:pic>
        <p:nvPicPr>
          <p:cNvPr id="647" name="Google Shape;647;p86"/>
          <p:cNvPicPr preferRelativeResize="0"/>
          <p:nvPr/>
        </p:nvPicPr>
        <p:blipFill>
          <a:blip r:embed="rId4">
            <a:alphaModFix/>
          </a:blip>
          <a:stretch>
            <a:fillRect/>
          </a:stretch>
        </p:blipFill>
        <p:spPr>
          <a:xfrm>
            <a:off x="482650" y="44551"/>
            <a:ext cx="1012176" cy="1012176"/>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651" name="Shape 651"/>
        <p:cNvGrpSpPr/>
        <p:nvPr/>
      </p:nvGrpSpPr>
      <p:grpSpPr>
        <a:xfrm>
          <a:off x="0" y="0"/>
          <a:ext cx="0" cy="0"/>
          <a:chOff x="0" y="0"/>
          <a:chExt cx="0" cy="0"/>
        </a:xfrm>
      </p:grpSpPr>
      <p:sp>
        <p:nvSpPr>
          <p:cNvPr id="652" name="Google Shape;652;p87"/>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87"/>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654" name="Google Shape;654;p87"/>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55" name="Google Shape;655;p87"/>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656" name="Google Shape;656;p87"/>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7" name="Google Shape;657;p87"/>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8" name="Google Shape;658;p87"/>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9" name="Google Shape;659;p87"/>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60" name="Google Shape;660;p87"/>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661" name="Google Shape;661;p87"/>
          <p:cNvPicPr preferRelativeResize="0"/>
          <p:nvPr/>
        </p:nvPicPr>
        <p:blipFill>
          <a:blip r:embed="rId5">
            <a:alphaModFix/>
          </a:blip>
          <a:stretch>
            <a:fillRect/>
          </a:stretch>
        </p:blipFill>
        <p:spPr>
          <a:xfrm>
            <a:off x="6970431" y="2314374"/>
            <a:ext cx="1467750" cy="2199699"/>
          </a:xfrm>
          <a:prstGeom prst="rect">
            <a:avLst/>
          </a:prstGeom>
          <a:noFill/>
          <a:ln>
            <a:noFill/>
          </a:ln>
        </p:spPr>
      </p:pic>
      <p:pic>
        <p:nvPicPr>
          <p:cNvPr id="662" name="Google Shape;662;p87"/>
          <p:cNvPicPr preferRelativeResize="0"/>
          <p:nvPr/>
        </p:nvPicPr>
        <p:blipFill>
          <a:blip r:embed="rId6">
            <a:alphaModFix/>
          </a:blip>
          <a:stretch>
            <a:fillRect/>
          </a:stretch>
        </p:blipFill>
        <p:spPr>
          <a:xfrm>
            <a:off x="4899150" y="2314375"/>
            <a:ext cx="1411075" cy="2114758"/>
          </a:xfrm>
          <a:prstGeom prst="rect">
            <a:avLst/>
          </a:prstGeom>
          <a:noFill/>
          <a:ln>
            <a:noFill/>
          </a:ln>
        </p:spPr>
      </p:pic>
      <p:pic>
        <p:nvPicPr>
          <p:cNvPr id="663" name="Google Shape;663;p87"/>
          <p:cNvPicPr preferRelativeResize="0"/>
          <p:nvPr/>
        </p:nvPicPr>
        <p:blipFill>
          <a:blip r:embed="rId7">
            <a:alphaModFix/>
          </a:blip>
          <a:stretch>
            <a:fillRect/>
          </a:stretch>
        </p:blipFill>
        <p:spPr>
          <a:xfrm>
            <a:off x="672175" y="2314375"/>
            <a:ext cx="1411075" cy="2116613"/>
          </a:xfrm>
          <a:prstGeom prst="rect">
            <a:avLst/>
          </a:prstGeom>
          <a:noFill/>
          <a:ln>
            <a:noFill/>
          </a:ln>
        </p:spPr>
      </p:pic>
      <p:pic>
        <p:nvPicPr>
          <p:cNvPr id="664" name="Google Shape;664;p87"/>
          <p:cNvPicPr preferRelativeResize="0"/>
          <p:nvPr/>
        </p:nvPicPr>
        <p:blipFill>
          <a:blip r:embed="rId8">
            <a:alphaModFix/>
          </a:blip>
          <a:stretch>
            <a:fillRect/>
          </a:stretch>
        </p:blipFill>
        <p:spPr>
          <a:xfrm>
            <a:off x="2761576" y="2314375"/>
            <a:ext cx="1467750" cy="2199705"/>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68" name="Shape 668"/>
        <p:cNvGrpSpPr/>
        <p:nvPr/>
      </p:nvGrpSpPr>
      <p:grpSpPr>
        <a:xfrm>
          <a:off x="0" y="0"/>
          <a:ext cx="0" cy="0"/>
          <a:chOff x="0" y="0"/>
          <a:chExt cx="0" cy="0"/>
        </a:xfrm>
      </p:grpSpPr>
      <p:sp>
        <p:nvSpPr>
          <p:cNvPr id="669" name="Google Shape;669;p88"/>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88"/>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71" name="Google Shape;671;p88"/>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covering a variety of topics aimed at building class consciousness among union members. For class schedule and other information, please visit the website at </a:t>
            </a:r>
            <a:r>
              <a:rPr lang="en" sz="2120" u="sng">
                <a:solidFill>
                  <a:schemeClr val="hlink"/>
                </a:solidFill>
                <a:latin typeface="Georgia"/>
                <a:ea typeface="Georgia"/>
                <a:cs typeface="Georgia"/>
                <a:sym typeface="Georgia"/>
                <a:hlinkClick r:id="rId3"/>
              </a:rPr>
              <a:t>luel.us/laborschool</a:t>
            </a:r>
            <a:r>
              <a:rPr lang="en" sz="2120">
                <a:solidFill>
                  <a:srgbClr val="E4E5B8"/>
                </a:solidFill>
                <a:latin typeface="Georgia"/>
                <a:ea typeface="Georgia"/>
                <a:cs typeface="Georgia"/>
                <a:sym typeface="Georgia"/>
              </a:rPr>
              <a:t>.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p:txBody>
      </p:sp>
      <p:sp>
        <p:nvSpPr>
          <p:cNvPr id="672" name="Google Shape;672;p88"/>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73" name="Google Shape;673;p88"/>
          <p:cNvPicPr preferRelativeResize="0"/>
          <p:nvPr/>
        </p:nvPicPr>
        <p:blipFill>
          <a:blip r:embed="rId4">
            <a:alphaModFix/>
          </a:blip>
          <a:stretch>
            <a:fillRect/>
          </a:stretch>
        </p:blipFill>
        <p:spPr>
          <a:xfrm>
            <a:off x="404375" y="112500"/>
            <a:ext cx="859485" cy="876299"/>
          </a:xfrm>
          <a:prstGeom prst="rect">
            <a:avLst/>
          </a:prstGeom>
          <a:noFill/>
          <a:ln>
            <a:noFill/>
          </a:ln>
        </p:spPr>
      </p:pic>
      <p:pic>
        <p:nvPicPr>
          <p:cNvPr id="674" name="Google Shape;674;p88"/>
          <p:cNvPicPr preferRelativeResize="0"/>
          <p:nvPr/>
        </p:nvPicPr>
        <p:blipFill>
          <a:blip r:embed="rId5">
            <a:alphaModFix/>
          </a:blip>
          <a:stretch>
            <a:fillRect/>
          </a:stretch>
        </p:blipFill>
        <p:spPr>
          <a:xfrm>
            <a:off x="7827300" y="112500"/>
            <a:ext cx="859475" cy="859475"/>
          </a:xfrm>
          <a:prstGeom prst="rect">
            <a:avLst/>
          </a:prstGeom>
          <a:noFill/>
          <a:ln>
            <a:noFill/>
          </a:ln>
        </p:spPr>
      </p:pic>
      <p:pic>
        <p:nvPicPr>
          <p:cNvPr id="675" name="Google Shape;675;p88"/>
          <p:cNvPicPr preferRelativeResize="0"/>
          <p:nvPr/>
        </p:nvPicPr>
        <p:blipFill>
          <a:blip r:embed="rId6">
            <a:alphaModFix/>
          </a:blip>
          <a:stretch>
            <a:fillRect/>
          </a:stretch>
        </p:blipFill>
        <p:spPr>
          <a:xfrm>
            <a:off x="5543975" y="1338600"/>
            <a:ext cx="3142801" cy="3202092"/>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pic>
        <p:nvPicPr>
          <p:cNvPr id="680" name="Google Shape;680;p89"/>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681" name="Google Shape;681;p89"/>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89"/>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a:solidFill>
                <a:srgbClr val="E4E5B8"/>
              </a:solidFill>
              <a:latin typeface="Georgia"/>
              <a:ea typeface="Georgia"/>
              <a:cs typeface="Georgia"/>
              <a:sym typeface="Georgia"/>
            </a:endParaRPr>
          </a:p>
        </p:txBody>
      </p:sp>
      <p:pic>
        <p:nvPicPr>
          <p:cNvPr descr="English with lyrics, 1933, the New Singers" id="683" name="Google Shape;683;p89" title="The Internationale">
            <a:hlinkClick r:id="rId4"/>
          </p:cNvPr>
          <p:cNvPicPr preferRelativeResize="0"/>
          <p:nvPr/>
        </p:nvPicPr>
        <p:blipFill>
          <a:blip r:embed="rId5">
            <a:alphaModFix/>
          </a:blip>
          <a:stretch>
            <a:fillRect/>
          </a:stretch>
        </p:blipFill>
        <p:spPr>
          <a:xfrm>
            <a:off x="1066600" y="1089200"/>
            <a:ext cx="6884800" cy="3872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83"/>
                                        </p:tgtEl>
                                        <p:attrNameLst>
                                          <p:attrName>style.visibility</p:attrName>
                                        </p:attrNameLst>
                                      </p:cBhvr>
                                      <p:to>
                                        <p:strVal val="visible"/>
                                      </p:to>
                                    </p:set>
                                    <p:animEffect filter="fade" transition="in">
                                      <p:cBhvr>
                                        <p:cTn dur="1000"/>
                                        <p:tgtEl>
                                          <p:spTgt spid="6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9" name="Google Shape;149;p3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50" name="Google Shape;150;p31"/>
          <p:cNvSpPr txBox="1"/>
          <p:nvPr>
            <p:ph type="title"/>
          </p:nvPr>
        </p:nvSpPr>
        <p:spPr>
          <a:xfrm>
            <a:off x="1225850" y="236925"/>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020">
                <a:solidFill>
                  <a:srgbClr val="E4E5B8"/>
                </a:solidFill>
                <a:latin typeface="Georgia"/>
                <a:ea typeface="Georgia"/>
                <a:cs typeface="Georgia"/>
                <a:sym typeface="Georgia"/>
              </a:rPr>
              <a:t>Foreword by</a:t>
            </a:r>
            <a:r>
              <a:rPr lang="en" sz="2620">
                <a:solidFill>
                  <a:srgbClr val="E4E5B8"/>
                </a:solidFill>
                <a:latin typeface="Georgia"/>
                <a:ea typeface="Georgia"/>
                <a:cs typeface="Georgia"/>
                <a:sym typeface="Georgia"/>
              </a:rPr>
              <a:t> </a:t>
            </a:r>
            <a:r>
              <a:rPr lang="en" sz="2090">
                <a:solidFill>
                  <a:srgbClr val="E4E5B8"/>
                </a:solidFill>
                <a:latin typeface="Georgia"/>
                <a:ea typeface="Georgia"/>
                <a:cs typeface="Georgia"/>
                <a:sym typeface="Georgia"/>
              </a:rPr>
              <a:t>Henry Winston National Chairman, CPUSA</a:t>
            </a:r>
            <a:endParaRPr sz="3620">
              <a:solidFill>
                <a:srgbClr val="E4E5B8"/>
              </a:solidFill>
              <a:latin typeface="Georgia"/>
              <a:ea typeface="Georgia"/>
              <a:cs typeface="Georgia"/>
              <a:sym typeface="Georgia"/>
            </a:endParaRPr>
          </a:p>
        </p:txBody>
      </p:sp>
      <p:sp>
        <p:nvSpPr>
          <p:cNvPr id="151" name="Google Shape;151;p31"/>
          <p:cNvSpPr txBox="1"/>
          <p:nvPr/>
        </p:nvSpPr>
        <p:spPr>
          <a:xfrm>
            <a:off x="225625" y="1147750"/>
            <a:ext cx="52962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Even the arch reactionary, General Douglas MacArthur, declared in February, 1942: “The world situation at the present time indicates that the hopes of civilization rest upon the worthy banners of the courageous Russian Army.” The vital interests of the Soviet people, then as now, coincided with the vital interests of all peoples fighting for greater democracy and against the fascist menace.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At the present time, President Reagan and his ilk strive mightily to make their anti-Communist crusade appear as a “defense” of democracy. But in the early post-World War II years, the U.S.-Soviet British agreements unequivocally included Communists within the democratic forces, and just as clearly excluded fascists.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Not able to deny this fact, the Reagan-Thatcher circles try to cover it up with “new” slanders against the Soviet Union and its leaders. As Gus Hall so ably affirms, the “two superpowers” concept is designed to take the heat off the real threat to peace, U.S. imperialism, and to continue the arms buildup. In regard to this true source of the war danger, it is useful to take a look at a few pages from our own history in which Karl Marx himself played an important role. </a:t>
            </a:r>
            <a:endParaRPr sz="1200">
              <a:solidFill>
                <a:srgbClr val="E4E5B8"/>
              </a:solidFill>
              <a:latin typeface="Georgia"/>
              <a:ea typeface="Georgia"/>
              <a:cs typeface="Georgia"/>
              <a:sym typeface="Georgia"/>
            </a:endParaRPr>
          </a:p>
        </p:txBody>
      </p:sp>
      <p:sp>
        <p:nvSpPr>
          <p:cNvPr id="152" name="Google Shape;152;p31"/>
          <p:cNvSpPr txBox="1"/>
          <p:nvPr/>
        </p:nvSpPr>
        <p:spPr>
          <a:xfrm>
            <a:off x="5654525" y="1652550"/>
            <a:ext cx="35043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53" name="Google Shape;153;p31"/>
          <p:cNvPicPr preferRelativeResize="0"/>
          <p:nvPr/>
        </p:nvPicPr>
        <p:blipFill>
          <a:blip r:embed="rId4">
            <a:alphaModFix/>
          </a:blip>
          <a:stretch>
            <a:fillRect/>
          </a:stretch>
        </p:blipFill>
        <p:spPr>
          <a:xfrm>
            <a:off x="5808200" y="1101300"/>
            <a:ext cx="3096038" cy="38433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9" name="Google Shape;159;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60" name="Google Shape;160;p32"/>
          <p:cNvSpPr txBox="1"/>
          <p:nvPr/>
        </p:nvSpPr>
        <p:spPr>
          <a:xfrm>
            <a:off x="106200" y="1101300"/>
            <a:ext cx="57741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Another new epoch in the annals of the working class was opened up by the October Revolution. The emergence of the first socialist state offered proof of Marx’s observation that while the capitalist class cannot do without the working class, the working class can do without the Capitalist class. The first socialist state offered further proof.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 October Revolution liberated the nations that were oppressed by czarist imperialism; thus, the peoples of Africa, Asia and Latin America had evidence that while imperialism cannot live without the profits from neo-colonialist oppression, the oppressed nations can live without imperialism.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Today’s historic reality is that the peoples of these continents are struggling against the neo-colonialism of the transnational corporations. They add new strength to the global struggle to—as Marx put it “command peace where our would-be masters shout war.” The struggle for peace must become a victorious mass crusade in our country! </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1200">
              <a:solidFill>
                <a:srgbClr val="E4E5B8"/>
              </a:solidFill>
              <a:latin typeface="Georgia"/>
              <a:ea typeface="Georgia"/>
              <a:cs typeface="Georgia"/>
              <a:sym typeface="Georgia"/>
            </a:endParaRPr>
          </a:p>
          <a:p>
            <a:pPr indent="0" lvl="0" marL="0" rtl="0" algn="l">
              <a:spcBef>
                <a:spcPts val="0"/>
              </a:spcBef>
              <a:spcAft>
                <a:spcPts val="0"/>
              </a:spcAft>
              <a:buNone/>
            </a:pPr>
            <a:r>
              <a:rPr lang="en" sz="1200">
                <a:solidFill>
                  <a:srgbClr val="E4E5B8"/>
                </a:solidFill>
                <a:latin typeface="Georgia"/>
                <a:ea typeface="Georgia"/>
                <a:cs typeface="Georgia"/>
                <a:sym typeface="Georgia"/>
              </a:rPr>
              <a:t>There is a peace majority in the United States. It has the potential to reverse the nuclear insanity of the monopoly forces allied with the Pentagon and the Reagan administration. How aptly Marx’s analysis applies to President Reagan, who is shouting for war against what he calls a “Soviet-Cuban-Nicaraguan axis.”</a:t>
            </a:r>
            <a:endParaRPr sz="1200">
              <a:solidFill>
                <a:srgbClr val="E4E5B8"/>
              </a:solidFill>
              <a:latin typeface="Georgia"/>
              <a:ea typeface="Georgia"/>
              <a:cs typeface="Georgia"/>
              <a:sym typeface="Georgia"/>
            </a:endParaRPr>
          </a:p>
        </p:txBody>
      </p:sp>
      <p:sp>
        <p:nvSpPr>
          <p:cNvPr id="161" name="Google Shape;161;p32"/>
          <p:cNvSpPr txBox="1"/>
          <p:nvPr>
            <p:ph type="title"/>
          </p:nvPr>
        </p:nvSpPr>
        <p:spPr>
          <a:xfrm>
            <a:off x="947100" y="264300"/>
            <a:ext cx="72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990"/>
              <a:buFont typeface="Arial"/>
              <a:buNone/>
            </a:pPr>
            <a:r>
              <a:rPr lang="en" sz="2000">
                <a:solidFill>
                  <a:srgbClr val="E4E5B8"/>
                </a:solidFill>
                <a:latin typeface="Georgia"/>
                <a:ea typeface="Georgia"/>
                <a:cs typeface="Georgia"/>
                <a:sym typeface="Georgia"/>
              </a:rPr>
              <a:t>Foreword by Henry Winston National Chairman, CPUSA</a:t>
            </a:r>
            <a:endParaRPr sz="2000">
              <a:solidFill>
                <a:srgbClr val="E4E5B8"/>
              </a:solidFill>
              <a:latin typeface="Georgia"/>
              <a:ea typeface="Georgia"/>
              <a:cs typeface="Georgia"/>
              <a:sym typeface="Georgia"/>
            </a:endParaRPr>
          </a:p>
        </p:txBody>
      </p:sp>
      <p:sp>
        <p:nvSpPr>
          <p:cNvPr id="162" name="Google Shape;162;p32"/>
          <p:cNvSpPr txBox="1"/>
          <p:nvPr/>
        </p:nvSpPr>
        <p:spPr>
          <a:xfrm>
            <a:off x="5130225" y="168575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63" name="Google Shape;163;p32"/>
          <p:cNvPicPr preferRelativeResize="0"/>
          <p:nvPr/>
        </p:nvPicPr>
        <p:blipFill>
          <a:blip r:embed="rId4">
            <a:alphaModFix/>
          </a:blip>
          <a:stretch>
            <a:fillRect/>
          </a:stretch>
        </p:blipFill>
        <p:spPr>
          <a:xfrm>
            <a:off x="6032825" y="1134900"/>
            <a:ext cx="2984400" cy="2204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69" name="Google Shape;169;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70" name="Google Shape;170;p33"/>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sz="2020">
                <a:solidFill>
                  <a:srgbClr val="E4E5B8"/>
                </a:solidFill>
                <a:latin typeface="Georgia"/>
                <a:ea typeface="Georgia"/>
                <a:cs typeface="Georgia"/>
                <a:sym typeface="Georgia"/>
              </a:rPr>
              <a:t>Foreword by</a:t>
            </a:r>
            <a:r>
              <a:rPr lang="en" sz="2620">
                <a:solidFill>
                  <a:srgbClr val="E4E5B8"/>
                </a:solidFill>
                <a:latin typeface="Georgia"/>
                <a:ea typeface="Georgia"/>
                <a:cs typeface="Georgia"/>
                <a:sym typeface="Georgia"/>
              </a:rPr>
              <a:t> </a:t>
            </a:r>
            <a:r>
              <a:rPr lang="en" sz="2090">
                <a:solidFill>
                  <a:srgbClr val="E4E5B8"/>
                </a:solidFill>
                <a:latin typeface="Georgia"/>
                <a:ea typeface="Georgia"/>
                <a:cs typeface="Georgia"/>
                <a:sym typeface="Georgia"/>
              </a:rPr>
              <a:t>Henry Winston National Chairman, CPUSA</a:t>
            </a:r>
            <a:endParaRPr>
              <a:solidFill>
                <a:srgbClr val="E4E5B8"/>
              </a:solidFill>
              <a:latin typeface="Georgia"/>
              <a:ea typeface="Georgia"/>
              <a:cs typeface="Georgia"/>
              <a:sym typeface="Georgia"/>
            </a:endParaRPr>
          </a:p>
        </p:txBody>
      </p:sp>
      <p:sp>
        <p:nvSpPr>
          <p:cNvPr id="171" name="Google Shape;171;p33"/>
          <p:cNvSpPr txBox="1"/>
          <p:nvPr/>
        </p:nvSpPr>
        <p:spPr>
          <a:xfrm>
            <a:off x="132725" y="1127875"/>
            <a:ext cx="40086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rgbClr val="E4E5B8"/>
                </a:solidFill>
                <a:latin typeface="Georgia"/>
                <a:ea typeface="Georgia"/>
                <a:cs typeface="Georgia"/>
                <a:sym typeface="Georgia"/>
              </a:rPr>
              <a:t>When he spoke in Miami on May 20th to an audience of CubanAmericans, Reagan called Fidel Castro a fascist. Reagan has never called General Pinochet of Chile a fascist, nor will he ever do so. The Pinochet dictatorship is included in Reagan’s concept of democracy. The Cuban newspaper, Granma, responded truly to the Reagan demagogy: “Never before the arrival in the White House of the ex-Hollywood actor have lies been institutionalized so meticulously as official policy.” The people of Nicaragua and of El Salvador also refuse to submit to the dictates of U.S. imperialism. This is the situation to one degree or another throughout Latin America. The science of Marxism-Leninism, of the Communist Party of the United States, always seeks to unite the vital interests of our people—beginning with the working class—with that of all people oppressed by imperialism. Today the cause of the people of Central America must become the cause of every trade union, every church, every campus, and must ring out in every legislative hall! </a:t>
            </a:r>
            <a:endParaRPr sz="900">
              <a:solidFill>
                <a:srgbClr val="E4E5B8"/>
              </a:solidFill>
              <a:latin typeface="Georgia"/>
              <a:ea typeface="Georgia"/>
              <a:cs typeface="Georgia"/>
              <a:sym typeface="Georgia"/>
            </a:endParaRPr>
          </a:p>
        </p:txBody>
      </p:sp>
      <p:sp>
        <p:nvSpPr>
          <p:cNvPr id="172" name="Google Shape;172;p33"/>
          <p:cNvSpPr txBox="1"/>
          <p:nvPr/>
        </p:nvSpPr>
        <p:spPr>
          <a:xfrm>
            <a:off x="4838200" y="1460100"/>
            <a:ext cx="38229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endParaRPr>
          </a:p>
        </p:txBody>
      </p:sp>
      <p:pic>
        <p:nvPicPr>
          <p:cNvPr id="173" name="Google Shape;173;p33"/>
          <p:cNvPicPr preferRelativeResize="0"/>
          <p:nvPr/>
        </p:nvPicPr>
        <p:blipFill>
          <a:blip r:embed="rId4">
            <a:alphaModFix/>
          </a:blip>
          <a:stretch>
            <a:fillRect/>
          </a:stretch>
        </p:blipFill>
        <p:spPr>
          <a:xfrm>
            <a:off x="4141325" y="1256875"/>
            <a:ext cx="4705499" cy="33364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