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Lst>
  <p:sldSz cy="5143500" cx="9144000"/>
  <p:notesSz cx="6858000" cy="9144000"/>
  <p:embeddedFontLst>
    <p:embeddedFont>
      <p:font typeface="EB Garamond"/>
      <p:regular r:id="rId54"/>
      <p:bold r:id="rId55"/>
      <p:italic r:id="rId56"/>
      <p:boldItalic r:id="rId57"/>
    </p:embeddedFont>
    <p:embeddedFont>
      <p:font typeface="Century Gothic"/>
      <p:regular r:id="rId58"/>
      <p:bold r:id="rId59"/>
      <p:italic r:id="rId60"/>
      <p:boldItalic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1" Type="http://schemas.openxmlformats.org/officeDocument/2006/relationships/font" Target="fonts/CenturyGothic-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CenturyGothic-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EBGaramond-bold.fntdata"/><Relationship Id="rId10" Type="http://schemas.openxmlformats.org/officeDocument/2006/relationships/slide" Target="slides/slide5.xml"/><Relationship Id="rId54" Type="http://schemas.openxmlformats.org/officeDocument/2006/relationships/font" Target="fonts/EBGaramond-regular.fntdata"/><Relationship Id="rId13" Type="http://schemas.openxmlformats.org/officeDocument/2006/relationships/slide" Target="slides/slide8.xml"/><Relationship Id="rId57" Type="http://schemas.openxmlformats.org/officeDocument/2006/relationships/font" Target="fonts/EBGaramond-boldItalic.fntdata"/><Relationship Id="rId12" Type="http://schemas.openxmlformats.org/officeDocument/2006/relationships/slide" Target="slides/slide7.xml"/><Relationship Id="rId56" Type="http://schemas.openxmlformats.org/officeDocument/2006/relationships/font" Target="fonts/EBGaramond-italic.fntdata"/><Relationship Id="rId15" Type="http://schemas.openxmlformats.org/officeDocument/2006/relationships/slide" Target="slides/slide10.xml"/><Relationship Id="rId59" Type="http://schemas.openxmlformats.org/officeDocument/2006/relationships/font" Target="fonts/CenturyGothic-bold.fntdata"/><Relationship Id="rId14" Type="http://schemas.openxmlformats.org/officeDocument/2006/relationships/slide" Target="slides/slide9.xml"/><Relationship Id="rId58" Type="http://schemas.openxmlformats.org/officeDocument/2006/relationships/font" Target="fonts/CenturyGothic-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4d794e7f97_1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4d794e7f97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4d794e7f97_1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4d794e7f97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56d36e2fa2_0_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56d36e2fa2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56d36e2fa2_0_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56d36e2fa2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56d36e2fa2_0_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56d36e2fa2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56d36e2fa2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56d36e2fa2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4d794e7f97_1_1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4d794e7f97_1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4d794e7f97_1_1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4d794e7f97_1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4d794e7f97_1_1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4d794e7f97_1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4d794e7f97_1_1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4d794e7f97_1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4d794e7f97_1_20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4d794e7f97_1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4d794e7f97_1_2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4d794e7f97_1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56d36e2fa2_0_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56d36e2fa2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56d36e2fa2_0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56d36e2fa2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56d36e2fa2_0_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56d36e2fa2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56d36e2fa2_0_9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56d36e2fa2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56d36e2fa2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56d36e2fa2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4d794e7f97_1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4d794e7f97_1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4d794e7f97_1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4d794e7f97_1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4d794e7f97_1_3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4d794e7f97_1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4d794e7f97_1_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4d794e7f97_1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4d794e7f97_1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34d794e7f97_1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4d794e7f97_1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4d794e7f97_1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56d36e2fa2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56d36e2fa2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93ebf0cda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293ebf0cda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56d36e2fa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56d36e2fa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56d36e2fa2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56d36e2fa2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4d794e7f97_1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4d794e7f97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4d794e7f97_1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4d794e7f97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4d794e7f97_1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4d794e7f97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484583" y="339539"/>
            <a:ext cx="7053600" cy="1050300"/>
          </a:xfrm>
          <a:prstGeom prst="rect">
            <a:avLst/>
          </a:prstGeom>
          <a:noFill/>
          <a:ln>
            <a:noFill/>
          </a:ln>
        </p:spPr>
        <p:txBody>
          <a:bodyPr anchorCtr="0" anchor="t" bIns="34275" lIns="68575" spcFirstLastPara="1" rIns="68575" wrap="square" tIns="34275">
            <a:noAutofit/>
          </a:bodyPr>
          <a:lstStyle>
            <a:lvl1pPr lvl="0" algn="l">
              <a:spcBef>
                <a:spcPts val="0"/>
              </a:spcBef>
              <a:spcAft>
                <a:spcPts val="0"/>
              </a:spcAft>
              <a:buClr>
                <a:schemeClr val="lt2"/>
              </a:buClr>
              <a:buSzPts val="14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52" name="Google Shape;52;p13"/>
          <p:cNvSpPr txBox="1"/>
          <p:nvPr>
            <p:ph idx="1" type="body"/>
          </p:nvPr>
        </p:nvSpPr>
        <p:spPr>
          <a:xfrm>
            <a:off x="827484" y="1539689"/>
            <a:ext cx="6710100" cy="3146700"/>
          </a:xfrm>
          <a:prstGeom prst="rect">
            <a:avLst/>
          </a:prstGeom>
          <a:noFill/>
          <a:ln>
            <a:noFill/>
          </a:ln>
        </p:spPr>
        <p:txBody>
          <a:bodyPr anchorCtr="0" anchor="t" bIns="34275" lIns="68575" spcFirstLastPara="1" rIns="68575" wrap="square" tIns="34275">
            <a:normAutofit/>
          </a:bodyPr>
          <a:lstStyle>
            <a:lvl1pPr indent="-298450" lvl="0" marL="457200" algn="l">
              <a:spcBef>
                <a:spcPts val="800"/>
              </a:spcBef>
              <a:spcAft>
                <a:spcPts val="0"/>
              </a:spcAft>
              <a:buSzPts val="1100"/>
              <a:buChar char="●"/>
              <a:defRPr/>
            </a:lvl1pPr>
            <a:lvl2pPr indent="-298450" lvl="1" marL="914400" algn="l">
              <a:spcBef>
                <a:spcPts val="800"/>
              </a:spcBef>
              <a:spcAft>
                <a:spcPts val="0"/>
              </a:spcAft>
              <a:buSzPts val="1100"/>
              <a:buChar char="○"/>
              <a:defRPr/>
            </a:lvl2pPr>
            <a:lvl3pPr indent="-298450" lvl="2" marL="1371600" algn="l">
              <a:spcBef>
                <a:spcPts val="800"/>
              </a:spcBef>
              <a:spcAft>
                <a:spcPts val="0"/>
              </a:spcAft>
              <a:buSzPts val="1100"/>
              <a:buChar char="■"/>
              <a:defRPr/>
            </a:lvl3pPr>
            <a:lvl4pPr indent="-298450" lvl="3" marL="1828800" algn="l">
              <a:spcBef>
                <a:spcPts val="800"/>
              </a:spcBef>
              <a:spcAft>
                <a:spcPts val="0"/>
              </a:spcAft>
              <a:buSzPts val="1100"/>
              <a:buChar char="●"/>
              <a:defRPr/>
            </a:lvl4pPr>
            <a:lvl5pPr indent="-298450" lvl="4" marL="2286000" algn="l">
              <a:spcBef>
                <a:spcPts val="800"/>
              </a:spcBef>
              <a:spcAft>
                <a:spcPts val="0"/>
              </a:spcAft>
              <a:buSzPts val="1100"/>
              <a:buChar char="○"/>
              <a:defRPr/>
            </a:lvl5pPr>
            <a:lvl6pPr indent="-298450" lvl="5" marL="2743200" algn="l">
              <a:spcBef>
                <a:spcPts val="800"/>
              </a:spcBef>
              <a:spcAft>
                <a:spcPts val="0"/>
              </a:spcAft>
              <a:buSzPts val="1100"/>
              <a:buChar char="■"/>
              <a:defRPr/>
            </a:lvl6pPr>
            <a:lvl7pPr indent="-298450" lvl="6" marL="3200400" algn="l">
              <a:spcBef>
                <a:spcPts val="800"/>
              </a:spcBef>
              <a:spcAft>
                <a:spcPts val="0"/>
              </a:spcAft>
              <a:buSzPts val="1100"/>
              <a:buChar char="●"/>
              <a:defRPr/>
            </a:lvl7pPr>
            <a:lvl8pPr indent="-298450" lvl="7" marL="3657600" algn="l">
              <a:spcBef>
                <a:spcPts val="800"/>
              </a:spcBef>
              <a:spcAft>
                <a:spcPts val="0"/>
              </a:spcAft>
              <a:buSzPts val="1100"/>
              <a:buChar char="○"/>
              <a:defRPr/>
            </a:lvl8pPr>
            <a:lvl9pPr indent="-298450" lvl="8" marL="4114800" algn="l">
              <a:spcBef>
                <a:spcPts val="800"/>
              </a:spcBef>
              <a:spcAft>
                <a:spcPts val="0"/>
              </a:spcAft>
              <a:buSzPts val="1100"/>
              <a:buChar char="■"/>
              <a:defRPr/>
            </a:lvl9pPr>
          </a:lstStyle>
          <a:p/>
        </p:txBody>
      </p:sp>
      <p:sp>
        <p:nvSpPr>
          <p:cNvPr id="53" name="Google Shape;53;p13"/>
          <p:cNvSpPr txBox="1"/>
          <p:nvPr>
            <p:ph idx="10" type="dt"/>
          </p:nvPr>
        </p:nvSpPr>
        <p:spPr>
          <a:xfrm rot="5400000">
            <a:off x="7616654" y="1343101"/>
            <a:ext cx="743100" cy="228600"/>
          </a:xfrm>
          <a:prstGeom prst="rect">
            <a:avLst/>
          </a:prstGeom>
          <a:noFill/>
          <a:ln>
            <a:noFill/>
          </a:ln>
        </p:spPr>
        <p:txBody>
          <a:bodyPr anchorCtr="0" anchor="t"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54" name="Google Shape;54;p13"/>
          <p:cNvSpPr txBox="1"/>
          <p:nvPr>
            <p:ph idx="11" type="ftr"/>
          </p:nvPr>
        </p:nvSpPr>
        <p:spPr>
          <a:xfrm rot="5400000">
            <a:off x="6713603" y="2419050"/>
            <a:ext cx="2895000" cy="228600"/>
          </a:xfrm>
          <a:prstGeom prst="rect">
            <a:avLst/>
          </a:prstGeom>
          <a:noFill/>
          <a:ln>
            <a:noFill/>
          </a:ln>
        </p:spPr>
        <p:txBody>
          <a:bodyPr anchorCtr="0" anchor="b"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55" name="Google Shape;55;p13"/>
          <p:cNvSpPr txBox="1"/>
          <p:nvPr>
            <p:ph idx="12" type="sldNum"/>
          </p:nvPr>
        </p:nvSpPr>
        <p:spPr>
          <a:xfrm>
            <a:off x="7764405" y="221797"/>
            <a:ext cx="628800" cy="575700"/>
          </a:xfrm>
          <a:prstGeom prst="rect">
            <a:avLst/>
          </a:prstGeom>
          <a:noFill/>
          <a:ln>
            <a:noFill/>
          </a:ln>
        </p:spPr>
        <p:txBody>
          <a:bodyPr anchorCtr="0" anchor="b" bIns="34275" lIns="68575" spcFirstLastPara="1" rIns="68575" wrap="square" tIns="34275">
            <a:norm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N4_TqIL3LbY" TargetMode="External"/><Relationship Id="rId5" Type="http://schemas.openxmlformats.org/officeDocument/2006/relationships/image" Target="../media/image3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3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hyperlink" Target="http://www.youtube.com/watch?v=gt2BkSjRZmM" TargetMode="External"/><Relationship Id="rId5" Type="http://schemas.openxmlformats.org/officeDocument/2006/relationships/image" Target="../media/image3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1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hyperlink" Target="http://www.youtube.com/watch?v=1XKMwWZVpPE" TargetMode="External"/><Relationship Id="rId5" Type="http://schemas.openxmlformats.org/officeDocument/2006/relationships/image" Target="../media/image1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44.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image" Target="../media/image40.png"/><Relationship Id="rId13" Type="http://schemas.openxmlformats.org/officeDocument/2006/relationships/image" Target="../media/image16.jpg"/><Relationship Id="rId12" Type="http://schemas.openxmlformats.org/officeDocument/2006/relationships/image" Target="../media/image26.png"/><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png"/><Relationship Id="rId4" Type="http://schemas.openxmlformats.org/officeDocument/2006/relationships/image" Target="../media/image24.png"/><Relationship Id="rId9" Type="http://schemas.openxmlformats.org/officeDocument/2006/relationships/image" Target="../media/image22.png"/><Relationship Id="rId5" Type="http://schemas.openxmlformats.org/officeDocument/2006/relationships/image" Target="../media/image28.png"/><Relationship Id="rId6" Type="http://schemas.openxmlformats.org/officeDocument/2006/relationships/image" Target="../media/image15.png"/><Relationship Id="rId7" Type="http://schemas.openxmlformats.org/officeDocument/2006/relationships/image" Target="../media/image9.png"/><Relationship Id="rId8" Type="http://schemas.openxmlformats.org/officeDocument/2006/relationships/image" Target="../media/image2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png"/><Relationship Id="rId4" Type="http://schemas.openxmlformats.org/officeDocument/2006/relationships/image" Target="../media/image19.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29.jpg"/><Relationship Id="rId8" Type="http://schemas.openxmlformats.org/officeDocument/2006/relationships/image" Target="../media/image3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39.png"/><Relationship Id="rId4" Type="http://schemas.openxmlformats.org/officeDocument/2006/relationships/image" Target="../media/image25.png"/><Relationship Id="rId5" Type="http://schemas.openxmlformats.org/officeDocument/2006/relationships/image" Target="../media/image4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1.png"/><Relationship Id="rId4" Type="http://schemas.openxmlformats.org/officeDocument/2006/relationships/hyperlink" Target="http://www.youtube.com/watch?v=umA5dbd-O-4" TargetMode="External"/><Relationship Id="rId5" Type="http://schemas.openxmlformats.org/officeDocument/2006/relationships/image" Target="../media/image3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p14"/>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61" name="Google Shape;61;p14"/>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4"/>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a:t>
            </a:r>
            <a:endParaRPr>
              <a:solidFill>
                <a:srgbClr val="E4E5B8"/>
              </a:solidFill>
              <a:latin typeface="Georgia"/>
              <a:ea typeface="Georgia"/>
              <a:cs typeface="Georgia"/>
              <a:sym typeface="Georgia"/>
            </a:endParaRPr>
          </a:p>
        </p:txBody>
      </p:sp>
      <p:pic>
        <p:nvPicPr>
          <p:cNvPr descr="The Party of Communists USA is committed to the development of scientific socialism along the original Marxist-Leninist path as exemplified by the Soviet Union. &#10;&#10;You can learn more about the Party of Communists USA at our website here: partyofcommunistsusa.net/&#10;&#10;Lyrics:&#10;Arise, you prisoners of starvation&#10;Arise, you wretched of the Earth&#10;For justice thunders condemnation&#10;A better world's in birth.&#10;&#10;No more traditions chains shall bind us&#10;Arise you slaves, no more in thrall&#10;The Earth shall rise on new foundations&#10;We have been not, we shall be all.&#10;&#10;It's the final conflict&#10;Let each stand in their place&#10;The International Soviet&#10;Shall be the human race.&#10;&#10;It's the final conflict&#10;Let each stand in their place&#10;The International Soviet&#10;Shall be the human race." id="63" name="Google Shape;63;p14" title="The Internationale">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
                                        </p:tgtEl>
                                        <p:attrNameLst>
                                          <p:attrName>style.visibility</p:attrName>
                                        </p:attrNameLst>
                                      </p:cBhvr>
                                      <p:to>
                                        <p:strVal val="visible"/>
                                      </p:to>
                                    </p:set>
                                    <p:animEffect filter="fade" transition="in">
                                      <p:cBhvr>
                                        <p:cTn dur="1000"/>
                                        <p:tgtEl>
                                          <p:spTgt spid="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3"/>
          <p:cNvSpPr txBox="1"/>
          <p:nvPr>
            <p:ph type="title"/>
          </p:nvPr>
        </p:nvSpPr>
        <p:spPr>
          <a:xfrm>
            <a:off x="1498175" y="216896"/>
            <a:ext cx="7053600" cy="6675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Transition to the 8 Hour Movement</a:t>
            </a:r>
            <a:endParaRPr b="1">
              <a:solidFill>
                <a:srgbClr val="E4E5B8"/>
              </a:solidFill>
            </a:endParaRPr>
          </a:p>
        </p:txBody>
      </p:sp>
      <p:sp>
        <p:nvSpPr>
          <p:cNvPr id="133" name="Google Shape;133;p23"/>
          <p:cNvSpPr txBox="1"/>
          <p:nvPr>
            <p:ph idx="1" type="body"/>
          </p:nvPr>
        </p:nvSpPr>
        <p:spPr>
          <a:xfrm>
            <a:off x="283050" y="1357375"/>
            <a:ext cx="5277000" cy="3352800"/>
          </a:xfrm>
          <a:prstGeom prst="rect">
            <a:avLst/>
          </a:prstGeom>
        </p:spPr>
        <p:txBody>
          <a:bodyPr anchorCtr="0" anchor="t" bIns="34275" lIns="68575" spcFirstLastPara="1" rIns="68575" wrap="square" tIns="34275">
            <a:normAutofit/>
          </a:bodyPr>
          <a:lstStyle/>
          <a:p>
            <a:pPr indent="-330200" lvl="0" marL="457200" rtl="0" algn="just">
              <a:spcBef>
                <a:spcPts val="800"/>
              </a:spcBef>
              <a:spcAft>
                <a:spcPts val="0"/>
              </a:spcAft>
              <a:buClr>
                <a:srgbClr val="E4E5B8"/>
              </a:buClr>
              <a:buSzPts val="1600"/>
              <a:buChar char="➢"/>
            </a:pPr>
            <a:r>
              <a:rPr lang="en" sz="1600">
                <a:solidFill>
                  <a:srgbClr val="E4E5B8"/>
                </a:solidFill>
              </a:rPr>
              <a:t>National Labor Union resolution, “The first and great necessity of the present to free the labor of this country from capitalistic slavery is the passing of a law by which eight hours shall be the normal working day in all states of the American Union.” </a:t>
            </a:r>
            <a:endParaRPr sz="1600">
              <a:solidFill>
                <a:srgbClr val="E4E5B8"/>
              </a:solidFill>
            </a:endParaRPr>
          </a:p>
          <a:p>
            <a:pPr indent="-330200" lvl="0" marL="457200" rtl="0" algn="just">
              <a:spcBef>
                <a:spcPts val="1000"/>
              </a:spcBef>
              <a:spcAft>
                <a:spcPts val="1000"/>
              </a:spcAft>
              <a:buClr>
                <a:srgbClr val="E4E5B8"/>
              </a:buClr>
              <a:buSzPts val="1600"/>
              <a:buChar char="➢"/>
            </a:pPr>
            <a:r>
              <a:rPr lang="en" sz="1600">
                <a:solidFill>
                  <a:srgbClr val="E4E5B8"/>
                </a:solidFill>
              </a:rPr>
              <a:t>International Workingmen’s Association Resolution Adopted at Geneva Congress: “ As this limitation represents the general demand of the workers of the North-American United States, the Congress transforms this demand into the general platform of the Workers of the World.</a:t>
            </a:r>
            <a:endParaRPr sz="1600">
              <a:solidFill>
                <a:srgbClr val="E4E5B8"/>
              </a:solidFill>
            </a:endParaRPr>
          </a:p>
        </p:txBody>
      </p:sp>
      <p:pic>
        <p:nvPicPr>
          <p:cNvPr id="134" name="Google Shape;134;p23"/>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135" name="Google Shape;135;p23"/>
          <p:cNvPicPr preferRelativeResize="0"/>
          <p:nvPr/>
        </p:nvPicPr>
        <p:blipFill>
          <a:blip r:embed="rId4">
            <a:alphaModFix/>
          </a:blip>
          <a:stretch>
            <a:fillRect/>
          </a:stretch>
        </p:blipFill>
        <p:spPr>
          <a:xfrm>
            <a:off x="5712450" y="1589575"/>
            <a:ext cx="3279151" cy="231703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1" name="Google Shape;141;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2" name="Google Shape;142;p24"/>
          <p:cNvSpPr txBox="1"/>
          <p:nvPr>
            <p:ph type="title"/>
          </p:nvPr>
        </p:nvSpPr>
        <p:spPr>
          <a:xfrm>
            <a:off x="1489150" y="210145"/>
            <a:ext cx="7053600" cy="5922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Passage of Toothless 8 Hour Laws</a:t>
            </a:r>
            <a:endParaRPr b="1">
              <a:solidFill>
                <a:srgbClr val="E4E5B8"/>
              </a:solidFill>
            </a:endParaRPr>
          </a:p>
        </p:txBody>
      </p:sp>
      <p:sp>
        <p:nvSpPr>
          <p:cNvPr id="143" name="Google Shape;143;p24"/>
          <p:cNvSpPr txBox="1"/>
          <p:nvPr>
            <p:ph idx="1" type="body"/>
          </p:nvPr>
        </p:nvSpPr>
        <p:spPr>
          <a:xfrm>
            <a:off x="774542" y="1485769"/>
            <a:ext cx="7768200" cy="3146700"/>
          </a:xfrm>
          <a:prstGeom prst="rect">
            <a:avLst/>
          </a:prstGeom>
        </p:spPr>
        <p:txBody>
          <a:bodyPr anchorCtr="0" anchor="t" bIns="34275" lIns="68575" spcFirstLastPara="1" rIns="68575" wrap="square" tIns="34275">
            <a:normAutofit/>
          </a:bodyPr>
          <a:lstStyle/>
          <a:p>
            <a:pPr indent="0" lvl="0" marL="0" rtl="0" algn="l">
              <a:lnSpc>
                <a:spcPct val="95000"/>
              </a:lnSpc>
              <a:spcBef>
                <a:spcPts val="800"/>
              </a:spcBef>
              <a:spcAft>
                <a:spcPts val="0"/>
              </a:spcAft>
              <a:buNone/>
            </a:pPr>
            <a:r>
              <a:rPr lang="en" sz="1600">
                <a:solidFill>
                  <a:srgbClr val="E4E5B8"/>
                </a:solidFill>
              </a:rPr>
              <a:t>8-Hour laws were enacted in 6 states by 1868, all of them included loopholes that allowed for contracts stipulating longer working days.</a:t>
            </a:r>
            <a:endParaRPr sz="1600">
              <a:solidFill>
                <a:srgbClr val="E4E5B8"/>
              </a:solidFill>
            </a:endParaRPr>
          </a:p>
          <a:p>
            <a:pPr indent="0" lvl="0" marL="0" rtl="0" algn="l">
              <a:lnSpc>
                <a:spcPct val="95000"/>
              </a:lnSpc>
              <a:spcBef>
                <a:spcPts val="1000"/>
              </a:spcBef>
              <a:spcAft>
                <a:spcPts val="0"/>
              </a:spcAft>
              <a:buNone/>
            </a:pPr>
            <a:r>
              <a:rPr lang="en" sz="1600">
                <a:solidFill>
                  <a:srgbClr val="E4E5B8"/>
                </a:solidFill>
              </a:rPr>
              <a:t>In 1868, a federal 8-Hour law was passed. </a:t>
            </a:r>
            <a:endParaRPr sz="1600">
              <a:solidFill>
                <a:srgbClr val="E4E5B8"/>
              </a:solidFill>
            </a:endParaRPr>
          </a:p>
          <a:p>
            <a:pPr indent="-222250" lvl="0" marL="342900" rtl="0" algn="l">
              <a:lnSpc>
                <a:spcPct val="95000"/>
              </a:lnSpc>
              <a:spcBef>
                <a:spcPts val="1000"/>
              </a:spcBef>
              <a:spcAft>
                <a:spcPts val="0"/>
              </a:spcAft>
              <a:buClr>
                <a:srgbClr val="E4E5B8"/>
              </a:buClr>
              <a:buSzPts val="900"/>
              <a:buChar char="➢"/>
            </a:pPr>
            <a:r>
              <a:rPr lang="en" sz="1600">
                <a:solidFill>
                  <a:srgbClr val="E4E5B8"/>
                </a:solidFill>
              </a:rPr>
              <a:t>In many cases wages were reduced with the shortened day. </a:t>
            </a:r>
            <a:endParaRPr sz="1600">
              <a:solidFill>
                <a:srgbClr val="E4E5B8"/>
              </a:solidFill>
            </a:endParaRPr>
          </a:p>
          <a:p>
            <a:pPr indent="-222250" lvl="0" marL="342900" rtl="0" algn="l">
              <a:lnSpc>
                <a:spcPct val="95000"/>
              </a:lnSpc>
              <a:spcBef>
                <a:spcPts val="1000"/>
              </a:spcBef>
              <a:spcAft>
                <a:spcPts val="0"/>
              </a:spcAft>
              <a:buClr>
                <a:srgbClr val="E4E5B8"/>
              </a:buClr>
              <a:buSzPts val="900"/>
              <a:buChar char="➢"/>
            </a:pPr>
            <a:r>
              <a:rPr lang="en" sz="1600">
                <a:solidFill>
                  <a:srgbClr val="E4E5B8"/>
                </a:solidFill>
              </a:rPr>
              <a:t>US Attorney General ruled the 8-Hour law didn’t apply to government contracts.</a:t>
            </a:r>
            <a:endParaRPr sz="1600">
              <a:solidFill>
                <a:srgbClr val="E4E5B8"/>
              </a:solidFill>
            </a:endParaRPr>
          </a:p>
          <a:p>
            <a:pPr indent="-222250" lvl="0" marL="342900" rtl="0" algn="l">
              <a:lnSpc>
                <a:spcPct val="95000"/>
              </a:lnSpc>
              <a:spcBef>
                <a:spcPts val="1000"/>
              </a:spcBef>
              <a:spcAft>
                <a:spcPts val="0"/>
              </a:spcAft>
              <a:buClr>
                <a:srgbClr val="E4E5B8"/>
              </a:buClr>
              <a:buSzPts val="900"/>
              <a:buChar char="➢"/>
            </a:pPr>
            <a:r>
              <a:rPr lang="en" sz="1600">
                <a:solidFill>
                  <a:srgbClr val="E4E5B8"/>
                </a:solidFill>
              </a:rPr>
              <a:t>In 1877, SCOTUS unanimously upheld AG’s decision.</a:t>
            </a:r>
            <a:endParaRPr sz="1600">
              <a:solidFill>
                <a:srgbClr val="E4E5B8"/>
              </a:solidFill>
            </a:endParaRPr>
          </a:p>
          <a:p>
            <a:pPr indent="-222250" lvl="0" marL="342900" rtl="0" algn="l">
              <a:lnSpc>
                <a:spcPct val="95000"/>
              </a:lnSpc>
              <a:spcBef>
                <a:spcPts val="1000"/>
              </a:spcBef>
              <a:spcAft>
                <a:spcPts val="1000"/>
              </a:spcAft>
              <a:buClr>
                <a:srgbClr val="E4E5B8"/>
              </a:buClr>
              <a:buSzPts val="900"/>
              <a:buChar char="➢"/>
            </a:pPr>
            <a:r>
              <a:rPr lang="en" sz="1600">
                <a:solidFill>
                  <a:srgbClr val="E4E5B8"/>
                </a:solidFill>
              </a:rPr>
              <a:t>By the 1880s, House Committee on Education &amp; Labor declared the law a “dead-end”.</a:t>
            </a:r>
            <a:endParaRPr sz="1600">
              <a:solidFill>
                <a:srgbClr val="E4E5B8"/>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9" name="Google Shape;149;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0" name="Google Shape;150;p25"/>
          <p:cNvSpPr txBox="1"/>
          <p:nvPr>
            <p:ph type="title"/>
          </p:nvPr>
        </p:nvSpPr>
        <p:spPr>
          <a:xfrm>
            <a:off x="1489150" y="210145"/>
            <a:ext cx="7053600" cy="5922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First International Adopts 8-hr Day</a:t>
            </a:r>
            <a:endParaRPr b="1">
              <a:solidFill>
                <a:srgbClr val="E4E5B8"/>
              </a:solidFill>
            </a:endParaRPr>
          </a:p>
        </p:txBody>
      </p:sp>
      <p:sp>
        <p:nvSpPr>
          <p:cNvPr id="151" name="Google Shape;151;p25"/>
          <p:cNvSpPr txBox="1"/>
          <p:nvPr>
            <p:ph idx="1" type="body"/>
          </p:nvPr>
        </p:nvSpPr>
        <p:spPr>
          <a:xfrm>
            <a:off x="310871" y="1226975"/>
            <a:ext cx="4176900" cy="3146700"/>
          </a:xfrm>
          <a:prstGeom prst="rect">
            <a:avLst/>
          </a:prstGeom>
        </p:spPr>
        <p:txBody>
          <a:bodyPr anchorCtr="0" anchor="t" bIns="34275" lIns="68575" spcFirstLastPara="1" rIns="68575" wrap="square" tIns="34275">
            <a:normAutofit lnSpcReduction="10000"/>
          </a:bodyPr>
          <a:lstStyle/>
          <a:p>
            <a:pPr indent="0" lvl="0" marL="0" rtl="0" algn="just">
              <a:lnSpc>
                <a:spcPct val="95000"/>
              </a:lnSpc>
              <a:spcBef>
                <a:spcPts val="800"/>
              </a:spcBef>
              <a:spcAft>
                <a:spcPts val="0"/>
              </a:spcAft>
              <a:buNone/>
            </a:pPr>
            <a:r>
              <a:rPr lang="en" sz="1600">
                <a:solidFill>
                  <a:srgbClr val="E4E5B8"/>
                </a:solidFill>
              </a:rPr>
              <a:t>The decision for the 8-hour day was made by the National Labor Union in August 1866. In September of the same year the Geneva Congress of the First International went on record for the same demand in the following words:</a:t>
            </a:r>
            <a:endParaRPr sz="1600">
              <a:solidFill>
                <a:srgbClr val="E4E5B8"/>
              </a:solidFill>
            </a:endParaRPr>
          </a:p>
          <a:p>
            <a:pPr indent="0" lvl="0" marL="457200" rtl="0" algn="just">
              <a:lnSpc>
                <a:spcPct val="95000"/>
              </a:lnSpc>
              <a:spcBef>
                <a:spcPts val="1000"/>
              </a:spcBef>
              <a:spcAft>
                <a:spcPts val="1000"/>
              </a:spcAft>
              <a:buNone/>
            </a:pPr>
            <a:r>
              <a:rPr lang="en" sz="1600">
                <a:solidFill>
                  <a:srgbClr val="E4E5B8"/>
                </a:solidFill>
              </a:rPr>
              <a:t>“The legal limitation of the working day is a preliminary condition without which all further attempts at improvements and emancipation of the working class must prove abortive. ... The Congress proposes 8 hours as the legal limit of the working day.”</a:t>
            </a:r>
            <a:endParaRPr sz="1600">
              <a:solidFill>
                <a:srgbClr val="E4E5B8"/>
              </a:solidFill>
            </a:endParaRPr>
          </a:p>
        </p:txBody>
      </p:sp>
      <p:pic>
        <p:nvPicPr>
          <p:cNvPr id="152" name="Google Shape;152;p25"/>
          <p:cNvPicPr preferRelativeResize="0"/>
          <p:nvPr/>
        </p:nvPicPr>
        <p:blipFill>
          <a:blip r:embed="rId4">
            <a:alphaModFix/>
          </a:blip>
          <a:stretch>
            <a:fillRect/>
          </a:stretch>
        </p:blipFill>
        <p:spPr>
          <a:xfrm>
            <a:off x="4572000" y="1522913"/>
            <a:ext cx="4278575" cy="2097675"/>
          </a:xfrm>
          <a:prstGeom prst="rect">
            <a:avLst/>
          </a:prstGeom>
          <a:noFill/>
          <a:ln>
            <a:noFill/>
          </a:ln>
        </p:spPr>
      </p:pic>
      <p:sp>
        <p:nvSpPr>
          <p:cNvPr id="153" name="Google Shape;153;p25"/>
          <p:cNvSpPr txBox="1"/>
          <p:nvPr/>
        </p:nvSpPr>
        <p:spPr>
          <a:xfrm>
            <a:off x="4586988" y="3541150"/>
            <a:ext cx="4248600" cy="48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300">
                <a:solidFill>
                  <a:srgbClr val="E4E5B8"/>
                </a:solidFill>
                <a:latin typeface="EB Garamond"/>
                <a:ea typeface="EB Garamond"/>
                <a:cs typeface="EB Garamond"/>
                <a:sym typeface="EB Garamond"/>
              </a:rPr>
              <a:t>Painting Depicting meeting of the International Workingmen’s Association, better known as the First International</a:t>
            </a:r>
            <a:endParaRPr i="1" sz="1300">
              <a:solidFill>
                <a:srgbClr val="E4E5B8"/>
              </a:solidFill>
              <a:latin typeface="EB Garamond"/>
              <a:ea typeface="EB Garamond"/>
              <a:cs typeface="EB Garamond"/>
              <a:sym typeface="EB Garamon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9" name="Google Shape;159;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0" name="Google Shape;160;p26"/>
          <p:cNvSpPr txBox="1"/>
          <p:nvPr>
            <p:ph type="title"/>
          </p:nvPr>
        </p:nvSpPr>
        <p:spPr>
          <a:xfrm>
            <a:off x="1489150" y="210145"/>
            <a:ext cx="7053600" cy="5922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Marx on the 8-Hour Day</a:t>
            </a:r>
            <a:endParaRPr b="1">
              <a:solidFill>
                <a:srgbClr val="E4E5B8"/>
              </a:solidFill>
            </a:endParaRPr>
          </a:p>
        </p:txBody>
      </p:sp>
      <p:sp>
        <p:nvSpPr>
          <p:cNvPr id="161" name="Google Shape;161;p26"/>
          <p:cNvSpPr txBox="1"/>
          <p:nvPr>
            <p:ph idx="1" type="body"/>
          </p:nvPr>
        </p:nvSpPr>
        <p:spPr>
          <a:xfrm>
            <a:off x="278400" y="1151500"/>
            <a:ext cx="8717100" cy="3894300"/>
          </a:xfrm>
          <a:prstGeom prst="rect">
            <a:avLst/>
          </a:prstGeom>
        </p:spPr>
        <p:txBody>
          <a:bodyPr anchorCtr="0" anchor="t" bIns="34275" lIns="68575" spcFirstLastPara="1" rIns="68575" wrap="square" tIns="34275">
            <a:noAutofit/>
          </a:bodyPr>
          <a:lstStyle/>
          <a:p>
            <a:pPr indent="0" lvl="0" marL="0" rtl="0" algn="just">
              <a:lnSpc>
                <a:spcPct val="75000"/>
              </a:lnSpc>
              <a:spcBef>
                <a:spcPts val="800"/>
              </a:spcBef>
              <a:spcAft>
                <a:spcPts val="0"/>
              </a:spcAft>
              <a:buSzPts val="770"/>
              <a:buNone/>
            </a:pPr>
            <a:r>
              <a:rPr lang="en" sz="1620">
                <a:solidFill>
                  <a:srgbClr val="E4E5B8"/>
                </a:solidFill>
              </a:rPr>
              <a:t>In the chapter on “The Working Day” in the first volume of Capital, published in 1867, Marx calls attention to the inauguration of the 8-hour movement by the National Labor Union. In the passage, famous especially because it contains Marx’s telling reference to the solidarity of class interests between the Negro and white workers, he wrote:</a:t>
            </a:r>
            <a:endParaRPr sz="1620">
              <a:solidFill>
                <a:srgbClr val="E4E5B8"/>
              </a:solidFill>
            </a:endParaRPr>
          </a:p>
          <a:p>
            <a:pPr indent="0" lvl="0" marL="457200" rtl="0" algn="just">
              <a:lnSpc>
                <a:spcPct val="75000"/>
              </a:lnSpc>
              <a:spcBef>
                <a:spcPts val="1000"/>
              </a:spcBef>
              <a:spcAft>
                <a:spcPts val="0"/>
              </a:spcAft>
              <a:buSzPts val="770"/>
              <a:buNone/>
            </a:pPr>
            <a:r>
              <a:rPr lang="en" sz="1520">
                <a:solidFill>
                  <a:srgbClr val="E4E5B8"/>
                </a:solidFill>
              </a:rPr>
              <a:t>“In the United States of North America, every independent movement of the workers was paralyzed so long as slavery disfigured a part of the Republic. Labor cannot emancipate itself in the white skin where in the black it is branded. But out of the death of slavery a new life at once arose. The first fruit of the Civil War was the eight hours’ agitation, that ran with the seven-leagued boots of the locomotive from the Atlantic to the Pacific, from New England to California.” </a:t>
            </a:r>
            <a:endParaRPr sz="1520">
              <a:solidFill>
                <a:srgbClr val="E4E5B8"/>
              </a:solidFill>
            </a:endParaRPr>
          </a:p>
          <a:p>
            <a:pPr indent="0" lvl="0" marL="0" rtl="0" algn="just">
              <a:lnSpc>
                <a:spcPct val="75000"/>
              </a:lnSpc>
              <a:spcBef>
                <a:spcPts val="1000"/>
              </a:spcBef>
              <a:spcAft>
                <a:spcPts val="1000"/>
              </a:spcAft>
              <a:buSzPts val="770"/>
              <a:buNone/>
            </a:pPr>
            <a:r>
              <a:rPr lang="en" sz="1620">
                <a:solidFill>
                  <a:srgbClr val="E4E5B8"/>
                </a:solidFill>
              </a:rPr>
              <a:t>Marx calls attention to how almost simultaneously, in fact within two weeks of each other, a workers’ convention meeting in Baltimore voted for the 8-hour day, and an international congress meeting in Geneva, Switzerland, adopted a similar decision. “Thus, the movement of the working-class on both sides of the Atlantic, that had grown instinctively out of the conditions of production themselves,”  endorse the same movement of the limitation of hours of labor and concretize it in the demand for the 8-hour day.</a:t>
            </a:r>
            <a:endParaRPr sz="1620">
              <a:solidFill>
                <a:srgbClr val="E4E5B8"/>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7" name="Google Shape;167;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8" name="Google Shape;168;p27"/>
          <p:cNvSpPr txBox="1"/>
          <p:nvPr>
            <p:ph type="title"/>
          </p:nvPr>
        </p:nvSpPr>
        <p:spPr>
          <a:xfrm>
            <a:off x="1489150" y="210145"/>
            <a:ext cx="7053600" cy="5922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Marx on the 8-Hour Day</a:t>
            </a:r>
            <a:endParaRPr b="1">
              <a:solidFill>
                <a:srgbClr val="E4E5B8"/>
              </a:solidFill>
            </a:endParaRPr>
          </a:p>
        </p:txBody>
      </p:sp>
      <p:sp>
        <p:nvSpPr>
          <p:cNvPr id="169" name="Google Shape;169;p27"/>
          <p:cNvSpPr txBox="1"/>
          <p:nvPr>
            <p:ph idx="1" type="body"/>
          </p:nvPr>
        </p:nvSpPr>
        <p:spPr>
          <a:xfrm>
            <a:off x="278400" y="1557075"/>
            <a:ext cx="5417100" cy="2741100"/>
          </a:xfrm>
          <a:prstGeom prst="rect">
            <a:avLst/>
          </a:prstGeom>
        </p:spPr>
        <p:txBody>
          <a:bodyPr anchorCtr="0" anchor="t" bIns="34275" lIns="68575" spcFirstLastPara="1" rIns="68575" wrap="square" tIns="34275">
            <a:noAutofit/>
          </a:bodyPr>
          <a:lstStyle/>
          <a:p>
            <a:pPr indent="0" lvl="0" marL="0" rtl="0" algn="just">
              <a:lnSpc>
                <a:spcPct val="75000"/>
              </a:lnSpc>
              <a:spcBef>
                <a:spcPts val="800"/>
              </a:spcBef>
              <a:spcAft>
                <a:spcPts val="0"/>
              </a:spcAft>
              <a:buSzPts val="770"/>
              <a:buNone/>
            </a:pPr>
            <a:r>
              <a:rPr lang="en" sz="1620">
                <a:solidFill>
                  <a:srgbClr val="E4E5B8"/>
                </a:solidFill>
              </a:rPr>
              <a:t>That the decision of the Geneva Congress was prompted by the American decision can be seen from the following portion of the resolution: </a:t>
            </a:r>
            <a:endParaRPr sz="1620">
              <a:solidFill>
                <a:srgbClr val="E4E5B8"/>
              </a:solidFill>
            </a:endParaRPr>
          </a:p>
          <a:p>
            <a:pPr indent="0" lvl="0" marL="457200" rtl="0" algn="just">
              <a:lnSpc>
                <a:spcPct val="75000"/>
              </a:lnSpc>
              <a:spcBef>
                <a:spcPts val="1000"/>
              </a:spcBef>
              <a:spcAft>
                <a:spcPts val="0"/>
              </a:spcAft>
              <a:buSzPts val="770"/>
              <a:buNone/>
            </a:pPr>
            <a:r>
              <a:rPr lang="en" sz="1520">
                <a:solidFill>
                  <a:srgbClr val="E4E5B8"/>
                </a:solidFill>
              </a:rPr>
              <a:t>“As this limitation represents the general demand of the workers of the North-American United States, the Congress transforms this demand into the general platform of the workers of the whole world.”</a:t>
            </a:r>
            <a:endParaRPr sz="1520">
              <a:solidFill>
                <a:srgbClr val="E4E5B8"/>
              </a:solidFill>
            </a:endParaRPr>
          </a:p>
          <a:p>
            <a:pPr indent="0" lvl="0" marL="0" rtl="0" algn="just">
              <a:lnSpc>
                <a:spcPct val="75000"/>
              </a:lnSpc>
              <a:spcBef>
                <a:spcPts val="1000"/>
              </a:spcBef>
              <a:spcAft>
                <a:spcPts val="1000"/>
              </a:spcAft>
              <a:buSzPts val="770"/>
              <a:buNone/>
            </a:pPr>
            <a:r>
              <a:rPr lang="en" sz="1620">
                <a:solidFill>
                  <a:srgbClr val="E4E5B8"/>
                </a:solidFill>
              </a:rPr>
              <a:t>A similar influence of the American labor movement upon an international congress and in behalf of the same cause was exerted more profoundly 23 years later.</a:t>
            </a:r>
            <a:endParaRPr sz="1620">
              <a:solidFill>
                <a:srgbClr val="E4E5B8"/>
              </a:solidFill>
            </a:endParaRPr>
          </a:p>
        </p:txBody>
      </p:sp>
      <p:pic>
        <p:nvPicPr>
          <p:cNvPr id="170" name="Google Shape;170;p27"/>
          <p:cNvPicPr preferRelativeResize="0"/>
          <p:nvPr/>
        </p:nvPicPr>
        <p:blipFill>
          <a:blip r:embed="rId4">
            <a:alphaModFix/>
          </a:blip>
          <a:stretch>
            <a:fillRect/>
          </a:stretch>
        </p:blipFill>
        <p:spPr>
          <a:xfrm>
            <a:off x="6220900" y="1101300"/>
            <a:ext cx="2321860" cy="3737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28"/>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76" name="Google Shape;176;p28"/>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8"/>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Union Maid</a:t>
            </a:r>
            <a:endParaRPr>
              <a:solidFill>
                <a:srgbClr val="E4E5B8"/>
              </a:solidFill>
              <a:latin typeface="Georgia"/>
              <a:ea typeface="Georgia"/>
              <a:cs typeface="Georgia"/>
              <a:sym typeface="Georgia"/>
            </a:endParaRPr>
          </a:p>
        </p:txBody>
      </p:sp>
      <p:pic>
        <p:nvPicPr>
          <p:cNvPr descr="Pete Seeger live Australia" id="178" name="Google Shape;178;p28" title="Union Maid   Pete Seeger">
            <a:hlinkClick r:id="rId4"/>
          </p:cNvPr>
          <p:cNvPicPr preferRelativeResize="0"/>
          <p:nvPr/>
        </p:nvPicPr>
        <p:blipFill>
          <a:blip r:embed="rId5">
            <a:alphaModFix/>
          </a:blip>
          <a:stretch>
            <a:fillRect/>
          </a:stretch>
        </p:blipFill>
        <p:spPr>
          <a:xfrm>
            <a:off x="1645925" y="1089200"/>
            <a:ext cx="5869500" cy="330158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84" name="Google Shape;184;p2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E4E5B8"/>
                </a:solidFill>
                <a:latin typeface="Georgia"/>
                <a:ea typeface="Georgia"/>
                <a:cs typeface="Georgia"/>
                <a:sym typeface="Georgia"/>
              </a:rPr>
              <a:t>A Day of Revolt!</a:t>
            </a:r>
            <a:endParaRPr sz="4500">
              <a:solidFill>
                <a:srgbClr val="E4E5B8"/>
              </a:solidFill>
              <a:latin typeface="Georgia"/>
              <a:ea typeface="Georgia"/>
              <a:cs typeface="Georgia"/>
              <a:sym typeface="Georgia"/>
            </a:endParaRPr>
          </a:p>
        </p:txBody>
      </p:sp>
      <p:pic>
        <p:nvPicPr>
          <p:cNvPr id="190" name="Google Shape;190;p3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6" name="Google Shape;196;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7" name="Google Shape;197;p31"/>
          <p:cNvSpPr txBox="1"/>
          <p:nvPr>
            <p:ph type="title"/>
          </p:nvPr>
        </p:nvSpPr>
        <p:spPr>
          <a:xfrm>
            <a:off x="1689750" y="260851"/>
            <a:ext cx="5290200" cy="5796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A Day of Revolt!</a:t>
            </a:r>
            <a:endParaRPr b="1">
              <a:solidFill>
                <a:srgbClr val="E4E5B8"/>
              </a:solidFill>
            </a:endParaRPr>
          </a:p>
        </p:txBody>
      </p:sp>
      <p:sp>
        <p:nvSpPr>
          <p:cNvPr id="198" name="Google Shape;198;p31"/>
          <p:cNvSpPr txBox="1"/>
          <p:nvPr>
            <p:ph idx="1" type="body"/>
          </p:nvPr>
        </p:nvSpPr>
        <p:spPr>
          <a:xfrm>
            <a:off x="484575" y="1231894"/>
            <a:ext cx="8164200" cy="3454500"/>
          </a:xfrm>
          <a:prstGeom prst="rect">
            <a:avLst/>
          </a:prstGeom>
        </p:spPr>
        <p:txBody>
          <a:bodyPr anchorCtr="0" anchor="t" bIns="34275" lIns="68575" spcFirstLastPara="1" rIns="68575" wrap="square" tIns="34275">
            <a:normAutofit fontScale="85000" lnSpcReduction="20000"/>
          </a:bodyPr>
          <a:lstStyle/>
          <a:p>
            <a:pPr indent="0" lvl="0" marL="0" rtl="0" algn="just">
              <a:spcBef>
                <a:spcPts val="800"/>
              </a:spcBef>
              <a:spcAft>
                <a:spcPts val="0"/>
              </a:spcAft>
              <a:buNone/>
            </a:pPr>
            <a:r>
              <a:rPr b="1" lang="en" sz="1918">
                <a:solidFill>
                  <a:srgbClr val="E4E5B8"/>
                </a:solidFill>
              </a:rPr>
              <a:t>Federation of Organized Trades &amp; Labor Unions 1884 Resolution on 8-Hour Day:</a:t>
            </a:r>
            <a:r>
              <a:rPr lang="en" sz="1918">
                <a:solidFill>
                  <a:srgbClr val="E4E5B8"/>
                </a:solidFill>
              </a:rPr>
              <a:t> “Resolved ... that eight hours shall constitute a legal day’s labor from and after May 1, 1886, and that we recommend to labor organizations throughout this district that they so direct their laws as to conform to this resolution by the time named.”</a:t>
            </a:r>
            <a:endParaRPr sz="1918">
              <a:solidFill>
                <a:srgbClr val="E4E5B8"/>
              </a:solidFill>
            </a:endParaRPr>
          </a:p>
          <a:p>
            <a:pPr indent="0" lvl="0" marL="0" rtl="0" algn="just">
              <a:spcBef>
                <a:spcPts val="1000"/>
              </a:spcBef>
              <a:spcAft>
                <a:spcPts val="0"/>
              </a:spcAft>
              <a:buNone/>
            </a:pPr>
            <a:r>
              <a:rPr lang="en" sz="1918">
                <a:solidFill>
                  <a:srgbClr val="E4E5B8"/>
                </a:solidFill>
              </a:rPr>
              <a:t>The Federation made several attempts to join forces with the Knights of Labor to build a coalition on establishing the 8-Hour day, but KOL was vehemently anti-strike. KOL Grandmaster Workman, Terrence Powderly, instead called on KOL members to write essays on the working day.</a:t>
            </a:r>
            <a:endParaRPr sz="1918">
              <a:solidFill>
                <a:srgbClr val="E4E5B8"/>
              </a:solidFill>
            </a:endParaRPr>
          </a:p>
          <a:p>
            <a:pPr indent="-224473" lvl="0" marL="342900" rtl="0" algn="just">
              <a:spcBef>
                <a:spcPts val="1000"/>
              </a:spcBef>
              <a:spcAft>
                <a:spcPts val="0"/>
              </a:spcAft>
              <a:buClr>
                <a:srgbClr val="E4E5B8"/>
              </a:buClr>
              <a:buSzPct val="61111"/>
              <a:buChar char="●"/>
            </a:pPr>
            <a:r>
              <a:rPr lang="en">
                <a:solidFill>
                  <a:srgbClr val="E4E5B8"/>
                </a:solidFill>
              </a:rPr>
              <a:t>While National leadership was against the campaign, many local assemblies signed on in support.</a:t>
            </a:r>
            <a:endParaRPr>
              <a:solidFill>
                <a:srgbClr val="E4E5B8"/>
              </a:solidFill>
            </a:endParaRPr>
          </a:p>
          <a:p>
            <a:pPr indent="-224473" lvl="0" marL="342900" rtl="0" algn="just">
              <a:spcBef>
                <a:spcPts val="1000"/>
              </a:spcBef>
              <a:spcAft>
                <a:spcPts val="0"/>
              </a:spcAft>
              <a:buClr>
                <a:srgbClr val="E4E5B8"/>
              </a:buClr>
              <a:buSzPct val="61111"/>
              <a:buChar char="●"/>
            </a:pPr>
            <a:r>
              <a:rPr lang="en">
                <a:solidFill>
                  <a:srgbClr val="E4E5B8"/>
                </a:solidFill>
              </a:rPr>
              <a:t>Powderly issues a March circular demanding KOL assemblies don’t strike.</a:t>
            </a:r>
            <a:endParaRPr>
              <a:solidFill>
                <a:srgbClr val="E4E5B8"/>
              </a:solidFill>
            </a:endParaRPr>
          </a:p>
          <a:p>
            <a:pPr indent="-224473" lvl="0" marL="342900" rtl="0" algn="just">
              <a:spcBef>
                <a:spcPts val="1000"/>
              </a:spcBef>
              <a:spcAft>
                <a:spcPts val="1000"/>
              </a:spcAft>
              <a:buClr>
                <a:srgbClr val="E4E5B8"/>
              </a:buClr>
              <a:buSzPct val="61111"/>
              <a:buChar char="●"/>
            </a:pPr>
            <a:r>
              <a:rPr lang="en">
                <a:solidFill>
                  <a:srgbClr val="E4E5B8"/>
                </a:solidFill>
              </a:rPr>
              <a:t>Divided membership of the KOL.</a:t>
            </a:r>
            <a:endParaRPr>
              <a:solidFill>
                <a:srgbClr val="E4E5B8"/>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4" name="Google Shape;204;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5" name="Google Shape;205;p32"/>
          <p:cNvSpPr txBox="1"/>
          <p:nvPr>
            <p:ph type="title"/>
          </p:nvPr>
        </p:nvSpPr>
        <p:spPr>
          <a:xfrm>
            <a:off x="1700512" y="285354"/>
            <a:ext cx="5290200" cy="787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A Day of Revolt!</a:t>
            </a:r>
            <a:endParaRPr b="1">
              <a:solidFill>
                <a:srgbClr val="E4E5B8"/>
              </a:solidFill>
            </a:endParaRPr>
          </a:p>
        </p:txBody>
      </p:sp>
      <p:sp>
        <p:nvSpPr>
          <p:cNvPr id="206" name="Google Shape;206;p32"/>
          <p:cNvSpPr txBox="1"/>
          <p:nvPr>
            <p:ph idx="1" type="body"/>
          </p:nvPr>
        </p:nvSpPr>
        <p:spPr>
          <a:xfrm>
            <a:off x="489900" y="1278031"/>
            <a:ext cx="8164200" cy="3613200"/>
          </a:xfrm>
          <a:prstGeom prst="rect">
            <a:avLst/>
          </a:prstGeom>
        </p:spPr>
        <p:txBody>
          <a:bodyPr anchorCtr="0" anchor="t" bIns="34275" lIns="68575" spcFirstLastPara="1" rIns="68575" wrap="square" tIns="34275">
            <a:normAutofit fontScale="77500" lnSpcReduction="10000"/>
          </a:bodyPr>
          <a:lstStyle/>
          <a:p>
            <a:pPr indent="0" lvl="0" marL="0" rtl="0" algn="just">
              <a:spcBef>
                <a:spcPts val="800"/>
              </a:spcBef>
              <a:spcAft>
                <a:spcPts val="0"/>
              </a:spcAft>
              <a:buNone/>
            </a:pPr>
            <a:r>
              <a:rPr lang="en" sz="1918">
                <a:solidFill>
                  <a:srgbClr val="E4E5B8"/>
                </a:solidFill>
              </a:rPr>
              <a:t>While the KOL ranks were dividing over the movement, THE majority of FOTLU member unions supported the strike movement.</a:t>
            </a:r>
            <a:endParaRPr sz="1918">
              <a:solidFill>
                <a:srgbClr val="E4E5B8"/>
              </a:solidFill>
            </a:endParaRPr>
          </a:p>
          <a:p>
            <a:pPr indent="-219234" lvl="0" marL="342900" rtl="0" algn="just">
              <a:spcBef>
                <a:spcPts val="800"/>
              </a:spcBef>
              <a:spcAft>
                <a:spcPts val="0"/>
              </a:spcAft>
              <a:buClr>
                <a:srgbClr val="E4E5B8"/>
              </a:buClr>
              <a:buSzPct val="61111"/>
              <a:buChar char="●"/>
            </a:pPr>
            <a:r>
              <a:rPr lang="en">
                <a:solidFill>
                  <a:srgbClr val="E4E5B8"/>
                </a:solidFill>
              </a:rPr>
              <a:t>Called on unions not striking to support those who were.</a:t>
            </a:r>
            <a:endParaRPr>
              <a:solidFill>
                <a:srgbClr val="E4E5B8"/>
              </a:solidFill>
            </a:endParaRPr>
          </a:p>
          <a:p>
            <a:pPr indent="-219234" lvl="0" marL="342900" rtl="0" algn="just">
              <a:spcBef>
                <a:spcPts val="0"/>
              </a:spcBef>
              <a:spcAft>
                <a:spcPts val="0"/>
              </a:spcAft>
              <a:buClr>
                <a:srgbClr val="E4E5B8"/>
              </a:buClr>
              <a:buSzPct val="61111"/>
              <a:buChar char="●"/>
            </a:pPr>
            <a:r>
              <a:rPr lang="en">
                <a:solidFill>
                  <a:srgbClr val="E4E5B8"/>
                </a:solidFill>
              </a:rPr>
              <a:t>Drafted an agreement framework for 8-Hour Agreements with employers.</a:t>
            </a:r>
            <a:endParaRPr>
              <a:solidFill>
                <a:srgbClr val="E4E5B8"/>
              </a:solidFill>
            </a:endParaRPr>
          </a:p>
          <a:p>
            <a:pPr indent="-219234" lvl="0" marL="342900" rtl="0" algn="just">
              <a:spcBef>
                <a:spcPts val="0"/>
              </a:spcBef>
              <a:spcAft>
                <a:spcPts val="0"/>
              </a:spcAft>
              <a:buClr>
                <a:srgbClr val="E4E5B8"/>
              </a:buClr>
              <a:buSzPct val="61111"/>
              <a:buChar char="●"/>
            </a:pPr>
            <a:r>
              <a:rPr lang="en">
                <a:solidFill>
                  <a:srgbClr val="E4E5B8"/>
                </a:solidFill>
              </a:rPr>
              <a:t>Strikes would only take place as a backup plan.</a:t>
            </a:r>
            <a:endParaRPr>
              <a:solidFill>
                <a:srgbClr val="E4E5B8"/>
              </a:solidFill>
            </a:endParaRPr>
          </a:p>
          <a:p>
            <a:pPr indent="-219234" lvl="0" marL="342900" rtl="0" algn="just">
              <a:spcBef>
                <a:spcPts val="0"/>
              </a:spcBef>
              <a:spcAft>
                <a:spcPts val="0"/>
              </a:spcAft>
              <a:buClr>
                <a:srgbClr val="E4E5B8"/>
              </a:buClr>
              <a:buSzPct val="61111"/>
              <a:buChar char="●"/>
            </a:pPr>
            <a:r>
              <a:rPr lang="en">
                <a:solidFill>
                  <a:srgbClr val="E4E5B8"/>
                </a:solidFill>
              </a:rPr>
              <a:t>Union continued agitation and organizing for a May 1 strike. </a:t>
            </a:r>
            <a:endParaRPr>
              <a:solidFill>
                <a:srgbClr val="E4E5B8"/>
              </a:solidFill>
            </a:endParaRPr>
          </a:p>
          <a:p>
            <a:pPr indent="0" lvl="0" marL="0" rtl="0" algn="just">
              <a:spcBef>
                <a:spcPts val="800"/>
              </a:spcBef>
              <a:spcAft>
                <a:spcPts val="0"/>
              </a:spcAft>
              <a:buNone/>
            </a:pPr>
            <a:r>
              <a:rPr lang="en">
                <a:solidFill>
                  <a:srgbClr val="E4E5B8"/>
                </a:solidFill>
              </a:rPr>
              <a:t>“Arouse, ye toilers of America! Lay down your tools on May 1, 1886, cease your labor, close the factories, mills and mines—for one day in the year. One day of revolt—not of rest! A day not ordained by the bragging spokesmen of institutions holding the world of labor in bondage. A day on which labor makes its own laws and has the power to execute them! All without the consent or approval of those who oppress and rule. A day on which in tremendous force the unity of the army of toilers is arrayed against the powers that today hold sway over the destinies of the people of all nations. A day of protest against oppression and tyranny, against ignorance and war of any kind. A day on which to begin to enjoy ‘eight hours for work, eight hours for rest, eight hours for what we will.’ ”</a:t>
            </a:r>
            <a:endParaRPr>
              <a:solidFill>
                <a:srgbClr val="E4E5B8"/>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04</a:t>
            </a:r>
            <a:r>
              <a:rPr lang="en">
                <a:solidFill>
                  <a:srgbClr val="E4E5B8"/>
                </a:solidFill>
                <a:latin typeface="Georgia"/>
                <a:ea typeface="Georgia"/>
                <a:cs typeface="Georgia"/>
                <a:sym typeface="Georgia"/>
              </a:rPr>
              <a:t>/29/2025</a:t>
            </a:r>
            <a:endParaRPr>
              <a:solidFill>
                <a:srgbClr val="E4E5B8"/>
              </a:solidFill>
              <a:latin typeface="Georgia"/>
              <a:ea typeface="Georgia"/>
              <a:cs typeface="Georgia"/>
              <a:sym typeface="Georgia"/>
            </a:endParaRPr>
          </a:p>
        </p:txBody>
      </p:sp>
      <p:sp>
        <p:nvSpPr>
          <p:cNvPr id="69" name="Google Shape;69;p15"/>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70" name="Google Shape;70;p15"/>
          <p:cNvPicPr preferRelativeResize="0"/>
          <p:nvPr/>
        </p:nvPicPr>
        <p:blipFill>
          <a:blip r:embed="rId3">
            <a:alphaModFix/>
          </a:blip>
          <a:stretch>
            <a:fillRect/>
          </a:stretch>
        </p:blipFill>
        <p:spPr>
          <a:xfrm>
            <a:off x="739400" y="151025"/>
            <a:ext cx="7821475" cy="439957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3"/>
          <p:cNvSpPr txBox="1"/>
          <p:nvPr>
            <p:ph idx="1" type="body"/>
          </p:nvPr>
        </p:nvSpPr>
        <p:spPr>
          <a:xfrm>
            <a:off x="484575" y="1190450"/>
            <a:ext cx="8164200" cy="3633900"/>
          </a:xfrm>
          <a:prstGeom prst="rect">
            <a:avLst/>
          </a:prstGeom>
        </p:spPr>
        <p:txBody>
          <a:bodyPr anchorCtr="0" anchor="t" bIns="34275" lIns="68575" spcFirstLastPara="1" rIns="68575" wrap="square" tIns="34275">
            <a:normAutofit fontScale="85000" lnSpcReduction="10000"/>
          </a:bodyPr>
          <a:lstStyle/>
          <a:p>
            <a:pPr indent="0" lvl="0" marL="0" rtl="0" algn="just">
              <a:spcBef>
                <a:spcPts val="800"/>
              </a:spcBef>
              <a:spcAft>
                <a:spcPts val="0"/>
              </a:spcAft>
              <a:buNone/>
            </a:pPr>
            <a:r>
              <a:rPr lang="en" sz="1918">
                <a:solidFill>
                  <a:srgbClr val="E4E5B8"/>
                </a:solidFill>
              </a:rPr>
              <a:t>Planning and coordination of was largely lead by local coalitions, as FOTLU did not yet have the ability to lead a National Campaign.</a:t>
            </a:r>
            <a:endParaRPr sz="1918">
              <a:solidFill>
                <a:srgbClr val="E4E5B8"/>
              </a:solidFill>
            </a:endParaRPr>
          </a:p>
          <a:p>
            <a:pPr indent="-218122" lvl="0" marL="342900" rtl="0" algn="just">
              <a:spcBef>
                <a:spcPts val="1000"/>
              </a:spcBef>
              <a:spcAft>
                <a:spcPts val="0"/>
              </a:spcAft>
              <a:buClr>
                <a:srgbClr val="E4E5B8"/>
              </a:buClr>
              <a:buSzPct val="58392"/>
              <a:buChar char="●"/>
            </a:pPr>
            <a:r>
              <a:rPr lang="en" sz="1682">
                <a:solidFill>
                  <a:srgbClr val="E4E5B8"/>
                </a:solidFill>
              </a:rPr>
              <a:t>Over 250,000 workers had joined the struggle by April.</a:t>
            </a:r>
            <a:endParaRPr sz="1682">
              <a:solidFill>
                <a:srgbClr val="E4E5B8"/>
              </a:solidFill>
            </a:endParaRPr>
          </a:p>
          <a:p>
            <a:pPr indent="-218122" lvl="0" marL="342900" rtl="0" algn="just">
              <a:spcBef>
                <a:spcPts val="0"/>
              </a:spcBef>
              <a:spcAft>
                <a:spcPts val="0"/>
              </a:spcAft>
              <a:buClr>
                <a:srgbClr val="E4E5B8"/>
              </a:buClr>
              <a:buSzPct val="58392"/>
              <a:buChar char="●"/>
            </a:pPr>
            <a:r>
              <a:rPr lang="en" sz="1682">
                <a:solidFill>
                  <a:srgbClr val="E4E5B8"/>
                </a:solidFill>
              </a:rPr>
              <a:t>Pressure was mounting on employers &amp; approx. 30,000 workers has gained a shortened work day by then.</a:t>
            </a:r>
            <a:endParaRPr sz="1682">
              <a:solidFill>
                <a:srgbClr val="E4E5B8"/>
              </a:solidFill>
            </a:endParaRPr>
          </a:p>
          <a:p>
            <a:pPr indent="-218122" lvl="0" marL="342900" rtl="0" algn="just">
              <a:spcBef>
                <a:spcPts val="0"/>
              </a:spcBef>
              <a:spcAft>
                <a:spcPts val="0"/>
              </a:spcAft>
              <a:buClr>
                <a:srgbClr val="E4E5B8"/>
              </a:buClr>
              <a:buSzPct val="58392"/>
              <a:buChar char="●"/>
            </a:pPr>
            <a:r>
              <a:rPr lang="en" sz="1682">
                <a:solidFill>
                  <a:srgbClr val="E4E5B8"/>
                </a:solidFill>
              </a:rPr>
              <a:t>Cities started granting 8-Hour days to Municipal workers.</a:t>
            </a:r>
            <a:endParaRPr sz="1682">
              <a:solidFill>
                <a:srgbClr val="E4E5B8"/>
              </a:solidFill>
            </a:endParaRPr>
          </a:p>
          <a:p>
            <a:pPr indent="0" lvl="0" marL="0" rtl="0" algn="just">
              <a:spcBef>
                <a:spcPts val="800"/>
              </a:spcBef>
              <a:spcAft>
                <a:spcPts val="0"/>
              </a:spcAft>
              <a:buNone/>
            </a:pPr>
            <a:r>
              <a:rPr lang="en">
                <a:solidFill>
                  <a:srgbClr val="E4E5B8"/>
                </a:solidFill>
              </a:rPr>
              <a:t>Still not all unions supported the movement, Grand Chief of the Brotherhood of Locomotive Engineers (BLET) detested the 8-Hour Movement, : “two hours less work means two hours more loafing about the corners and two hours claiming more for drink.”</a:t>
            </a:r>
            <a:endParaRPr>
              <a:solidFill>
                <a:srgbClr val="E4E5B8"/>
              </a:solidFill>
            </a:endParaRPr>
          </a:p>
          <a:p>
            <a:pPr indent="0" lvl="0" marL="0" rtl="0" algn="just">
              <a:spcBef>
                <a:spcPts val="1000"/>
              </a:spcBef>
              <a:spcAft>
                <a:spcPts val="1000"/>
              </a:spcAft>
              <a:buNone/>
            </a:pPr>
            <a:r>
              <a:rPr b="1" lang="en">
                <a:solidFill>
                  <a:srgbClr val="E4E5B8"/>
                </a:solidFill>
              </a:rPr>
              <a:t>Boston Carpenters’ Union rallying cry:</a:t>
            </a:r>
            <a:r>
              <a:rPr lang="en">
                <a:solidFill>
                  <a:srgbClr val="E4E5B8"/>
                </a:solidFill>
              </a:rPr>
              <a:t> “That this is the workingman’s hour, and affrighted capital begins to understand that labor has rights which it is bound to respect—giving promise that the hour is at hand when the producer of wealth shall claim his own, and freely share in the gains and honors of advanced civilization.”</a:t>
            </a:r>
            <a:endParaRPr>
              <a:solidFill>
                <a:srgbClr val="E4E5B8"/>
              </a:solidFill>
            </a:endParaRPr>
          </a:p>
        </p:txBody>
      </p:sp>
      <p:sp>
        <p:nvSpPr>
          <p:cNvPr id="212" name="Google Shape;212;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3" name="Google Shape;213;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4" name="Google Shape;214;p33"/>
          <p:cNvSpPr txBox="1"/>
          <p:nvPr>
            <p:ph type="title"/>
          </p:nvPr>
        </p:nvSpPr>
        <p:spPr>
          <a:xfrm>
            <a:off x="1689750" y="260851"/>
            <a:ext cx="5290200" cy="5796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A Day of Revolt!</a:t>
            </a:r>
            <a:endParaRPr b="1">
              <a:solidFill>
                <a:srgbClr val="E4E5B8"/>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4"/>
          <p:cNvSpPr txBox="1"/>
          <p:nvPr>
            <p:ph idx="1" type="body"/>
          </p:nvPr>
        </p:nvSpPr>
        <p:spPr>
          <a:xfrm>
            <a:off x="256125" y="1309050"/>
            <a:ext cx="8551500" cy="3377400"/>
          </a:xfrm>
          <a:prstGeom prst="rect">
            <a:avLst/>
          </a:prstGeom>
        </p:spPr>
        <p:txBody>
          <a:bodyPr anchorCtr="0" anchor="t" bIns="34275" lIns="68575" spcFirstLastPara="1" rIns="68575" wrap="square" tIns="34275">
            <a:normAutofit/>
          </a:bodyPr>
          <a:lstStyle/>
          <a:p>
            <a:pPr indent="0" lvl="0" marL="0" rtl="0" algn="just">
              <a:spcBef>
                <a:spcPts val="800"/>
              </a:spcBef>
              <a:spcAft>
                <a:spcPts val="0"/>
              </a:spcAft>
              <a:buNone/>
            </a:pPr>
            <a:r>
              <a:rPr b="1" lang="en" sz="1600">
                <a:solidFill>
                  <a:srgbClr val="E4E5B8"/>
                </a:solidFill>
              </a:rPr>
              <a:t>May 1, 1886 saw a massive strike wave throughout the US.</a:t>
            </a:r>
            <a:endParaRPr b="1" sz="1600">
              <a:solidFill>
                <a:srgbClr val="E4E5B8"/>
              </a:solidFill>
            </a:endParaRPr>
          </a:p>
          <a:p>
            <a:pPr indent="-215900" lvl="0" marL="342900" rtl="0" algn="just">
              <a:spcBef>
                <a:spcPts val="1000"/>
              </a:spcBef>
              <a:spcAft>
                <a:spcPts val="0"/>
              </a:spcAft>
              <a:buClr>
                <a:srgbClr val="E4E5B8"/>
              </a:buClr>
              <a:buSzPts val="800"/>
              <a:buChar char="●"/>
            </a:pPr>
            <a:r>
              <a:rPr lang="en" sz="1500">
                <a:solidFill>
                  <a:srgbClr val="E4E5B8"/>
                </a:solidFill>
              </a:rPr>
              <a:t>At least 400,000 workers struck for the 8-Hour Day</a:t>
            </a:r>
            <a:endParaRPr sz="1500">
              <a:solidFill>
                <a:srgbClr val="E4E5B8"/>
              </a:solidFill>
            </a:endParaRPr>
          </a:p>
          <a:p>
            <a:pPr indent="-215900" lvl="0" marL="342900" rtl="0" algn="just">
              <a:spcBef>
                <a:spcPts val="0"/>
              </a:spcBef>
              <a:spcAft>
                <a:spcPts val="0"/>
              </a:spcAft>
              <a:buClr>
                <a:srgbClr val="E4E5B8"/>
              </a:buClr>
              <a:buSzPts val="800"/>
              <a:buChar char="●"/>
            </a:pPr>
            <a:r>
              <a:rPr lang="en" sz="1500">
                <a:solidFill>
                  <a:srgbClr val="E4E5B8"/>
                </a:solidFill>
              </a:rPr>
              <a:t>Large cities had big turnouts such as New York, Baltimore, Washington, Milwaukee, Cincinnati, St. Louis, Pittsburgh, Detroit, and the largest being Chicago.</a:t>
            </a:r>
            <a:endParaRPr sz="1500">
              <a:solidFill>
                <a:srgbClr val="E4E5B8"/>
              </a:solidFill>
            </a:endParaRPr>
          </a:p>
          <a:p>
            <a:pPr indent="-215900" lvl="0" marL="342900" rtl="0" algn="just">
              <a:spcBef>
                <a:spcPts val="0"/>
              </a:spcBef>
              <a:spcAft>
                <a:spcPts val="0"/>
              </a:spcAft>
              <a:buClr>
                <a:srgbClr val="E4E5B8"/>
              </a:buClr>
              <a:buSzPts val="800"/>
              <a:buChar char="●"/>
            </a:pPr>
            <a:r>
              <a:rPr lang="en" sz="1500">
                <a:solidFill>
                  <a:srgbClr val="E4E5B8"/>
                </a:solidFill>
              </a:rPr>
              <a:t>In addition many smaller cities and rural towns held significant strikes &amp; demonstrations: Montclair, NJ; Duluth, MN; Argentine, KS; South Gardiner, ME; Mobile, AL; Galveston, TX and many others.</a:t>
            </a:r>
            <a:endParaRPr sz="1500">
              <a:solidFill>
                <a:srgbClr val="E4E5B8"/>
              </a:solidFill>
            </a:endParaRPr>
          </a:p>
          <a:p>
            <a:pPr indent="-215900" lvl="0" marL="342900" rtl="0" algn="just">
              <a:spcBef>
                <a:spcPts val="0"/>
              </a:spcBef>
              <a:spcAft>
                <a:spcPts val="0"/>
              </a:spcAft>
              <a:buClr>
                <a:srgbClr val="E4E5B8"/>
              </a:buClr>
              <a:buSzPts val="800"/>
              <a:buChar char="●"/>
            </a:pPr>
            <a:r>
              <a:rPr lang="en" sz="1500">
                <a:solidFill>
                  <a:srgbClr val="E4E5B8"/>
                </a:solidFill>
              </a:rPr>
              <a:t>One notable town was Troy, NY which had 5,000 workers on strike.</a:t>
            </a:r>
            <a:endParaRPr sz="1500">
              <a:solidFill>
                <a:srgbClr val="E4E5B8"/>
              </a:solidFill>
            </a:endParaRPr>
          </a:p>
          <a:p>
            <a:pPr indent="-215900" lvl="0" marL="342900" rtl="0" algn="just">
              <a:spcBef>
                <a:spcPts val="0"/>
              </a:spcBef>
              <a:spcAft>
                <a:spcPts val="0"/>
              </a:spcAft>
              <a:buClr>
                <a:srgbClr val="E4E5B8"/>
              </a:buClr>
              <a:buSzPts val="800"/>
              <a:buChar char="●"/>
            </a:pPr>
            <a:r>
              <a:rPr lang="en" sz="1500">
                <a:solidFill>
                  <a:srgbClr val="E4E5B8"/>
                </a:solidFill>
              </a:rPr>
              <a:t>Many strikes continued past May 1</a:t>
            </a:r>
            <a:endParaRPr sz="1500">
              <a:solidFill>
                <a:srgbClr val="E4E5B8"/>
              </a:solidFill>
            </a:endParaRPr>
          </a:p>
        </p:txBody>
      </p:sp>
      <p:sp>
        <p:nvSpPr>
          <p:cNvPr id="220" name="Google Shape;220;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1" name="Google Shape;221;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2" name="Google Shape;222;p34"/>
          <p:cNvSpPr txBox="1"/>
          <p:nvPr>
            <p:ph type="title"/>
          </p:nvPr>
        </p:nvSpPr>
        <p:spPr>
          <a:xfrm>
            <a:off x="1689750" y="260851"/>
            <a:ext cx="5290200" cy="5796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A Day of Revolt!</a:t>
            </a:r>
            <a:endParaRPr b="1">
              <a:solidFill>
                <a:srgbClr val="E4E5B8"/>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8" name="Google Shape;228;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9" name="Google Shape;229;p35"/>
          <p:cNvSpPr txBox="1"/>
          <p:nvPr>
            <p:ph type="title"/>
          </p:nvPr>
        </p:nvSpPr>
        <p:spPr>
          <a:xfrm>
            <a:off x="1441737" y="285354"/>
            <a:ext cx="5290200" cy="787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Tragedies of the Movement</a:t>
            </a:r>
            <a:endParaRPr b="1">
              <a:solidFill>
                <a:srgbClr val="E4E5B8"/>
              </a:solidFill>
            </a:endParaRPr>
          </a:p>
        </p:txBody>
      </p:sp>
      <p:sp>
        <p:nvSpPr>
          <p:cNvPr id="230" name="Google Shape;230;p35"/>
          <p:cNvSpPr txBox="1"/>
          <p:nvPr>
            <p:ph idx="1" type="body"/>
          </p:nvPr>
        </p:nvSpPr>
        <p:spPr>
          <a:xfrm>
            <a:off x="484575" y="1427676"/>
            <a:ext cx="8164200" cy="3258600"/>
          </a:xfrm>
          <a:prstGeom prst="rect">
            <a:avLst/>
          </a:prstGeom>
        </p:spPr>
        <p:txBody>
          <a:bodyPr anchorCtr="0" anchor="t" bIns="34275" lIns="68575" spcFirstLastPara="1" rIns="68575" wrap="square" tIns="34275">
            <a:normAutofit/>
          </a:bodyPr>
          <a:lstStyle/>
          <a:p>
            <a:pPr indent="0" lvl="0" marL="0" rtl="0" algn="just">
              <a:spcBef>
                <a:spcPts val="800"/>
              </a:spcBef>
              <a:spcAft>
                <a:spcPts val="0"/>
              </a:spcAft>
              <a:buNone/>
            </a:pPr>
            <a:r>
              <a:rPr b="1" lang="en" sz="1700">
                <a:solidFill>
                  <a:srgbClr val="E4E5B8"/>
                </a:solidFill>
              </a:rPr>
              <a:t>Chicago: May 3, McCormick Harvester &amp; May 4, Haymarket Affair</a:t>
            </a:r>
            <a:endParaRPr b="1" sz="1700">
              <a:solidFill>
                <a:srgbClr val="E4E5B8"/>
              </a:solidFill>
            </a:endParaRPr>
          </a:p>
          <a:p>
            <a:pPr indent="-241300" lvl="0" marL="342900" rtl="0" algn="just">
              <a:spcBef>
                <a:spcPts val="1000"/>
              </a:spcBef>
              <a:spcAft>
                <a:spcPts val="0"/>
              </a:spcAft>
              <a:buClr>
                <a:srgbClr val="E4E5B8"/>
              </a:buClr>
              <a:buSzPts val="1200"/>
              <a:buChar char="➢"/>
            </a:pPr>
            <a:r>
              <a:rPr lang="en" sz="1500">
                <a:solidFill>
                  <a:srgbClr val="E4E5B8"/>
                </a:solidFill>
              </a:rPr>
              <a:t>Chicago saw tragedy on May 3 as police open fire on striking workers at the McCormick Harvester Plant killing 4 workers.</a:t>
            </a:r>
            <a:endParaRPr sz="1500">
              <a:solidFill>
                <a:srgbClr val="E4E5B8"/>
              </a:solidFill>
            </a:endParaRPr>
          </a:p>
          <a:p>
            <a:pPr indent="-241300" lvl="0" marL="342900" rtl="0" algn="just">
              <a:spcBef>
                <a:spcPts val="0"/>
              </a:spcBef>
              <a:spcAft>
                <a:spcPts val="0"/>
              </a:spcAft>
              <a:buClr>
                <a:srgbClr val="E4E5B8"/>
              </a:buClr>
              <a:buSzPts val="1200"/>
              <a:buChar char="➢"/>
            </a:pPr>
            <a:r>
              <a:rPr lang="en" sz="1500">
                <a:solidFill>
                  <a:srgbClr val="E4E5B8"/>
                </a:solidFill>
              </a:rPr>
              <a:t>In response, a rally was called for the following day in Haymarket Square to protest the police brutality.</a:t>
            </a:r>
            <a:endParaRPr sz="1500">
              <a:solidFill>
                <a:srgbClr val="E4E5B8"/>
              </a:solidFill>
            </a:endParaRPr>
          </a:p>
          <a:p>
            <a:pPr indent="-241300" lvl="0" marL="342900" rtl="0" algn="just">
              <a:spcBef>
                <a:spcPts val="0"/>
              </a:spcBef>
              <a:spcAft>
                <a:spcPts val="0"/>
              </a:spcAft>
              <a:buClr>
                <a:srgbClr val="E4E5B8"/>
              </a:buClr>
              <a:buSzPts val="1200"/>
              <a:buChar char="➢"/>
            </a:pPr>
            <a:r>
              <a:rPr lang="en" sz="1500">
                <a:solidFill>
                  <a:srgbClr val="E4E5B8"/>
                </a:solidFill>
              </a:rPr>
              <a:t>The rally was mostly uneventful. Bomb thrown as Police moved to disperse crowd during the final speech.</a:t>
            </a:r>
            <a:endParaRPr sz="1500">
              <a:solidFill>
                <a:srgbClr val="E4E5B8"/>
              </a:solidFill>
            </a:endParaRPr>
          </a:p>
          <a:p>
            <a:pPr indent="-241300" lvl="0" marL="342900" rtl="0" algn="just">
              <a:spcBef>
                <a:spcPts val="0"/>
              </a:spcBef>
              <a:spcAft>
                <a:spcPts val="0"/>
              </a:spcAft>
              <a:buClr>
                <a:srgbClr val="E4E5B8"/>
              </a:buClr>
              <a:buSzPts val="1200"/>
              <a:buChar char="➢"/>
            </a:pPr>
            <a:r>
              <a:rPr lang="en" sz="1500">
                <a:solidFill>
                  <a:srgbClr val="E4E5B8"/>
                </a:solidFill>
              </a:rPr>
              <a:t>7 policeman were killed, 70 wounded, Police opened fire on crowd killing at least 1, wounding many others.</a:t>
            </a:r>
            <a:endParaRPr sz="1500">
              <a:solidFill>
                <a:srgbClr val="E4E5B8"/>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6" name="Google Shape;236;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7" name="Google Shape;237;p36"/>
          <p:cNvSpPr txBox="1"/>
          <p:nvPr>
            <p:ph type="title"/>
          </p:nvPr>
        </p:nvSpPr>
        <p:spPr>
          <a:xfrm>
            <a:off x="1441737" y="285354"/>
            <a:ext cx="5290200" cy="787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Tragedies of the Movement</a:t>
            </a:r>
            <a:endParaRPr b="1">
              <a:solidFill>
                <a:srgbClr val="E4E5B8"/>
              </a:solidFill>
            </a:endParaRPr>
          </a:p>
        </p:txBody>
      </p:sp>
      <p:sp>
        <p:nvSpPr>
          <p:cNvPr id="238" name="Google Shape;238;p36"/>
          <p:cNvSpPr txBox="1"/>
          <p:nvPr>
            <p:ph idx="1" type="body"/>
          </p:nvPr>
        </p:nvSpPr>
        <p:spPr>
          <a:xfrm>
            <a:off x="484575" y="1600201"/>
            <a:ext cx="8164200" cy="3086100"/>
          </a:xfrm>
          <a:prstGeom prst="rect">
            <a:avLst/>
          </a:prstGeom>
        </p:spPr>
        <p:txBody>
          <a:bodyPr anchorCtr="0" anchor="t" bIns="34275" lIns="68575" spcFirstLastPara="1" rIns="68575" wrap="square" tIns="34275">
            <a:normAutofit/>
          </a:bodyPr>
          <a:lstStyle/>
          <a:p>
            <a:pPr indent="0" lvl="0" marL="0" rtl="0" algn="just">
              <a:spcBef>
                <a:spcPts val="800"/>
              </a:spcBef>
              <a:spcAft>
                <a:spcPts val="0"/>
              </a:spcAft>
              <a:buNone/>
            </a:pPr>
            <a:r>
              <a:rPr b="1" lang="en" sz="1700">
                <a:solidFill>
                  <a:srgbClr val="E4E5B8"/>
                </a:solidFill>
              </a:rPr>
              <a:t>Milwaukee: May 5, North Chicago Rolling Mill </a:t>
            </a:r>
            <a:endParaRPr b="1" sz="1700">
              <a:solidFill>
                <a:srgbClr val="E4E5B8"/>
              </a:solidFill>
            </a:endParaRPr>
          </a:p>
          <a:p>
            <a:pPr indent="-241300" lvl="0" marL="342900" rtl="0" algn="just">
              <a:spcBef>
                <a:spcPts val="1000"/>
              </a:spcBef>
              <a:spcAft>
                <a:spcPts val="0"/>
              </a:spcAft>
              <a:buClr>
                <a:srgbClr val="E4E5B8"/>
              </a:buClr>
              <a:buSzPts val="1200"/>
              <a:buChar char="➢"/>
            </a:pPr>
            <a:r>
              <a:rPr lang="en" sz="1500">
                <a:solidFill>
                  <a:srgbClr val="E4E5B8"/>
                </a:solidFill>
              </a:rPr>
              <a:t>Strikers had been striking for 4 days, successfully closing all factories, except the North Chicago Rolling Mill.</a:t>
            </a:r>
            <a:endParaRPr sz="1500">
              <a:solidFill>
                <a:srgbClr val="E4E5B8"/>
              </a:solidFill>
            </a:endParaRPr>
          </a:p>
          <a:p>
            <a:pPr indent="-241300" lvl="0" marL="342900" rtl="0" algn="just">
              <a:spcBef>
                <a:spcPts val="0"/>
              </a:spcBef>
              <a:spcAft>
                <a:spcPts val="0"/>
              </a:spcAft>
              <a:buClr>
                <a:srgbClr val="E4E5B8"/>
              </a:buClr>
              <a:buSzPts val="1200"/>
              <a:buChar char="➢"/>
            </a:pPr>
            <a:r>
              <a:rPr lang="en" sz="1500">
                <a:solidFill>
                  <a:srgbClr val="E4E5B8"/>
                </a:solidFill>
              </a:rPr>
              <a:t>Striking workers marched, as they had in the days before, to close down the factories.</a:t>
            </a:r>
            <a:endParaRPr sz="1500">
              <a:solidFill>
                <a:srgbClr val="E4E5B8"/>
              </a:solidFill>
            </a:endParaRPr>
          </a:p>
          <a:p>
            <a:pPr indent="-241300" lvl="0" marL="342900" rtl="0" algn="just">
              <a:spcBef>
                <a:spcPts val="0"/>
              </a:spcBef>
              <a:spcAft>
                <a:spcPts val="0"/>
              </a:spcAft>
              <a:buClr>
                <a:srgbClr val="E4E5B8"/>
              </a:buClr>
              <a:buSzPts val="1200"/>
              <a:buChar char="➢"/>
            </a:pPr>
            <a:r>
              <a:rPr lang="en" sz="1500">
                <a:solidFill>
                  <a:srgbClr val="E4E5B8"/>
                </a:solidFill>
              </a:rPr>
              <a:t>As workers neared the factory, a single inaudible order to stop was issued, when the workers continued police open fire filling 9 workers.</a:t>
            </a:r>
            <a:endParaRPr sz="1500">
              <a:solidFill>
                <a:srgbClr val="E4E5B8"/>
              </a:solidFill>
            </a:endParaRPr>
          </a:p>
          <a:p>
            <a:pPr indent="-241300" lvl="0" marL="342900" rtl="0" algn="just">
              <a:spcBef>
                <a:spcPts val="0"/>
              </a:spcBef>
              <a:spcAft>
                <a:spcPts val="0"/>
              </a:spcAft>
              <a:buClr>
                <a:srgbClr val="E4E5B8"/>
              </a:buClr>
              <a:buSzPts val="1200"/>
              <a:buChar char="➢"/>
            </a:pPr>
            <a:r>
              <a:rPr lang="en" sz="1500">
                <a:solidFill>
                  <a:srgbClr val="E4E5B8"/>
                </a:solidFill>
              </a:rPr>
              <a:t>No charges were levied against the police, but nearly 50 workers were charged with “riot and conspiracy” or “riot and unlawful assembly” and served 6 to 9 month sentences.</a:t>
            </a:r>
            <a:endParaRPr sz="1500">
              <a:solidFill>
                <a:srgbClr val="E4E5B8"/>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5" name="Google Shape;245;p37"/>
          <p:cNvSpPr txBox="1"/>
          <p:nvPr>
            <p:ph type="title"/>
          </p:nvPr>
        </p:nvSpPr>
        <p:spPr>
          <a:xfrm>
            <a:off x="1441737" y="285354"/>
            <a:ext cx="5290200" cy="787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Lenin on May Day</a:t>
            </a:r>
            <a:endParaRPr b="1">
              <a:solidFill>
                <a:srgbClr val="E4E5B8"/>
              </a:solidFill>
            </a:endParaRPr>
          </a:p>
        </p:txBody>
      </p:sp>
      <p:sp>
        <p:nvSpPr>
          <p:cNvPr id="246" name="Google Shape;246;p37"/>
          <p:cNvSpPr txBox="1"/>
          <p:nvPr>
            <p:ph idx="1" type="body"/>
          </p:nvPr>
        </p:nvSpPr>
        <p:spPr>
          <a:xfrm>
            <a:off x="484575" y="1201225"/>
            <a:ext cx="5512800" cy="3709500"/>
          </a:xfrm>
          <a:prstGeom prst="rect">
            <a:avLst/>
          </a:prstGeom>
        </p:spPr>
        <p:txBody>
          <a:bodyPr anchorCtr="0" anchor="t" bIns="34275" lIns="68575" spcFirstLastPara="1" rIns="68575" wrap="square" tIns="34275">
            <a:noAutofit/>
          </a:bodyPr>
          <a:lstStyle/>
          <a:p>
            <a:pPr indent="0" lvl="0" marL="0" rtl="0" algn="just">
              <a:spcBef>
                <a:spcPts val="800"/>
              </a:spcBef>
              <a:spcAft>
                <a:spcPts val="1000"/>
              </a:spcAft>
              <a:buNone/>
            </a:pPr>
            <a:r>
              <a:rPr b="1" lang="en" sz="1400">
                <a:solidFill>
                  <a:srgbClr val="E4E5B8"/>
                </a:solidFill>
              </a:rPr>
              <a:t>Early in his activity in the Russian revolutionary movement Lenin contributed to making May Day known to the Russian workers as a day of demonstration and struggle. While in prison, in 1896, Lenin wrote a May Day leaflet for the St. Petersburg Union of Struggle for the Liberation of the Working Class, one of the first Marxist political groups in Russia. The leaflet was smuggled out of prison and 2,000 mimeographed copies distributed among workers in 40 factories. It was very short and written in Lenin’s characteristically simple and direct style, so that the least developed among the workers could understand it. “When a month after the famous textile strikes of 1896 broke out, workers were telling us that the first impetus was given by the little modest May Day leaflet,” wrote a contemporary who helped to issue it.</a:t>
            </a:r>
            <a:endParaRPr b="1" sz="1400">
              <a:solidFill>
                <a:srgbClr val="E4E5B8"/>
              </a:solidFill>
            </a:endParaRPr>
          </a:p>
        </p:txBody>
      </p:sp>
      <p:pic>
        <p:nvPicPr>
          <p:cNvPr id="247" name="Google Shape;247;p37"/>
          <p:cNvPicPr preferRelativeResize="0"/>
          <p:nvPr/>
        </p:nvPicPr>
        <p:blipFill rotWithShape="1">
          <a:blip r:embed="rId4">
            <a:alphaModFix/>
          </a:blip>
          <a:srcRect b="0" l="55937" r="0" t="0"/>
          <a:stretch/>
        </p:blipFill>
        <p:spPr>
          <a:xfrm>
            <a:off x="6461175" y="1253700"/>
            <a:ext cx="2307975" cy="34855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3" name="Google Shape;253;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4" name="Google Shape;254;p38"/>
          <p:cNvSpPr txBox="1"/>
          <p:nvPr>
            <p:ph type="title"/>
          </p:nvPr>
        </p:nvSpPr>
        <p:spPr>
          <a:xfrm>
            <a:off x="1441737" y="285354"/>
            <a:ext cx="5290200" cy="787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Lenin on May Day</a:t>
            </a:r>
            <a:endParaRPr b="1">
              <a:solidFill>
                <a:srgbClr val="E4E5B8"/>
              </a:solidFill>
            </a:endParaRPr>
          </a:p>
        </p:txBody>
      </p:sp>
      <p:sp>
        <p:nvSpPr>
          <p:cNvPr id="255" name="Google Shape;255;p38"/>
          <p:cNvSpPr txBox="1"/>
          <p:nvPr>
            <p:ph idx="1" type="body"/>
          </p:nvPr>
        </p:nvSpPr>
        <p:spPr>
          <a:xfrm>
            <a:off x="484575" y="1201225"/>
            <a:ext cx="8164200" cy="3709500"/>
          </a:xfrm>
          <a:prstGeom prst="rect">
            <a:avLst/>
          </a:prstGeom>
        </p:spPr>
        <p:txBody>
          <a:bodyPr anchorCtr="0" anchor="t" bIns="34275" lIns="68575" spcFirstLastPara="1" rIns="68575" wrap="square" tIns="34275">
            <a:normAutofit fontScale="70000" lnSpcReduction="20000"/>
          </a:bodyPr>
          <a:lstStyle/>
          <a:p>
            <a:pPr indent="0" lvl="0" marL="0" rtl="0" algn="just">
              <a:spcBef>
                <a:spcPts val="800"/>
              </a:spcBef>
              <a:spcAft>
                <a:spcPts val="0"/>
              </a:spcAft>
              <a:buNone/>
            </a:pPr>
            <a:r>
              <a:rPr b="1" lang="en" sz="2100">
                <a:solidFill>
                  <a:srgbClr val="E4E5B8"/>
                </a:solidFill>
              </a:rPr>
              <a:t>After telling the workers how they are exploited for the benefit of the owners of the factories in which they work, and how the government persecutes those who demand improvement in their conditions, Lenin proceeds to write about the significance of May Day:</a:t>
            </a:r>
            <a:endParaRPr b="1" sz="2100">
              <a:solidFill>
                <a:srgbClr val="E4E5B8"/>
              </a:solidFill>
            </a:endParaRPr>
          </a:p>
          <a:p>
            <a:pPr indent="0" lvl="0" marL="457200" rtl="0" algn="just">
              <a:spcBef>
                <a:spcPts val="1000"/>
              </a:spcBef>
              <a:spcAft>
                <a:spcPts val="0"/>
              </a:spcAft>
              <a:buNone/>
            </a:pPr>
            <a:r>
              <a:rPr b="1" lang="en" sz="1972">
                <a:solidFill>
                  <a:srgbClr val="E4E5B8"/>
                </a:solidFill>
              </a:rPr>
              <a:t>“In France, England, Germany and other countries where workers have already been united in powerful unions and have won for themselves many rights, they organized on April 19 (May 1) [the Russian calendar was then 13 days behind the West-European] a general holiday of Labor. Leaving the stifling factories they march with unfurled banners, to the strains of music, along the main streets of the cities, demonstrating to the bosses their continuously growing power. They assemble at great mass demonstrations where speeches are made recounting the victories over the bosses during the preceding year and lay plans for struggle in the future. Under the threat of strike the bosses do not dare to fine the workers for not appearing at the factories on that day. On this day the workers also remind the bosses of their main demand: 8 hours work, 8 hours rest, and 8 hours recreation. This is what the workers of other countries are demanding now.”</a:t>
            </a:r>
            <a:endParaRPr b="1" sz="1972">
              <a:solidFill>
                <a:srgbClr val="E4E5B8"/>
              </a:solidFill>
            </a:endParaRPr>
          </a:p>
          <a:p>
            <a:pPr indent="0" lvl="0" marL="0" rtl="0" algn="just">
              <a:spcBef>
                <a:spcPts val="1000"/>
              </a:spcBef>
              <a:spcAft>
                <a:spcPts val="1000"/>
              </a:spcAft>
              <a:buNone/>
            </a:pPr>
            <a:r>
              <a:t/>
            </a:r>
            <a:endParaRPr b="1" sz="1700">
              <a:solidFill>
                <a:srgbClr val="E4E5B8"/>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1" name="Google Shape;261;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2" name="Google Shape;262;p39"/>
          <p:cNvSpPr txBox="1"/>
          <p:nvPr>
            <p:ph type="title"/>
          </p:nvPr>
        </p:nvSpPr>
        <p:spPr>
          <a:xfrm>
            <a:off x="1441737" y="285354"/>
            <a:ext cx="5290200" cy="787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Lenin on May Day</a:t>
            </a:r>
            <a:endParaRPr b="1">
              <a:solidFill>
                <a:srgbClr val="E4E5B8"/>
              </a:solidFill>
            </a:endParaRPr>
          </a:p>
        </p:txBody>
      </p:sp>
      <p:sp>
        <p:nvSpPr>
          <p:cNvPr id="263" name="Google Shape;263;p39"/>
          <p:cNvSpPr txBox="1"/>
          <p:nvPr>
            <p:ph idx="1" type="body"/>
          </p:nvPr>
        </p:nvSpPr>
        <p:spPr>
          <a:xfrm>
            <a:off x="484575" y="1201225"/>
            <a:ext cx="8164200" cy="3709500"/>
          </a:xfrm>
          <a:prstGeom prst="rect">
            <a:avLst/>
          </a:prstGeom>
        </p:spPr>
        <p:txBody>
          <a:bodyPr anchorCtr="0" anchor="t" bIns="34275" lIns="68575" spcFirstLastPara="1" rIns="68575" wrap="square" tIns="34275">
            <a:normAutofit fontScale="70000" lnSpcReduction="10000"/>
          </a:bodyPr>
          <a:lstStyle/>
          <a:p>
            <a:pPr indent="0" lvl="0" marL="0" rtl="0" algn="just">
              <a:spcBef>
                <a:spcPts val="800"/>
              </a:spcBef>
              <a:spcAft>
                <a:spcPts val="0"/>
              </a:spcAft>
              <a:buNone/>
            </a:pPr>
            <a:r>
              <a:rPr b="1" lang="en" sz="2100">
                <a:solidFill>
                  <a:srgbClr val="E4E5B8"/>
                </a:solidFill>
              </a:rPr>
              <a:t>The Russian revolutionary movement utilized May Day to great advantage. In the preface to a pamphlet, May Days in Kharkov, published in November 1900, Lenin wrote:</a:t>
            </a:r>
            <a:endParaRPr b="1" sz="2100">
              <a:solidFill>
                <a:srgbClr val="E4E5B8"/>
              </a:solidFill>
            </a:endParaRPr>
          </a:p>
          <a:p>
            <a:pPr indent="0" lvl="0" marL="457200" rtl="0" algn="just">
              <a:spcBef>
                <a:spcPts val="1000"/>
              </a:spcBef>
              <a:spcAft>
                <a:spcPts val="0"/>
              </a:spcAft>
              <a:buNone/>
            </a:pPr>
            <a:r>
              <a:rPr b="1" lang="en" sz="1850">
                <a:solidFill>
                  <a:srgbClr val="E4E5B8"/>
                </a:solidFill>
              </a:rPr>
              <a:t>“In another six months, the Russian workers will celebrate the First of May of the first year of the new century, and it is time we set to work organizing the celebrations in as large a number of centres as possible, and on a scale as imposing as possible. They must be imposing, not only in the numbers of participants, but in the organized character and the class-consciousness the participants will display, in their determination to launch a resolute struggle for the political liberation of the Russian people and, consequently, for a free opportunity for the class development of the proletariat and its open struggle for socialism.” </a:t>
            </a:r>
            <a:endParaRPr b="1" sz="1850">
              <a:solidFill>
                <a:srgbClr val="E4E5B8"/>
              </a:solidFill>
            </a:endParaRPr>
          </a:p>
          <a:p>
            <a:pPr indent="0" lvl="0" marL="0" rtl="0" algn="just">
              <a:spcBef>
                <a:spcPts val="1000"/>
              </a:spcBef>
              <a:spcAft>
                <a:spcPts val="0"/>
              </a:spcAft>
              <a:buNone/>
            </a:pPr>
            <a:r>
              <a:rPr b="1" lang="en" sz="2100">
                <a:solidFill>
                  <a:srgbClr val="E4E5B8"/>
                </a:solidFill>
              </a:rPr>
              <a:t>It can be seen how important Lenin considered the May Day demonstrations, since he called attention to them six months ahead of time. To him May Day was a rallying point for “the irrepressible struggle for the political liberation of the Russian people,” for “the class development of the proletariat and its open struggle for Socialism.”</a:t>
            </a:r>
            <a:endParaRPr b="1" sz="2100">
              <a:solidFill>
                <a:srgbClr val="E4E5B8"/>
              </a:solidFill>
            </a:endParaRPr>
          </a:p>
          <a:p>
            <a:pPr indent="0" lvl="0" marL="0" rtl="0" algn="just">
              <a:spcBef>
                <a:spcPts val="1000"/>
              </a:spcBef>
              <a:spcAft>
                <a:spcPts val="1000"/>
              </a:spcAft>
              <a:buNone/>
            </a:pPr>
            <a:r>
              <a:t/>
            </a:r>
            <a:endParaRPr b="1" sz="1700">
              <a:solidFill>
                <a:srgbClr val="E4E5B8"/>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9" name="Google Shape;269;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0" name="Google Shape;270;p40"/>
          <p:cNvSpPr txBox="1"/>
          <p:nvPr>
            <p:ph type="title"/>
          </p:nvPr>
        </p:nvSpPr>
        <p:spPr>
          <a:xfrm>
            <a:off x="1441737" y="285354"/>
            <a:ext cx="5290200" cy="787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Lenin on May Day</a:t>
            </a:r>
            <a:endParaRPr b="1">
              <a:solidFill>
                <a:srgbClr val="E4E5B8"/>
              </a:solidFill>
            </a:endParaRPr>
          </a:p>
        </p:txBody>
      </p:sp>
      <p:sp>
        <p:nvSpPr>
          <p:cNvPr id="271" name="Google Shape;271;p40"/>
          <p:cNvSpPr txBox="1"/>
          <p:nvPr>
            <p:ph idx="1" type="body"/>
          </p:nvPr>
        </p:nvSpPr>
        <p:spPr>
          <a:xfrm>
            <a:off x="484575" y="1201225"/>
            <a:ext cx="8164200" cy="3709500"/>
          </a:xfrm>
          <a:prstGeom prst="rect">
            <a:avLst/>
          </a:prstGeom>
        </p:spPr>
        <p:txBody>
          <a:bodyPr anchorCtr="0" anchor="t" bIns="34275" lIns="68575" spcFirstLastPara="1" rIns="68575" wrap="square" tIns="34275">
            <a:normAutofit fontScale="55000" lnSpcReduction="20000"/>
          </a:bodyPr>
          <a:lstStyle/>
          <a:p>
            <a:pPr indent="0" lvl="0" marL="0" rtl="0" algn="just">
              <a:spcBef>
                <a:spcPts val="800"/>
              </a:spcBef>
              <a:spcAft>
                <a:spcPts val="0"/>
              </a:spcAft>
              <a:buNone/>
            </a:pPr>
            <a:r>
              <a:rPr b="1" lang="en" sz="2442">
                <a:solidFill>
                  <a:srgbClr val="E4E5B8"/>
                </a:solidFill>
              </a:rPr>
              <a:t>Speaking of how May Day celebrations “can become great political demonstrations,” Lenin asked why the Kharkov May Day celebration in 1900 was “an event of outstanding importance,” and answered, “the mass participation of the workers in the strike, the huge mass meetings in the streets, the unfurling of red flags, the presentation of demands indicated in leaflets and the revolutionary character of these demands—eight-hour day and political liberty.”</a:t>
            </a:r>
            <a:endParaRPr b="1" sz="2442">
              <a:solidFill>
                <a:srgbClr val="E4E5B8"/>
              </a:solidFill>
            </a:endParaRPr>
          </a:p>
          <a:p>
            <a:pPr indent="0" lvl="0" marL="0" rtl="0" algn="just">
              <a:spcBef>
                <a:spcPts val="1000"/>
              </a:spcBef>
              <a:spcAft>
                <a:spcPts val="0"/>
              </a:spcAft>
              <a:buNone/>
            </a:pPr>
            <a:r>
              <a:rPr b="1" lang="en" sz="2442">
                <a:solidFill>
                  <a:srgbClr val="E4E5B8"/>
                </a:solidFill>
              </a:rPr>
              <a:t>Lenin upbraids the Kharkov Party leaders for joining the demands for the 8-hour day with other minor and purely economic demands, for he does not want the political character of May Day in any way be clouded. He writes in this preface:</a:t>
            </a:r>
            <a:endParaRPr b="1" sz="2442">
              <a:solidFill>
                <a:srgbClr val="E4E5B8"/>
              </a:solidFill>
            </a:endParaRPr>
          </a:p>
          <a:p>
            <a:pPr indent="0" lvl="0" marL="457200" rtl="0" algn="just">
              <a:spcBef>
                <a:spcPts val="1000"/>
              </a:spcBef>
              <a:spcAft>
                <a:spcPts val="0"/>
              </a:spcAft>
              <a:buNone/>
            </a:pPr>
            <a:r>
              <a:rPr b="1" lang="en" sz="2350">
                <a:solidFill>
                  <a:srgbClr val="E4E5B8"/>
                </a:solidFill>
              </a:rPr>
              <a:t>“The first of these demands [8-hour day] is the general demand put forward by the proletariat in all countries. The fact that this demand was put forward indicates that the advanced workers of Kharkov realize their solidarity with the international Socialist labor movement. But precisely for this reason a demand like this should not have been included among minor demands like better treatment by foremen, or a ten percent increase in wages. The demand for an eight-hour day, however, is the demand of the whole proletariat, presented, not to individual employers, but to the government as the representative of the whole of the present-day social and political system, to the capitalist class as a whole, the owners of all the means of production.”</a:t>
            </a:r>
            <a:endParaRPr b="1" sz="2350">
              <a:solidFill>
                <a:srgbClr val="E4E5B8"/>
              </a:solidFill>
            </a:endParaRPr>
          </a:p>
          <a:p>
            <a:pPr indent="0" lvl="0" marL="0" rtl="0" algn="just">
              <a:spcBef>
                <a:spcPts val="1000"/>
              </a:spcBef>
              <a:spcAft>
                <a:spcPts val="1000"/>
              </a:spcAft>
              <a:buNone/>
            </a:pPr>
            <a:r>
              <a:t/>
            </a:r>
            <a:endParaRPr b="1" sz="2100">
              <a:solidFill>
                <a:srgbClr val="E4E5B8"/>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41"/>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277" name="Google Shape;277;p41"/>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41"/>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Which Side Are You On?</a:t>
            </a:r>
            <a:endParaRPr>
              <a:solidFill>
                <a:srgbClr val="E4E5B8"/>
              </a:solidFill>
              <a:latin typeface="Georgia"/>
              <a:ea typeface="Georgia"/>
              <a:cs typeface="Georgia"/>
              <a:sym typeface="Georgia"/>
            </a:endParaRPr>
          </a:p>
        </p:txBody>
      </p:sp>
      <p:pic>
        <p:nvPicPr>
          <p:cNvPr descr="Provided to YouTube by Smithsonian Folkways Recordings&#10;&#10;Which Side are You On? · Pete Seeger&#10;&#10;If I Had a Hammer: Songs of Hope and Struggle&#10;&#10;℗ 1998 Smithsonian Folkways Recordings&#10;&#10;Released on: 1998-05-19&#10;&#10;Auto-generated by YouTube." id="279" name="Google Shape;279;p41" title="Which Side are You On?">
            <a:hlinkClick r:id="rId4"/>
          </p:cNvPr>
          <p:cNvPicPr preferRelativeResize="0"/>
          <p:nvPr/>
        </p:nvPicPr>
        <p:blipFill>
          <a:blip r:embed="rId5">
            <a:alphaModFix/>
          </a:blip>
          <a:stretch>
            <a:fillRect/>
          </a:stretch>
        </p:blipFill>
        <p:spPr>
          <a:xfrm>
            <a:off x="1664825" y="1089200"/>
            <a:ext cx="5850600" cy="329095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10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85" name="Google Shape;285;p4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6" name="Google Shape;76;p16"/>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457200" rtl="0" algn="l">
              <a:spcBef>
                <a:spcPts val="1200"/>
              </a:spcBef>
              <a:spcAft>
                <a:spcPts val="1200"/>
              </a:spcAft>
              <a:buNone/>
            </a:pPr>
            <a:r>
              <a:t/>
            </a:r>
            <a:endParaRPr>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204977" y="205725"/>
            <a:ext cx="1053650" cy="1053675"/>
          </a:xfrm>
          <a:prstGeom prst="rect">
            <a:avLst/>
          </a:prstGeom>
          <a:noFill/>
          <a:ln>
            <a:noFill/>
          </a:ln>
        </p:spPr>
      </p:pic>
      <p:sp>
        <p:nvSpPr>
          <p:cNvPr id="78" name="Google Shape;78;p16"/>
          <p:cNvSpPr txBox="1"/>
          <p:nvPr/>
        </p:nvSpPr>
        <p:spPr>
          <a:xfrm>
            <a:off x="4948275" y="586200"/>
            <a:ext cx="3901500" cy="3971100"/>
          </a:xfrm>
          <a:prstGeom prst="rect">
            <a:avLst/>
          </a:prstGeom>
          <a:noFill/>
          <a:ln>
            <a:noFill/>
          </a:ln>
        </p:spPr>
        <p:txBody>
          <a:bodyPr anchorCtr="0" anchor="t" bIns="91425" lIns="91425" spcFirstLastPara="1" rIns="91425" wrap="square" tIns="91425">
            <a:spAutoFit/>
          </a:bodyPr>
          <a:lstStyle/>
          <a:p>
            <a:pPr indent="-412750" lvl="0" marL="457200" rtl="0" algn="l">
              <a:spcBef>
                <a:spcPts val="0"/>
              </a:spcBef>
              <a:spcAft>
                <a:spcPts val="0"/>
              </a:spcAft>
              <a:buClr>
                <a:srgbClr val="E4E5B8"/>
              </a:buClr>
              <a:buSzPts val="2900"/>
              <a:buFont typeface="Century Gothic"/>
              <a:buChar char="●"/>
            </a:pPr>
            <a:r>
              <a:rPr lang="en" sz="2900">
                <a:solidFill>
                  <a:srgbClr val="E4E5B8"/>
                </a:solidFill>
                <a:latin typeface="Century Gothic"/>
                <a:ea typeface="Century Gothic"/>
                <a:cs typeface="Century Gothic"/>
                <a:sym typeface="Century Gothic"/>
              </a:rPr>
              <a:t>Struggles for a Shorter Workday</a:t>
            </a:r>
            <a:endParaRPr sz="2900">
              <a:solidFill>
                <a:srgbClr val="E4E5B8"/>
              </a:solidFill>
              <a:latin typeface="Century Gothic"/>
              <a:ea typeface="Century Gothic"/>
              <a:cs typeface="Century Gothic"/>
              <a:sym typeface="Century Gothic"/>
            </a:endParaRPr>
          </a:p>
          <a:p>
            <a:pPr indent="0" lvl="0" marL="457200" rtl="0" algn="l">
              <a:spcBef>
                <a:spcPts val="0"/>
              </a:spcBef>
              <a:spcAft>
                <a:spcPts val="0"/>
              </a:spcAft>
              <a:buNone/>
            </a:pPr>
            <a:r>
              <a:t/>
            </a:r>
            <a:endParaRPr sz="2900">
              <a:solidFill>
                <a:srgbClr val="E4E5B8"/>
              </a:solidFill>
              <a:latin typeface="Century Gothic"/>
              <a:ea typeface="Century Gothic"/>
              <a:cs typeface="Century Gothic"/>
              <a:sym typeface="Century Gothic"/>
            </a:endParaRPr>
          </a:p>
          <a:p>
            <a:pPr indent="-412750" lvl="0" marL="457200" rtl="0" algn="l">
              <a:spcBef>
                <a:spcPts val="0"/>
              </a:spcBef>
              <a:spcAft>
                <a:spcPts val="0"/>
              </a:spcAft>
              <a:buClr>
                <a:srgbClr val="E4E5B8"/>
              </a:buClr>
              <a:buSzPts val="2900"/>
              <a:buFont typeface="Century Gothic"/>
              <a:buChar char="●"/>
            </a:pPr>
            <a:r>
              <a:rPr lang="en" sz="2900">
                <a:solidFill>
                  <a:srgbClr val="E4E5B8"/>
                </a:solidFill>
                <a:latin typeface="Century Gothic"/>
                <a:ea typeface="Century Gothic"/>
                <a:cs typeface="Century Gothic"/>
                <a:sym typeface="Century Gothic"/>
              </a:rPr>
              <a:t>A Day of Revolt</a:t>
            </a:r>
            <a:endParaRPr sz="2900">
              <a:solidFill>
                <a:srgbClr val="E4E5B8"/>
              </a:solidFill>
              <a:latin typeface="Century Gothic"/>
              <a:ea typeface="Century Gothic"/>
              <a:cs typeface="Century Gothic"/>
              <a:sym typeface="Century Gothic"/>
            </a:endParaRPr>
          </a:p>
          <a:p>
            <a:pPr indent="0" lvl="0" marL="457200" rtl="0" algn="l">
              <a:spcBef>
                <a:spcPts val="0"/>
              </a:spcBef>
              <a:spcAft>
                <a:spcPts val="0"/>
              </a:spcAft>
              <a:buNone/>
            </a:pPr>
            <a:r>
              <a:t/>
            </a:r>
            <a:endParaRPr sz="2900">
              <a:solidFill>
                <a:srgbClr val="E4E5B8"/>
              </a:solidFill>
              <a:latin typeface="Century Gothic"/>
              <a:ea typeface="Century Gothic"/>
              <a:cs typeface="Century Gothic"/>
              <a:sym typeface="Century Gothic"/>
            </a:endParaRPr>
          </a:p>
          <a:p>
            <a:pPr indent="-457200" lvl="0" marL="457200" rtl="0" algn="l">
              <a:spcBef>
                <a:spcPts val="0"/>
              </a:spcBef>
              <a:spcAft>
                <a:spcPts val="0"/>
              </a:spcAft>
              <a:buClr>
                <a:srgbClr val="E4E5B8"/>
              </a:buClr>
              <a:buSzPts val="3600"/>
              <a:buFont typeface="Century Gothic"/>
              <a:buChar char="●"/>
            </a:pPr>
            <a:r>
              <a:rPr lang="en" sz="2900">
                <a:solidFill>
                  <a:srgbClr val="E4E5B8"/>
                </a:solidFill>
                <a:latin typeface="Century Gothic"/>
                <a:ea typeface="Century Gothic"/>
                <a:cs typeface="Century Gothic"/>
                <a:sym typeface="Century Gothic"/>
              </a:rPr>
              <a:t>Modern Celebrations &amp; Action</a:t>
            </a:r>
            <a:r>
              <a:rPr lang="en" sz="3600">
                <a:solidFill>
                  <a:srgbClr val="E4E5B8"/>
                </a:solidFill>
                <a:latin typeface="Century Gothic"/>
                <a:ea typeface="Century Gothic"/>
                <a:cs typeface="Century Gothic"/>
                <a:sym typeface="Century Gothic"/>
              </a:rPr>
              <a:t>s</a:t>
            </a:r>
            <a:endParaRPr sz="3600">
              <a:solidFill>
                <a:srgbClr val="E4E5B8"/>
              </a:solidFill>
              <a:latin typeface="Century Gothic"/>
              <a:ea typeface="Century Gothic"/>
              <a:cs typeface="Century Gothic"/>
              <a:sym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E4E5B8"/>
                </a:solidFill>
                <a:latin typeface="Georgia"/>
                <a:ea typeface="Georgia"/>
                <a:cs typeface="Georgia"/>
                <a:sym typeface="Georgia"/>
              </a:rPr>
              <a:t>May Day in 2025</a:t>
            </a:r>
            <a:endParaRPr sz="4500">
              <a:solidFill>
                <a:srgbClr val="E4E5B8"/>
              </a:solidFill>
              <a:latin typeface="Georgia"/>
              <a:ea typeface="Georgia"/>
              <a:cs typeface="Georgia"/>
              <a:sym typeface="Georgia"/>
            </a:endParaRPr>
          </a:p>
        </p:txBody>
      </p:sp>
      <p:pic>
        <p:nvPicPr>
          <p:cNvPr id="291" name="Google Shape;291;p4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7" name="Google Shape;297;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8" name="Google Shape;298;p44"/>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99" name="Google Shape;299;p44"/>
          <p:cNvSpPr txBox="1"/>
          <p:nvPr>
            <p:ph type="title"/>
          </p:nvPr>
        </p:nvSpPr>
        <p:spPr>
          <a:xfrm>
            <a:off x="1441722" y="285350"/>
            <a:ext cx="6712500" cy="78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E4E5B8"/>
                </a:solidFill>
              </a:rPr>
              <a:t>WFTU Declaration for May Day 2025</a:t>
            </a:r>
            <a:endParaRPr b="1">
              <a:solidFill>
                <a:srgbClr val="E4E5B8"/>
              </a:solidFill>
            </a:endParaRPr>
          </a:p>
        </p:txBody>
      </p:sp>
      <p:sp>
        <p:nvSpPr>
          <p:cNvPr id="300" name="Google Shape;300;p44"/>
          <p:cNvSpPr txBox="1"/>
          <p:nvPr>
            <p:ph idx="1" type="body"/>
          </p:nvPr>
        </p:nvSpPr>
        <p:spPr>
          <a:xfrm>
            <a:off x="484575" y="1362975"/>
            <a:ext cx="8164200" cy="3461400"/>
          </a:xfrm>
          <a:prstGeom prst="rect">
            <a:avLst/>
          </a:prstGeom>
        </p:spPr>
        <p:txBody>
          <a:bodyPr anchorCtr="0" anchor="t" bIns="91425" lIns="91425" spcFirstLastPara="1" rIns="91425" wrap="square" tIns="91425">
            <a:normAutofit fontScale="85000" lnSpcReduction="20000"/>
          </a:bodyPr>
          <a:lstStyle/>
          <a:p>
            <a:pPr indent="0" lvl="0" marL="0" rtl="0" algn="just">
              <a:spcBef>
                <a:spcPts val="0"/>
              </a:spcBef>
              <a:spcAft>
                <a:spcPts val="0"/>
              </a:spcAft>
              <a:buNone/>
            </a:pPr>
            <a:r>
              <a:rPr lang="en">
                <a:solidFill>
                  <a:srgbClr val="E4E5B8"/>
                </a:solidFill>
              </a:rPr>
              <a:t>The International Class-oriented Trade Union Movement, the workers, and the militant unions all over the globe honor with struggles the 139th anniversary of the workers’ struggle in Chicago in 1886.  The World Federation of Trade Unions, the most historic international trade union organisation, representing more than 105 million workers all the length and breadth of the world, sends a cordial and militant message to all the workers and farmers, to the ordinary people of toil and labour, on the occasion of International Workers Day, which constitutes a lasting and bright milestone of struggle.</a:t>
            </a:r>
            <a:endParaRPr>
              <a:solidFill>
                <a:srgbClr val="E4E5B8"/>
              </a:solidFill>
            </a:endParaRPr>
          </a:p>
          <a:p>
            <a:pPr indent="0" lvl="0" marL="0" rtl="0" algn="just">
              <a:spcBef>
                <a:spcPts val="1000"/>
              </a:spcBef>
              <a:spcAft>
                <a:spcPts val="1000"/>
              </a:spcAft>
              <a:buNone/>
            </a:pPr>
            <a:r>
              <a:rPr lang="en">
                <a:solidFill>
                  <a:srgbClr val="E4E5B8"/>
                </a:solidFill>
              </a:rPr>
              <a:t>This year’s May Day coincides with the 80th Anniversary of the WFTU, which was born in the ashes of the most destructive war in the history of humanity in the revolutionary fresh air of the great anti-fascist victory of the peoples with the Soviet Union at the forefront, and completes 8 decades of continuous and uninterrupted struggle for the rights of workers, for justice and social progress, against all forms of discrimination, against wars and imperialist interventions, against man by man exploitation.</a:t>
            </a:r>
            <a:endParaRPr>
              <a:solidFill>
                <a:srgbClr val="E4E5B8"/>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6" name="Google Shape;306;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7" name="Google Shape;307;p45"/>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08" name="Google Shape;308;p45"/>
          <p:cNvSpPr txBox="1"/>
          <p:nvPr>
            <p:ph type="title"/>
          </p:nvPr>
        </p:nvSpPr>
        <p:spPr>
          <a:xfrm>
            <a:off x="1441722" y="285350"/>
            <a:ext cx="6712500" cy="78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E4E5B8"/>
                </a:solidFill>
              </a:rPr>
              <a:t>WFTU Declaration for May Day 2025</a:t>
            </a:r>
            <a:endParaRPr b="1">
              <a:solidFill>
                <a:srgbClr val="E4E5B8"/>
              </a:solidFill>
            </a:endParaRPr>
          </a:p>
        </p:txBody>
      </p:sp>
      <p:sp>
        <p:nvSpPr>
          <p:cNvPr id="309" name="Google Shape;309;p45"/>
          <p:cNvSpPr txBox="1"/>
          <p:nvPr>
            <p:ph idx="1" type="body"/>
          </p:nvPr>
        </p:nvSpPr>
        <p:spPr>
          <a:xfrm>
            <a:off x="484575" y="1362975"/>
            <a:ext cx="8164200" cy="3461400"/>
          </a:xfrm>
          <a:prstGeom prst="rect">
            <a:avLst/>
          </a:prstGeom>
        </p:spPr>
        <p:txBody>
          <a:bodyPr anchorCtr="0" anchor="t" bIns="91425" lIns="91425" spcFirstLastPara="1" rIns="91425" wrap="square" tIns="91425">
            <a:normAutofit/>
          </a:bodyPr>
          <a:lstStyle/>
          <a:p>
            <a:pPr indent="0" lvl="0" marL="0" rtl="0" algn="just">
              <a:lnSpc>
                <a:spcPct val="95000"/>
              </a:lnSpc>
              <a:spcBef>
                <a:spcPts val="0"/>
              </a:spcBef>
              <a:spcAft>
                <a:spcPts val="0"/>
              </a:spcAft>
              <a:buNone/>
            </a:pPr>
            <a:r>
              <a:rPr lang="en" sz="1600">
                <a:solidFill>
                  <a:srgbClr val="E4E5B8"/>
                </a:solidFill>
              </a:rPr>
              <a:t>Both the messages and demands of the Chicago pioneers of 1886 and the needs that inevitably led to the establishment of the WFTU remain relevant and necessary today. The crisis of capitalism deepens and is generalized. Social inequalities are widening dramatically. Democratic freedoms and trade union rights are under attack all over the world, and the imperialist wars and interventions are on the daily agenda.</a:t>
            </a:r>
            <a:endParaRPr sz="1600">
              <a:solidFill>
                <a:srgbClr val="E4E5B8"/>
              </a:solidFill>
            </a:endParaRPr>
          </a:p>
          <a:p>
            <a:pPr indent="0" lvl="0" marL="0" rtl="0" algn="just">
              <a:lnSpc>
                <a:spcPct val="95000"/>
              </a:lnSpc>
              <a:spcBef>
                <a:spcPts val="1000"/>
              </a:spcBef>
              <a:spcAft>
                <a:spcPts val="1000"/>
              </a:spcAft>
              <a:buNone/>
            </a:pPr>
            <a:r>
              <a:rPr lang="en" sz="1600">
                <a:solidFill>
                  <a:srgbClr val="E4E5B8"/>
                </a:solidFill>
              </a:rPr>
              <a:t>The genocide of the Palestinians in Gaza and in the West Bank, the bombing in Lebanon and other countries of the wider Middle East region, with the support and encouragement of the USA, the EU, and their allies, continues, revealing in all its grandeur the hypocrisy, cynicism, and inhumane nature of imperialism.</a:t>
            </a:r>
            <a:endParaRPr sz="1600">
              <a:solidFill>
                <a:srgbClr val="E4E5B8"/>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5" name="Google Shape;315;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6" name="Google Shape;316;p46"/>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7" name="Google Shape;317;p46"/>
          <p:cNvSpPr txBox="1"/>
          <p:nvPr>
            <p:ph type="title"/>
          </p:nvPr>
        </p:nvSpPr>
        <p:spPr>
          <a:xfrm>
            <a:off x="1441722" y="285350"/>
            <a:ext cx="6712500" cy="78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E4E5B8"/>
                </a:solidFill>
              </a:rPr>
              <a:t>WFTU Declaration for May Day 2025</a:t>
            </a:r>
            <a:endParaRPr b="1">
              <a:solidFill>
                <a:srgbClr val="E4E5B8"/>
              </a:solidFill>
            </a:endParaRPr>
          </a:p>
        </p:txBody>
      </p:sp>
      <p:sp>
        <p:nvSpPr>
          <p:cNvPr id="318" name="Google Shape;318;p46"/>
          <p:cNvSpPr txBox="1"/>
          <p:nvPr>
            <p:ph idx="1" type="body"/>
          </p:nvPr>
        </p:nvSpPr>
        <p:spPr>
          <a:xfrm>
            <a:off x="484575" y="1362975"/>
            <a:ext cx="8164200" cy="3461400"/>
          </a:xfrm>
          <a:prstGeom prst="rect">
            <a:avLst/>
          </a:prstGeom>
        </p:spPr>
        <p:txBody>
          <a:bodyPr anchorCtr="0" anchor="t" bIns="91425" lIns="91425" spcFirstLastPara="1" rIns="91425" wrap="square" tIns="91425">
            <a:normAutofit lnSpcReduction="20000"/>
          </a:bodyPr>
          <a:lstStyle/>
          <a:p>
            <a:pPr indent="0" lvl="0" marL="0" rtl="0" algn="just">
              <a:lnSpc>
                <a:spcPct val="95000"/>
              </a:lnSpc>
              <a:spcBef>
                <a:spcPts val="0"/>
              </a:spcBef>
              <a:spcAft>
                <a:spcPts val="0"/>
              </a:spcAft>
              <a:buNone/>
            </a:pPr>
            <a:r>
              <a:rPr lang="en" sz="1600">
                <a:solidFill>
                  <a:srgbClr val="E4E5B8"/>
                </a:solidFill>
              </a:rPr>
              <a:t>At the same time, global defence spending rose to 2.46 trillion USD last year, with big budget increases in countries of Asia, the Middle East, North Africa, and Europe.  Notably, there are examples of countries that are almost doubling their defence spending. At the same time, the USA President Trump calls for a minimum spending of 5% of GDP among NATO members, and the EU Commission Summit decided to finance 800 billion euros for military armament within the ReArm EUROPE project.</a:t>
            </a:r>
            <a:endParaRPr sz="1600">
              <a:solidFill>
                <a:srgbClr val="E4E5B8"/>
              </a:solidFill>
            </a:endParaRPr>
          </a:p>
          <a:p>
            <a:pPr indent="0" lvl="0" marL="0" rtl="0" algn="just">
              <a:lnSpc>
                <a:spcPct val="95000"/>
              </a:lnSpc>
              <a:spcBef>
                <a:spcPts val="1000"/>
              </a:spcBef>
              <a:spcAft>
                <a:spcPts val="0"/>
              </a:spcAft>
              <a:buNone/>
            </a:pPr>
            <a:r>
              <a:rPr lang="en" sz="1600">
                <a:solidFill>
                  <a:srgbClr val="E4E5B8"/>
                </a:solidFill>
              </a:rPr>
              <a:t>The shift towards a war economy is clearly a priority for the ruling circles of capitalism, as it incites profitability for multinational monopolies and the expansion of the geopolitical power of developed imperialist states.</a:t>
            </a:r>
            <a:endParaRPr sz="1600">
              <a:solidFill>
                <a:srgbClr val="E4E5B8"/>
              </a:solidFill>
            </a:endParaRPr>
          </a:p>
          <a:p>
            <a:pPr indent="0" lvl="0" marL="0" rtl="0" algn="just">
              <a:lnSpc>
                <a:spcPct val="95000"/>
              </a:lnSpc>
              <a:spcBef>
                <a:spcPts val="1000"/>
              </a:spcBef>
              <a:spcAft>
                <a:spcPts val="1000"/>
              </a:spcAft>
              <a:buNone/>
            </a:pPr>
            <a:r>
              <a:rPr lang="en" sz="1600">
                <a:solidFill>
                  <a:srgbClr val="E4E5B8"/>
                </a:solidFill>
              </a:rPr>
              <a:t>These new massive increases in military spending, apart from being a threat to global peace and security, also mean even harsher austerity policies and widening social inequality. The resources that would be destined for families, workers, and ordinary people are cut and diverted to rearmament, and civil and social rights and liberties are placed under guardianship, because in the preparation for war, different opinions are not allowed.</a:t>
            </a:r>
            <a:endParaRPr sz="1600">
              <a:solidFill>
                <a:srgbClr val="E4E5B8"/>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4" name="Google Shape;324;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5" name="Google Shape;325;p47"/>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6" name="Google Shape;326;p47"/>
          <p:cNvSpPr txBox="1"/>
          <p:nvPr>
            <p:ph type="title"/>
          </p:nvPr>
        </p:nvSpPr>
        <p:spPr>
          <a:xfrm>
            <a:off x="1441722" y="285350"/>
            <a:ext cx="6712500" cy="78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E4E5B8"/>
                </a:solidFill>
              </a:rPr>
              <a:t>WFTU Declaration for May Day 2025</a:t>
            </a:r>
            <a:endParaRPr b="1">
              <a:solidFill>
                <a:srgbClr val="E4E5B8"/>
              </a:solidFill>
            </a:endParaRPr>
          </a:p>
        </p:txBody>
      </p:sp>
      <p:sp>
        <p:nvSpPr>
          <p:cNvPr id="327" name="Google Shape;327;p47"/>
          <p:cNvSpPr txBox="1"/>
          <p:nvPr>
            <p:ph idx="1" type="body"/>
          </p:nvPr>
        </p:nvSpPr>
        <p:spPr>
          <a:xfrm>
            <a:off x="484575" y="1362975"/>
            <a:ext cx="8164200" cy="3461400"/>
          </a:xfrm>
          <a:prstGeom prst="rect">
            <a:avLst/>
          </a:prstGeom>
        </p:spPr>
        <p:txBody>
          <a:bodyPr anchorCtr="0" anchor="t" bIns="91425" lIns="91425" spcFirstLastPara="1" rIns="91425" wrap="square" tIns="91425">
            <a:normAutofit/>
          </a:bodyPr>
          <a:lstStyle/>
          <a:p>
            <a:pPr indent="0" lvl="0" marL="0" rtl="0" algn="just">
              <a:lnSpc>
                <a:spcPct val="95000"/>
              </a:lnSpc>
              <a:spcBef>
                <a:spcPts val="0"/>
              </a:spcBef>
              <a:spcAft>
                <a:spcPts val="0"/>
              </a:spcAft>
              <a:buNone/>
            </a:pPr>
            <a:r>
              <a:rPr lang="en" sz="1600">
                <a:solidFill>
                  <a:srgbClr val="E4E5B8"/>
                </a:solidFill>
              </a:rPr>
              <a:t>The WFTU and the class-oriented trade unions strongly condemn the war preparations of the bourgeoisie.  The popular strata have nothing to expect from a new widespread and generalized war but death, poverty, destruction, refugees, and hardship.  We demand spending for the contemporary needs of the workers and the peoples. We demand adequate education and healthcare and not weapons.  We demand dignified working and living conditions and not ammunition and missiles.  We demand spending on culture, sport, and recreation, and not fighter aircraft and naval vessels.</a:t>
            </a:r>
            <a:endParaRPr sz="1600">
              <a:solidFill>
                <a:srgbClr val="E4E5B8"/>
              </a:solidFill>
            </a:endParaRPr>
          </a:p>
          <a:p>
            <a:pPr indent="0" lvl="0" marL="0" rtl="0" algn="just">
              <a:lnSpc>
                <a:spcPct val="95000"/>
              </a:lnSpc>
              <a:spcBef>
                <a:spcPts val="1000"/>
              </a:spcBef>
              <a:spcAft>
                <a:spcPts val="1000"/>
              </a:spcAft>
              <a:buNone/>
            </a:pPr>
            <a:r>
              <a:rPr lang="en" sz="1600">
                <a:solidFill>
                  <a:srgbClr val="E4E5B8"/>
                </a:solidFill>
              </a:rPr>
              <a:t>We demand measures against rising inflation and living costs that erode living standards.  We oppose privatization, outsourcing, and flexible forms of work that intensify the precarious employment and exploitation, alongside extended retirement ages.</a:t>
            </a:r>
            <a:endParaRPr sz="1600">
              <a:solidFill>
                <a:srgbClr val="E4E5B8"/>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3" name="Google Shape;333;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4" name="Google Shape;334;p48"/>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5" name="Google Shape;335;p48"/>
          <p:cNvSpPr txBox="1"/>
          <p:nvPr>
            <p:ph type="title"/>
          </p:nvPr>
        </p:nvSpPr>
        <p:spPr>
          <a:xfrm>
            <a:off x="1441722" y="285350"/>
            <a:ext cx="6712500" cy="78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E4E5B8"/>
                </a:solidFill>
              </a:rPr>
              <a:t>WFTU Declaration for May Day 2025</a:t>
            </a:r>
            <a:endParaRPr b="1">
              <a:solidFill>
                <a:srgbClr val="E4E5B8"/>
              </a:solidFill>
            </a:endParaRPr>
          </a:p>
        </p:txBody>
      </p:sp>
      <p:sp>
        <p:nvSpPr>
          <p:cNvPr id="336" name="Google Shape;336;p48"/>
          <p:cNvSpPr txBox="1"/>
          <p:nvPr>
            <p:ph idx="1" type="body"/>
          </p:nvPr>
        </p:nvSpPr>
        <p:spPr>
          <a:xfrm>
            <a:off x="489900" y="1265925"/>
            <a:ext cx="8164200" cy="3461400"/>
          </a:xfrm>
          <a:prstGeom prst="rect">
            <a:avLst/>
          </a:prstGeom>
        </p:spPr>
        <p:txBody>
          <a:bodyPr anchorCtr="0" anchor="t" bIns="91425" lIns="91425" spcFirstLastPara="1" rIns="91425" wrap="square" tIns="91425">
            <a:normAutofit lnSpcReduction="10000"/>
          </a:bodyPr>
          <a:lstStyle/>
          <a:p>
            <a:pPr indent="0" lvl="0" marL="0" rtl="0" algn="just">
              <a:lnSpc>
                <a:spcPct val="95000"/>
              </a:lnSpc>
              <a:spcBef>
                <a:spcPts val="0"/>
              </a:spcBef>
              <a:spcAft>
                <a:spcPts val="0"/>
              </a:spcAft>
              <a:buNone/>
            </a:pPr>
            <a:r>
              <a:rPr lang="en" sz="1600">
                <a:solidFill>
                  <a:srgbClr val="E4E5B8"/>
                </a:solidFill>
              </a:rPr>
              <a:t>The Workers and social achievements are under relentless attacks and challenges undermining labor rights, collective agreements, and democratic freedoms. Workplace safety remains neglected, causing daily injuries and fatalities. Despite global challenges, workers do not passively accept the anti-labor offensive on their rights and freedoms. Millions mobilize worldwide for dignified work and the protection of trade union and social rights with the WFTU members to be firmly at the forefront of these struggles. The response of bourgeois governments to the just popular demands is the sharpening of state repression and authoritarianism. At the same time, employers and governments are attempting to manipulate labor struggles, betting on the role of yellow unions and compromised trade union leaders.</a:t>
            </a:r>
            <a:endParaRPr sz="1600">
              <a:solidFill>
                <a:srgbClr val="E4E5B8"/>
              </a:solidFill>
            </a:endParaRPr>
          </a:p>
          <a:p>
            <a:pPr indent="0" lvl="0" marL="0" rtl="0" algn="just">
              <a:lnSpc>
                <a:spcPct val="95000"/>
              </a:lnSpc>
              <a:spcBef>
                <a:spcPts val="1000"/>
              </a:spcBef>
              <a:spcAft>
                <a:spcPts val="1000"/>
              </a:spcAft>
              <a:buNone/>
            </a:pPr>
            <a:r>
              <a:rPr lang="en" sz="1600">
                <a:solidFill>
                  <a:srgbClr val="E4E5B8"/>
                </a:solidFill>
              </a:rPr>
              <a:t>In our era it is obvious that the prerequisites for truly dignified working and social living conditions for all workers exist in abundance. The class-oriented trade union movement fights so that the huge productive capabilities are not utilized to increase the profits of capitalists and create unimaginable wealth for a few, but to ensure dignified living and working conditions for those who create and produce the wealth.</a:t>
            </a:r>
            <a:endParaRPr sz="1600">
              <a:solidFill>
                <a:srgbClr val="E4E5B8"/>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2" name="Google Shape;342;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3" name="Google Shape;343;p49"/>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4" name="Google Shape;344;p49"/>
          <p:cNvSpPr txBox="1"/>
          <p:nvPr>
            <p:ph type="title"/>
          </p:nvPr>
        </p:nvSpPr>
        <p:spPr>
          <a:xfrm>
            <a:off x="1441722" y="285350"/>
            <a:ext cx="6712500" cy="78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E4E5B8"/>
                </a:solidFill>
              </a:rPr>
              <a:t>WFTU Declaration for May Day 2025</a:t>
            </a:r>
            <a:endParaRPr b="1">
              <a:solidFill>
                <a:srgbClr val="E4E5B8"/>
              </a:solidFill>
            </a:endParaRPr>
          </a:p>
        </p:txBody>
      </p:sp>
      <p:sp>
        <p:nvSpPr>
          <p:cNvPr id="345" name="Google Shape;345;p49"/>
          <p:cNvSpPr txBox="1"/>
          <p:nvPr>
            <p:ph idx="1" type="body"/>
          </p:nvPr>
        </p:nvSpPr>
        <p:spPr>
          <a:xfrm>
            <a:off x="489900" y="1265925"/>
            <a:ext cx="8164200" cy="3461400"/>
          </a:xfrm>
          <a:prstGeom prst="rect">
            <a:avLst/>
          </a:prstGeom>
        </p:spPr>
        <p:txBody>
          <a:bodyPr anchorCtr="0" anchor="t" bIns="91425" lIns="91425" spcFirstLastPara="1" rIns="91425" wrap="square" tIns="91425">
            <a:normAutofit lnSpcReduction="20000"/>
          </a:bodyPr>
          <a:lstStyle/>
          <a:p>
            <a:pPr indent="0" lvl="0" marL="0" rtl="0" algn="just">
              <a:lnSpc>
                <a:spcPct val="95000"/>
              </a:lnSpc>
              <a:spcBef>
                <a:spcPts val="0"/>
              </a:spcBef>
              <a:spcAft>
                <a:spcPts val="0"/>
              </a:spcAft>
              <a:buNone/>
            </a:pPr>
            <a:r>
              <a:rPr lang="en" sz="1600">
                <a:solidFill>
                  <a:srgbClr val="E4E5B8"/>
                </a:solidFill>
              </a:rPr>
              <a:t>Organization and struggle is the only path that can overturn the existing realities of misery, exploitation, and social injustice. The weapon of workers everywhere is solidarity and internationalism.  The WFTU remains firmly committed to these principles.  It continues its 80-year path with the same vision that inspired its founding: for a world without wars and imperialist interventions, without exploitation and discrimination.  A world where work will be permanent, stable, regulated, and safe.</a:t>
            </a:r>
            <a:endParaRPr sz="1600">
              <a:solidFill>
                <a:srgbClr val="E4E5B8"/>
              </a:solidFill>
            </a:endParaRPr>
          </a:p>
          <a:p>
            <a:pPr indent="0" lvl="0" marL="0" rtl="0" algn="just">
              <a:lnSpc>
                <a:spcPct val="95000"/>
              </a:lnSpc>
              <a:spcBef>
                <a:spcPts val="1000"/>
              </a:spcBef>
              <a:spcAft>
                <a:spcPts val="0"/>
              </a:spcAft>
              <a:buNone/>
            </a:pPr>
            <a:r>
              <a:rPr lang="en" sz="1600">
                <a:solidFill>
                  <a:srgbClr val="E4E5B8"/>
                </a:solidFill>
              </a:rPr>
              <a:t>On the occasion of May Day 2025, the WFTU calls upon the class and militant trade unions around the world to take initiatives and organize this year’s campaign and activities under the slogan:</a:t>
            </a:r>
            <a:endParaRPr sz="1600">
              <a:solidFill>
                <a:srgbClr val="E4E5B8"/>
              </a:solidFill>
            </a:endParaRPr>
          </a:p>
          <a:p>
            <a:pPr indent="0" lvl="0" marL="0" rtl="0" algn="just">
              <a:lnSpc>
                <a:spcPct val="95000"/>
              </a:lnSpc>
              <a:spcBef>
                <a:spcPts val="1000"/>
              </a:spcBef>
              <a:spcAft>
                <a:spcPts val="0"/>
              </a:spcAft>
              <a:buNone/>
            </a:pPr>
            <a:r>
              <a:rPr lang="en" sz="1600">
                <a:solidFill>
                  <a:srgbClr val="E4E5B8"/>
                </a:solidFill>
              </a:rPr>
              <a:t>Their profits or Our lives – Hope lies in peoples’ struggle</a:t>
            </a:r>
            <a:br>
              <a:rPr lang="en" sz="1600">
                <a:solidFill>
                  <a:srgbClr val="E4E5B8"/>
                </a:solidFill>
              </a:rPr>
            </a:br>
            <a:r>
              <a:rPr lang="en" sz="1600">
                <a:solidFill>
                  <a:srgbClr val="E4E5B8"/>
                </a:solidFill>
              </a:rPr>
              <a:t>ΝΟ to war economies</a:t>
            </a:r>
            <a:br>
              <a:rPr lang="en" sz="1600">
                <a:solidFill>
                  <a:srgbClr val="E4E5B8"/>
                </a:solidFill>
              </a:rPr>
            </a:br>
            <a:r>
              <a:rPr lang="en" sz="1600">
                <a:solidFill>
                  <a:srgbClr val="E4E5B8"/>
                </a:solidFill>
              </a:rPr>
              <a:t>YES to the class struggles:</a:t>
            </a:r>
            <a:endParaRPr sz="1600">
              <a:solidFill>
                <a:srgbClr val="E4E5B8"/>
              </a:solidFill>
            </a:endParaRPr>
          </a:p>
          <a:p>
            <a:pPr indent="-330200" lvl="0" marL="457200" rtl="0" algn="just">
              <a:lnSpc>
                <a:spcPct val="95000"/>
              </a:lnSpc>
              <a:spcBef>
                <a:spcPts val="1000"/>
              </a:spcBef>
              <a:spcAft>
                <a:spcPts val="0"/>
              </a:spcAft>
              <a:buClr>
                <a:srgbClr val="E4E5B8"/>
              </a:buClr>
              <a:buSzPts val="1600"/>
              <a:buChar char="●"/>
            </a:pPr>
            <a:r>
              <a:rPr lang="en" sz="1600">
                <a:solidFill>
                  <a:srgbClr val="E4E5B8"/>
                </a:solidFill>
              </a:rPr>
              <a:t>   </a:t>
            </a:r>
            <a:r>
              <a:rPr lang="en" sz="1500">
                <a:solidFill>
                  <a:srgbClr val="E4E5B8"/>
                </a:solidFill>
              </a:rPr>
              <a:t> against the imperialist wars and interventions,</a:t>
            </a:r>
            <a:endParaRPr sz="1500">
              <a:solidFill>
                <a:srgbClr val="E4E5B8"/>
              </a:solidFill>
            </a:endParaRPr>
          </a:p>
          <a:p>
            <a:pPr indent="-323850" lvl="0" marL="457200" rtl="0" algn="just">
              <a:lnSpc>
                <a:spcPct val="95000"/>
              </a:lnSpc>
              <a:spcBef>
                <a:spcPts val="0"/>
              </a:spcBef>
              <a:spcAft>
                <a:spcPts val="0"/>
              </a:spcAft>
              <a:buClr>
                <a:srgbClr val="E4E5B8"/>
              </a:buClr>
              <a:buSzPts val="1500"/>
              <a:buChar char="●"/>
            </a:pPr>
            <a:r>
              <a:rPr lang="en" sz="1500">
                <a:solidFill>
                  <a:srgbClr val="E4E5B8"/>
                </a:solidFill>
              </a:rPr>
              <a:t>    against capitalist exploitation,</a:t>
            </a:r>
            <a:endParaRPr sz="1500">
              <a:solidFill>
                <a:srgbClr val="E4E5B8"/>
              </a:solidFill>
            </a:endParaRPr>
          </a:p>
          <a:p>
            <a:pPr indent="-323850" lvl="0" marL="457200" rtl="0" algn="just">
              <a:lnSpc>
                <a:spcPct val="95000"/>
              </a:lnSpc>
              <a:spcBef>
                <a:spcPts val="0"/>
              </a:spcBef>
              <a:spcAft>
                <a:spcPts val="0"/>
              </a:spcAft>
              <a:buClr>
                <a:srgbClr val="E4E5B8"/>
              </a:buClr>
              <a:buSzPts val="1500"/>
              <a:buChar char="●"/>
            </a:pPr>
            <a:r>
              <a:rPr lang="en" sz="1500">
                <a:solidFill>
                  <a:srgbClr val="E4E5B8"/>
                </a:solidFill>
              </a:rPr>
              <a:t>    for the satisfaction of the workers’ contemporary needs.</a:t>
            </a:r>
            <a:endParaRPr sz="1500">
              <a:solidFill>
                <a:srgbClr val="E4E5B8"/>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1" name="Google Shape;351;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2" name="Google Shape;352;p50"/>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3" name="Google Shape;353;p50"/>
          <p:cNvSpPr txBox="1"/>
          <p:nvPr>
            <p:ph type="title"/>
          </p:nvPr>
        </p:nvSpPr>
        <p:spPr>
          <a:xfrm>
            <a:off x="1441722" y="285350"/>
            <a:ext cx="6712500" cy="78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E4E5B8"/>
                </a:solidFill>
              </a:rPr>
              <a:t>WFTU Declaration for May Day 2025</a:t>
            </a:r>
            <a:endParaRPr b="1">
              <a:solidFill>
                <a:srgbClr val="E4E5B8"/>
              </a:solidFill>
            </a:endParaRPr>
          </a:p>
        </p:txBody>
      </p:sp>
      <p:sp>
        <p:nvSpPr>
          <p:cNvPr id="354" name="Google Shape;354;p50"/>
          <p:cNvSpPr txBox="1"/>
          <p:nvPr>
            <p:ph idx="1" type="body"/>
          </p:nvPr>
        </p:nvSpPr>
        <p:spPr>
          <a:xfrm>
            <a:off x="489900" y="1265925"/>
            <a:ext cx="4623300" cy="3461400"/>
          </a:xfrm>
          <a:prstGeom prst="rect">
            <a:avLst/>
          </a:prstGeom>
        </p:spPr>
        <p:txBody>
          <a:bodyPr anchorCtr="0" anchor="t" bIns="91425" lIns="91425" spcFirstLastPara="1" rIns="91425" wrap="square" tIns="91425">
            <a:normAutofit lnSpcReduction="10000"/>
          </a:bodyPr>
          <a:lstStyle/>
          <a:p>
            <a:pPr indent="0" lvl="0" marL="0" rtl="0" algn="just">
              <a:lnSpc>
                <a:spcPct val="95000"/>
              </a:lnSpc>
              <a:spcBef>
                <a:spcPts val="0"/>
              </a:spcBef>
              <a:spcAft>
                <a:spcPts val="0"/>
              </a:spcAft>
              <a:buNone/>
            </a:pPr>
            <a:r>
              <a:rPr lang="en" sz="1600">
                <a:solidFill>
                  <a:srgbClr val="E4E5B8"/>
                </a:solidFill>
              </a:rPr>
              <a:t>Let the WFTU flag proudly wave along with the flags of the militant trade unions in the uninterrupted class struggle for stable work with rights, social security, free public, and universal health and education, a dignified life. This will be the highest and proper celebration of the glorious 80-year course of struggles, sacrifices, and dignity of the international class-oriented trade union movement.</a:t>
            </a:r>
            <a:endParaRPr sz="1600">
              <a:solidFill>
                <a:srgbClr val="E4E5B8"/>
              </a:solidFill>
            </a:endParaRPr>
          </a:p>
          <a:p>
            <a:pPr indent="0" lvl="0" marL="0" rtl="0" algn="just">
              <a:lnSpc>
                <a:spcPct val="95000"/>
              </a:lnSpc>
              <a:spcBef>
                <a:spcPts val="1000"/>
              </a:spcBef>
              <a:spcAft>
                <a:spcPts val="0"/>
              </a:spcAft>
              <a:buNone/>
            </a:pPr>
            <a:r>
              <a:t/>
            </a:r>
            <a:endParaRPr sz="1600">
              <a:solidFill>
                <a:srgbClr val="E4E5B8"/>
              </a:solidFill>
            </a:endParaRPr>
          </a:p>
          <a:p>
            <a:pPr indent="0" lvl="0" marL="0" rtl="0" algn="just">
              <a:lnSpc>
                <a:spcPct val="95000"/>
              </a:lnSpc>
              <a:spcBef>
                <a:spcPts val="1000"/>
              </a:spcBef>
              <a:spcAft>
                <a:spcPts val="1000"/>
              </a:spcAft>
              <a:buNone/>
            </a:pPr>
            <a:r>
              <a:rPr lang="en" sz="1600">
                <a:solidFill>
                  <a:srgbClr val="E4E5B8"/>
                </a:solidFill>
              </a:rPr>
              <a:t>LONG LIVE MAY DAY!</a:t>
            </a:r>
            <a:br>
              <a:rPr lang="en" sz="1600">
                <a:solidFill>
                  <a:srgbClr val="E4E5B8"/>
                </a:solidFill>
              </a:rPr>
            </a:br>
            <a:r>
              <a:rPr lang="en" sz="1600">
                <a:solidFill>
                  <a:srgbClr val="E4E5B8"/>
                </a:solidFill>
              </a:rPr>
              <a:t>LONG LIVE INTERNATIONALIST SOLIDARITY!</a:t>
            </a:r>
            <a:br>
              <a:rPr lang="en" sz="1600">
                <a:solidFill>
                  <a:srgbClr val="E4E5B8"/>
                </a:solidFill>
              </a:rPr>
            </a:br>
            <a:r>
              <a:rPr lang="en" sz="1600">
                <a:solidFill>
                  <a:srgbClr val="E4E5B8"/>
                </a:solidFill>
              </a:rPr>
              <a:t>LONG LIVE 80TH ANNIVERSARY OF THE WFTU!</a:t>
            </a:r>
            <a:endParaRPr sz="1600">
              <a:solidFill>
                <a:srgbClr val="E4E5B8"/>
              </a:solidFill>
            </a:endParaRPr>
          </a:p>
        </p:txBody>
      </p:sp>
      <p:pic>
        <p:nvPicPr>
          <p:cNvPr id="355" name="Google Shape;355;p50"/>
          <p:cNvPicPr preferRelativeResize="0"/>
          <p:nvPr/>
        </p:nvPicPr>
        <p:blipFill>
          <a:blip r:embed="rId4">
            <a:alphaModFix/>
          </a:blip>
          <a:stretch>
            <a:fillRect/>
          </a:stretch>
        </p:blipFill>
        <p:spPr>
          <a:xfrm>
            <a:off x="5888950" y="1265925"/>
            <a:ext cx="2556400" cy="36137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1" name="Google Shape;361;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2" name="Google Shape;362;p51"/>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63" name="Google Shape;363;p51"/>
          <p:cNvSpPr txBox="1"/>
          <p:nvPr>
            <p:ph type="title"/>
          </p:nvPr>
        </p:nvSpPr>
        <p:spPr>
          <a:xfrm>
            <a:off x="1441722" y="285350"/>
            <a:ext cx="6712500" cy="78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E4E5B8"/>
                </a:solidFill>
              </a:rPr>
              <a:t>May Day Events 2025</a:t>
            </a:r>
            <a:endParaRPr b="1">
              <a:solidFill>
                <a:srgbClr val="E4E5B8"/>
              </a:solidFill>
            </a:endParaRPr>
          </a:p>
        </p:txBody>
      </p:sp>
      <p:sp>
        <p:nvSpPr>
          <p:cNvPr id="364" name="Google Shape;364;p51"/>
          <p:cNvSpPr txBox="1"/>
          <p:nvPr>
            <p:ph idx="1" type="body"/>
          </p:nvPr>
        </p:nvSpPr>
        <p:spPr>
          <a:xfrm>
            <a:off x="489900" y="1265925"/>
            <a:ext cx="4623300" cy="3461400"/>
          </a:xfrm>
          <a:prstGeom prst="rect">
            <a:avLst/>
          </a:prstGeom>
        </p:spPr>
        <p:txBody>
          <a:bodyPr anchorCtr="0" anchor="t" bIns="91425" lIns="91425" spcFirstLastPara="1" rIns="91425" wrap="square" tIns="91425">
            <a:normAutofit/>
          </a:bodyPr>
          <a:lstStyle/>
          <a:p>
            <a:pPr indent="0" lvl="0" marL="0" rtl="0" algn="just">
              <a:lnSpc>
                <a:spcPct val="95000"/>
              </a:lnSpc>
              <a:spcBef>
                <a:spcPts val="0"/>
              </a:spcBef>
              <a:spcAft>
                <a:spcPts val="0"/>
              </a:spcAft>
              <a:buNone/>
            </a:pPr>
            <a:r>
              <a:rPr lang="en" sz="1600">
                <a:solidFill>
                  <a:srgbClr val="E4E5B8"/>
                </a:solidFill>
              </a:rPr>
              <a:t>This years’ May Day is poised to be one the most active Mat Day in decades. There are currently over 1000 actions planned across the country. There are actions planned in most </a:t>
            </a:r>
            <a:r>
              <a:rPr lang="en" sz="1600">
                <a:solidFill>
                  <a:srgbClr val="E4E5B8"/>
                </a:solidFill>
              </a:rPr>
              <a:t>major</a:t>
            </a:r>
            <a:r>
              <a:rPr lang="en" sz="1600">
                <a:solidFill>
                  <a:srgbClr val="E4E5B8"/>
                </a:solidFill>
              </a:rPr>
              <a:t> cities with the attacks on immigrants and federal workers leading the rallying cry this year.</a:t>
            </a:r>
            <a:endParaRPr sz="1600">
              <a:solidFill>
                <a:srgbClr val="E4E5B8"/>
              </a:solidFill>
            </a:endParaRPr>
          </a:p>
          <a:p>
            <a:pPr indent="0" lvl="0" marL="0" rtl="0" algn="just">
              <a:lnSpc>
                <a:spcPct val="95000"/>
              </a:lnSpc>
              <a:spcBef>
                <a:spcPts val="1000"/>
              </a:spcBef>
              <a:spcAft>
                <a:spcPts val="0"/>
              </a:spcAft>
              <a:buNone/>
            </a:pPr>
            <a:r>
              <a:rPr lang="en" sz="1600">
                <a:solidFill>
                  <a:srgbClr val="E4E5B8"/>
                </a:solidFill>
              </a:rPr>
              <a:t>Check out maydaystrong.org for events in your area!</a:t>
            </a:r>
            <a:endParaRPr sz="1600">
              <a:solidFill>
                <a:srgbClr val="E4E5B8"/>
              </a:solidFill>
            </a:endParaRPr>
          </a:p>
          <a:p>
            <a:pPr indent="0" lvl="0" marL="0" rtl="0" algn="just">
              <a:lnSpc>
                <a:spcPct val="95000"/>
              </a:lnSpc>
              <a:spcBef>
                <a:spcPts val="1000"/>
              </a:spcBef>
              <a:spcAft>
                <a:spcPts val="1000"/>
              </a:spcAft>
              <a:buNone/>
            </a:pPr>
            <a:r>
              <a:t/>
            </a:r>
            <a:endParaRPr sz="1600">
              <a:solidFill>
                <a:srgbClr val="E4E5B8"/>
              </a:solidFill>
            </a:endParaRPr>
          </a:p>
        </p:txBody>
      </p:sp>
      <p:pic>
        <p:nvPicPr>
          <p:cNvPr id="365" name="Google Shape;365;p51"/>
          <p:cNvPicPr preferRelativeResize="0"/>
          <p:nvPr/>
        </p:nvPicPr>
        <p:blipFill>
          <a:blip r:embed="rId4">
            <a:alphaModFix/>
          </a:blip>
          <a:stretch>
            <a:fillRect/>
          </a:stretch>
        </p:blipFill>
        <p:spPr>
          <a:xfrm>
            <a:off x="5845175" y="1265925"/>
            <a:ext cx="2805900" cy="365114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371" name="Google Shape;371;p5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E4E5B8"/>
                </a:solidFill>
                <a:latin typeface="Georgia"/>
                <a:ea typeface="Georgia"/>
                <a:cs typeface="Georgia"/>
                <a:sym typeface="Georgia"/>
              </a:rPr>
              <a:t>Struggles for a Shorter Workday</a:t>
            </a:r>
            <a:endParaRPr sz="4200">
              <a:solidFill>
                <a:srgbClr val="E4E5B8"/>
              </a:solidFill>
              <a:latin typeface="Georgia"/>
              <a:ea typeface="Georgia"/>
              <a:cs typeface="Georgia"/>
              <a:sym typeface="Georgia"/>
            </a:endParaRPr>
          </a:p>
        </p:txBody>
      </p:sp>
      <p:pic>
        <p:nvPicPr>
          <p:cNvPr id="84" name="Google Shape;84;p1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378" name="Google Shape;378;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9" name="Google Shape;379;p53"/>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85" name="Google Shape;385;p5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392" name="Google Shape;392;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3" name="Google Shape;393;p55"/>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PSMLS has recovered our old Youtube account we lost to wreckers in 2022 and we have re-uploaded all our old videos. Like, subscribe, and check out what subjects we covered prior and what we </a:t>
            </a:r>
            <a:r>
              <a:rPr lang="en" sz="2000">
                <a:solidFill>
                  <a:srgbClr val="E4E5B8"/>
                </a:solidFill>
                <a:latin typeface="Georgia"/>
                <a:ea typeface="Georgia"/>
                <a:cs typeface="Georgia"/>
                <a:sym typeface="Georgia"/>
              </a:rPr>
              <a:t>aware</a:t>
            </a:r>
            <a:r>
              <a:rPr lang="en" sz="2000">
                <a:solidFill>
                  <a:srgbClr val="E4E5B8"/>
                </a:solidFill>
                <a:latin typeface="Georgia"/>
                <a:ea typeface="Georgia"/>
                <a:cs typeface="Georgia"/>
                <a:sym typeface="Georgia"/>
              </a:rPr>
              <a:t> saying in the past.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00" name="Google Shape;400;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1" name="Google Shape;401;p56"/>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57"/>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408" name="Google Shape;408;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9" name="Google Shape;409;p57"/>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410" name="Google Shape;410;p57"/>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411" name="Google Shape;411;p57"/>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412" name="Google Shape;412;p57"/>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413" name="Google Shape;413;p57"/>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414" name="Google Shape;414;p57"/>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415" name="Google Shape;415;p57"/>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416" name="Google Shape;416;p57"/>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417" name="Google Shape;417;p57"/>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418" name="Google Shape;418;p57"/>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419" name="Google Shape;419;p57"/>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23" name="Shape 423"/>
        <p:cNvGrpSpPr/>
        <p:nvPr/>
      </p:nvGrpSpPr>
      <p:grpSpPr>
        <a:xfrm>
          <a:off x="0" y="0"/>
          <a:ext cx="0" cy="0"/>
          <a:chOff x="0" y="0"/>
          <a:chExt cx="0" cy="0"/>
        </a:xfrm>
      </p:grpSpPr>
      <p:sp>
        <p:nvSpPr>
          <p:cNvPr id="424" name="Google Shape;424;p58"/>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5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26" name="Google Shape;426;p58"/>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427" name="Google Shape;427;p58"/>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428" name="Google Shape;428;p58"/>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429" name="Google Shape;429;p58"/>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33" name="Shape 433"/>
        <p:cNvGrpSpPr/>
        <p:nvPr/>
      </p:nvGrpSpPr>
      <p:grpSpPr>
        <a:xfrm>
          <a:off x="0" y="0"/>
          <a:ext cx="0" cy="0"/>
          <a:chOff x="0" y="0"/>
          <a:chExt cx="0" cy="0"/>
        </a:xfrm>
      </p:grpSpPr>
      <p:sp>
        <p:nvSpPr>
          <p:cNvPr id="434" name="Google Shape;434;p59"/>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5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36" name="Google Shape;436;p59"/>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37" name="Google Shape;437;p59"/>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t>
            </a:r>
            <a:r>
              <a:rPr lang="en">
                <a:solidFill>
                  <a:srgbClr val="00FFFF"/>
                </a:solidFill>
                <a:latin typeface="Georgia"/>
                <a:ea typeface="Georgia"/>
                <a:cs typeface="Georgia"/>
                <a:sym typeface="Georgia"/>
              </a:rPr>
              <a:t>Releases</a:t>
            </a:r>
            <a:endParaRPr>
              <a:solidFill>
                <a:srgbClr val="00FFFF"/>
              </a:solidFill>
              <a:latin typeface="Georgia"/>
              <a:ea typeface="Georgia"/>
              <a:cs typeface="Georgia"/>
              <a:sym typeface="Georgia"/>
            </a:endParaRPr>
          </a:p>
        </p:txBody>
      </p:sp>
      <p:sp>
        <p:nvSpPr>
          <p:cNvPr id="438" name="Google Shape;438;p59"/>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9" name="Google Shape;439;p59"/>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0" name="Google Shape;440;p59"/>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1" name="Google Shape;441;p59"/>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42" name="Google Shape;442;p59"/>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43" name="Google Shape;443;p59" title="PhilosophyRevolutionFrontCover.png"/>
          <p:cNvPicPr preferRelativeResize="0"/>
          <p:nvPr/>
        </p:nvPicPr>
        <p:blipFill rotWithShape="1">
          <a:blip r:embed="rId5">
            <a:alphaModFix/>
          </a:blip>
          <a:srcRect b="0" l="259" r="269" t="0"/>
          <a:stretch/>
        </p:blipFill>
        <p:spPr>
          <a:xfrm>
            <a:off x="6960693" y="2266858"/>
            <a:ext cx="1476227" cy="2223319"/>
          </a:xfrm>
          <a:prstGeom prst="rect">
            <a:avLst/>
          </a:prstGeom>
          <a:solidFill>
            <a:schemeClr val="accent1"/>
          </a:solidFill>
          <a:ln cap="flat" cmpd="sng" w="9525">
            <a:solidFill>
              <a:schemeClr val="accent1"/>
            </a:solidFill>
            <a:prstDash val="solid"/>
            <a:round/>
            <a:headEnd len="sm" w="sm" type="none"/>
            <a:tailEnd len="sm" w="sm" type="none"/>
          </a:ln>
        </p:spPr>
      </p:pic>
      <p:pic>
        <p:nvPicPr>
          <p:cNvPr id="444" name="Google Shape;444;p59" title="OrganizingMethodsSteelFrontCover.png"/>
          <p:cNvPicPr preferRelativeResize="0"/>
          <p:nvPr/>
        </p:nvPicPr>
        <p:blipFill rotWithShape="1">
          <a:blip r:embed="rId6">
            <a:alphaModFix/>
          </a:blip>
          <a:srcRect b="0" l="0" r="0" t="0"/>
          <a:stretch/>
        </p:blipFill>
        <p:spPr>
          <a:xfrm>
            <a:off x="4858475" y="2229634"/>
            <a:ext cx="1476223" cy="2211640"/>
          </a:xfrm>
          <a:prstGeom prst="rect">
            <a:avLst/>
          </a:prstGeom>
          <a:noFill/>
          <a:ln>
            <a:noFill/>
          </a:ln>
        </p:spPr>
      </p:pic>
      <p:pic>
        <p:nvPicPr>
          <p:cNvPr id="445" name="Google Shape;445;p59" title="HistoryMayDayFrontCover.jpg"/>
          <p:cNvPicPr preferRelativeResize="0"/>
          <p:nvPr/>
        </p:nvPicPr>
        <p:blipFill rotWithShape="1">
          <a:blip r:embed="rId7">
            <a:alphaModFix/>
          </a:blip>
          <a:srcRect b="60" l="0" r="0" t="60"/>
          <a:stretch/>
        </p:blipFill>
        <p:spPr>
          <a:xfrm>
            <a:off x="651024" y="2266849"/>
            <a:ext cx="1451399" cy="2174423"/>
          </a:xfrm>
          <a:prstGeom prst="rect">
            <a:avLst/>
          </a:prstGeom>
          <a:noFill/>
          <a:ln>
            <a:noFill/>
          </a:ln>
        </p:spPr>
      </p:pic>
      <p:pic>
        <p:nvPicPr>
          <p:cNvPr id="446" name="Google Shape;446;p59"/>
          <p:cNvPicPr preferRelativeResize="0"/>
          <p:nvPr/>
        </p:nvPicPr>
        <p:blipFill>
          <a:blip r:embed="rId8">
            <a:alphaModFix/>
          </a:blip>
          <a:stretch>
            <a:fillRect/>
          </a:stretch>
        </p:blipFill>
        <p:spPr>
          <a:xfrm>
            <a:off x="2754750" y="2265513"/>
            <a:ext cx="1451400" cy="21771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50" name="Shape 450"/>
        <p:cNvGrpSpPr/>
        <p:nvPr/>
      </p:nvGrpSpPr>
      <p:grpSpPr>
        <a:xfrm>
          <a:off x="0" y="0"/>
          <a:ext cx="0" cy="0"/>
          <a:chOff x="0" y="0"/>
          <a:chExt cx="0" cy="0"/>
        </a:xfrm>
      </p:grpSpPr>
      <p:sp>
        <p:nvSpPr>
          <p:cNvPr id="451" name="Google Shape;451;p60"/>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6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53" name="Google Shape;453;p60"/>
          <p:cNvSpPr txBox="1"/>
          <p:nvPr>
            <p:ph type="title"/>
          </p:nvPr>
        </p:nvSpPr>
        <p:spPr>
          <a:xfrm>
            <a:off x="185075" y="1470800"/>
            <a:ext cx="3957900" cy="3396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16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16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16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1620">
                <a:solidFill>
                  <a:srgbClr val="E4E5B8"/>
                </a:solidFill>
                <a:latin typeface="Georgia"/>
                <a:ea typeface="Georgia"/>
                <a:cs typeface="Georgia"/>
                <a:sym typeface="Georgia"/>
              </a:rPr>
              <a:t>May’s class is a showing of the movie Matewan will be May 7, 2024 at 8pm EDT/6pm PDT and Saturday May 10, 2024 at 7pm EDT/4pm PDT.</a:t>
            </a:r>
            <a:endParaRPr sz="1620">
              <a:solidFill>
                <a:srgbClr val="E4E5B8"/>
              </a:solidFill>
              <a:latin typeface="Georgia"/>
              <a:ea typeface="Georgia"/>
              <a:cs typeface="Georgia"/>
              <a:sym typeface="Georgia"/>
            </a:endParaRPr>
          </a:p>
        </p:txBody>
      </p:sp>
      <p:sp>
        <p:nvSpPr>
          <p:cNvPr id="454" name="Google Shape;454;p60"/>
          <p:cNvSpPr/>
          <p:nvPr/>
        </p:nvSpPr>
        <p:spPr>
          <a:xfrm>
            <a:off x="4142975" y="1470800"/>
            <a:ext cx="4543800" cy="28791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55" name="Google Shape;455;p60"/>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456" name="Google Shape;456;p60"/>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457" name="Google Shape;457;p60" title="HBSL 2025.05 Matewan.png"/>
          <p:cNvPicPr preferRelativeResize="0"/>
          <p:nvPr/>
        </p:nvPicPr>
        <p:blipFill>
          <a:blip r:embed="rId5">
            <a:alphaModFix/>
          </a:blip>
          <a:stretch>
            <a:fillRect/>
          </a:stretch>
        </p:blipFill>
        <p:spPr>
          <a:xfrm>
            <a:off x="4522387" y="1845825"/>
            <a:ext cx="3784973" cy="2129050"/>
          </a:xfrm>
          <a:prstGeom prst="rect">
            <a:avLst/>
          </a:prstGeom>
          <a:solidFill>
            <a:srgbClr val="1A0DAB"/>
          </a:solid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pic>
        <p:nvPicPr>
          <p:cNvPr id="462" name="Google Shape;462;p61"/>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63" name="Google Shape;463;p61"/>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61"/>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Solidarity Forever</a:t>
            </a:r>
            <a:endParaRPr>
              <a:solidFill>
                <a:srgbClr val="E4E5B8"/>
              </a:solidFill>
              <a:latin typeface="Georgia"/>
              <a:ea typeface="Georgia"/>
              <a:cs typeface="Georgia"/>
              <a:sym typeface="Georgia"/>
            </a:endParaRPr>
          </a:p>
        </p:txBody>
      </p:sp>
      <p:pic>
        <p:nvPicPr>
          <p:cNvPr descr="Happy labour day!&#10;&#10;My channel is dedicated to anthems, hymns and patriotic songs, here is the link to our discord server: https://discord.gg/Vw5SgNDuVV" id="465" name="Google Shape;465;p61" title="&quot;Solidarity Forever&quot; - American Worker's Song">
            <a:hlinkClick r:id="rId4"/>
          </p:cNvPr>
          <p:cNvPicPr preferRelativeResize="0"/>
          <p:nvPr/>
        </p:nvPicPr>
        <p:blipFill>
          <a:blip r:embed="rId5">
            <a:alphaModFix/>
          </a:blip>
          <a:stretch>
            <a:fillRect/>
          </a:stretch>
        </p:blipFill>
        <p:spPr>
          <a:xfrm>
            <a:off x="1617725" y="1082121"/>
            <a:ext cx="5925900" cy="33333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1000"/>
                                        <p:tgtEl>
                                          <p:spTgt spid="4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idx="1" type="body"/>
          </p:nvPr>
        </p:nvSpPr>
        <p:spPr>
          <a:xfrm>
            <a:off x="505800" y="1393644"/>
            <a:ext cx="8132400" cy="3454500"/>
          </a:xfrm>
          <a:prstGeom prst="rect">
            <a:avLst/>
          </a:prstGeom>
        </p:spPr>
        <p:txBody>
          <a:bodyPr anchorCtr="0" anchor="t" bIns="34275" lIns="68575" spcFirstLastPara="1" rIns="68575" wrap="square" tIns="34275">
            <a:noAutofit/>
          </a:bodyPr>
          <a:lstStyle/>
          <a:p>
            <a:pPr indent="0" lvl="0" marL="0" rtl="0" algn="just">
              <a:lnSpc>
                <a:spcPct val="105000"/>
              </a:lnSpc>
              <a:spcBef>
                <a:spcPts val="800"/>
              </a:spcBef>
              <a:spcAft>
                <a:spcPts val="0"/>
              </a:spcAft>
              <a:buSzPts val="770"/>
              <a:buNone/>
            </a:pPr>
            <a:r>
              <a:rPr b="1" lang="en" sz="1600">
                <a:solidFill>
                  <a:srgbClr val="E4E5B8"/>
                </a:solidFill>
              </a:rPr>
              <a:t>The origin of May Day is indissolubly bound up with the struggle for the shorter workday—a demand of major political significance for the working class. This struggle is manifest almost from the beginning of the factory system in the United States.</a:t>
            </a:r>
            <a:endParaRPr b="1" sz="1600">
              <a:solidFill>
                <a:srgbClr val="E4E5B8"/>
              </a:solidFill>
            </a:endParaRPr>
          </a:p>
          <a:p>
            <a:pPr indent="0" lvl="0" marL="0" rtl="0" algn="just">
              <a:lnSpc>
                <a:spcPct val="105000"/>
              </a:lnSpc>
              <a:spcBef>
                <a:spcPts val="1000"/>
              </a:spcBef>
              <a:spcAft>
                <a:spcPts val="0"/>
              </a:spcAft>
              <a:buSzPts val="770"/>
              <a:buNone/>
            </a:pPr>
            <a:r>
              <a:rPr b="1" lang="en" sz="1600">
                <a:solidFill>
                  <a:srgbClr val="E4E5B8"/>
                </a:solidFill>
              </a:rPr>
              <a:t>Although the demand for higher wages appears to be the most prevalent cause for the early strikes in this country, the question of shorter hours and the right to organize were always kept in the foreground when workers formulated their demands against the bosses and the government. As exploitation was becoming intensified and workers were feeling more and more the strain of inhumanly long working hours, the demand for an appreciable reduction of hours became more pronounced.</a:t>
            </a:r>
            <a:endParaRPr b="1" sz="1600">
              <a:solidFill>
                <a:srgbClr val="E4E5B8"/>
              </a:solidFill>
            </a:endParaRPr>
          </a:p>
          <a:p>
            <a:pPr indent="0" lvl="0" marL="0" rtl="0" algn="just">
              <a:lnSpc>
                <a:spcPct val="105000"/>
              </a:lnSpc>
              <a:spcBef>
                <a:spcPts val="1000"/>
              </a:spcBef>
              <a:spcAft>
                <a:spcPts val="1000"/>
              </a:spcAft>
              <a:buSzPts val="770"/>
              <a:buNone/>
            </a:pPr>
            <a:r>
              <a:t/>
            </a:r>
            <a:endParaRPr b="1" sz="1600">
              <a:solidFill>
                <a:srgbClr val="E4E5B8"/>
              </a:solidFill>
            </a:endParaRPr>
          </a:p>
        </p:txBody>
      </p:sp>
      <p:sp>
        <p:nvSpPr>
          <p:cNvPr id="90" name="Google Shape;90;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1" name="Google Shape;91;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2" name="Google Shape;92;p18"/>
          <p:cNvSpPr txBox="1"/>
          <p:nvPr>
            <p:ph type="title"/>
          </p:nvPr>
        </p:nvSpPr>
        <p:spPr>
          <a:xfrm>
            <a:off x="1498175" y="272699"/>
            <a:ext cx="7053600" cy="555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10 Hour Movement</a:t>
            </a:r>
            <a:endParaRPr b="1">
              <a:solidFill>
                <a:srgbClr val="E4E5B8"/>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idx="1" type="body"/>
          </p:nvPr>
        </p:nvSpPr>
        <p:spPr>
          <a:xfrm>
            <a:off x="505800" y="1285819"/>
            <a:ext cx="8132400" cy="3454500"/>
          </a:xfrm>
          <a:prstGeom prst="rect">
            <a:avLst/>
          </a:prstGeom>
        </p:spPr>
        <p:txBody>
          <a:bodyPr anchorCtr="0" anchor="t" bIns="34275" lIns="68575" spcFirstLastPara="1" rIns="68575" wrap="square" tIns="34275">
            <a:noAutofit/>
          </a:bodyPr>
          <a:lstStyle/>
          <a:p>
            <a:pPr indent="0" lvl="0" marL="0" rtl="0" algn="just">
              <a:lnSpc>
                <a:spcPct val="105000"/>
              </a:lnSpc>
              <a:spcBef>
                <a:spcPts val="800"/>
              </a:spcBef>
              <a:spcAft>
                <a:spcPts val="0"/>
              </a:spcAft>
              <a:buSzPts val="770"/>
              <a:buNone/>
            </a:pPr>
            <a:r>
              <a:rPr b="1" lang="en" sz="1500">
                <a:solidFill>
                  <a:srgbClr val="E4E5B8"/>
                </a:solidFill>
              </a:rPr>
              <a:t>Already at the opening of the 19th century workers in the United States made known their grievances against working from “sunrise to sunset,” the then prevailing workday. Fourteen, sixteen and even eighteen hours a day were not uncommon. During the conspiracy trial against the leaders of striking cordwainers in 1806, it was brought out that workers were employed as long as nineteen and twenty hours a day.</a:t>
            </a:r>
            <a:endParaRPr b="1" sz="1500">
              <a:solidFill>
                <a:srgbClr val="E4E5B8"/>
              </a:solidFill>
            </a:endParaRPr>
          </a:p>
          <a:p>
            <a:pPr indent="0" lvl="0" marL="0" rtl="0" algn="just">
              <a:lnSpc>
                <a:spcPct val="105000"/>
              </a:lnSpc>
              <a:spcBef>
                <a:spcPts val="1000"/>
              </a:spcBef>
              <a:spcAft>
                <a:spcPts val="0"/>
              </a:spcAft>
              <a:buSzPts val="770"/>
              <a:buNone/>
            </a:pPr>
            <a:r>
              <a:rPr b="1" lang="en" sz="1500">
                <a:solidFill>
                  <a:srgbClr val="E4E5B8"/>
                </a:solidFill>
              </a:rPr>
              <a:t>The twenties and thirties are replete with strikes for reduction of hours of work and definite demands for a 10-hour day were put forward in many industrial centers. The organization of what is considered as the first trade union in the world, the Mechanics’ Union of Philadelphia, preceding by two years the one formed by workers in England, can be definitely ascribed to a strike of building trade workers in Philadelphia in 1827 for the 10-hour day. During the bakers’ strike in New York in 1834 the Workingmen’s Advocate reported that “journeymen employed in the loaf bread business have for years been suffering worse than Egyptian bondage. They have had to labor on an average of eighteen to twenty hours out of the twenty-four.”</a:t>
            </a:r>
            <a:endParaRPr b="1" sz="1500">
              <a:solidFill>
                <a:srgbClr val="E4E5B8"/>
              </a:solidFill>
            </a:endParaRPr>
          </a:p>
          <a:p>
            <a:pPr indent="0" lvl="0" marL="0" rtl="0" algn="just">
              <a:lnSpc>
                <a:spcPct val="105000"/>
              </a:lnSpc>
              <a:spcBef>
                <a:spcPts val="1000"/>
              </a:spcBef>
              <a:spcAft>
                <a:spcPts val="1000"/>
              </a:spcAft>
              <a:buSzPts val="770"/>
              <a:buNone/>
            </a:pPr>
            <a:r>
              <a:t/>
            </a:r>
            <a:endParaRPr b="1" sz="1500">
              <a:solidFill>
                <a:srgbClr val="E4E5B8"/>
              </a:solidFill>
            </a:endParaRPr>
          </a:p>
        </p:txBody>
      </p:sp>
      <p:sp>
        <p:nvSpPr>
          <p:cNvPr id="98" name="Google Shape;98;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 name="Google Shape;99;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0" name="Google Shape;100;p19"/>
          <p:cNvSpPr txBox="1"/>
          <p:nvPr>
            <p:ph type="title"/>
          </p:nvPr>
        </p:nvSpPr>
        <p:spPr>
          <a:xfrm>
            <a:off x="1498175" y="272699"/>
            <a:ext cx="7053600" cy="555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10 Hour Movement</a:t>
            </a:r>
            <a:endParaRPr b="1">
              <a:solidFill>
                <a:srgbClr val="E4E5B8"/>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0"/>
          <p:cNvSpPr txBox="1"/>
          <p:nvPr>
            <p:ph idx="1" type="body"/>
          </p:nvPr>
        </p:nvSpPr>
        <p:spPr>
          <a:xfrm>
            <a:off x="505800" y="1393644"/>
            <a:ext cx="8132400" cy="3454500"/>
          </a:xfrm>
          <a:prstGeom prst="rect">
            <a:avLst/>
          </a:prstGeom>
        </p:spPr>
        <p:txBody>
          <a:bodyPr anchorCtr="0" anchor="t" bIns="34275" lIns="68575" spcFirstLastPara="1" rIns="68575" wrap="square" tIns="34275">
            <a:noAutofit/>
          </a:bodyPr>
          <a:lstStyle/>
          <a:p>
            <a:pPr indent="0" lvl="0" marL="0" rtl="0" algn="l">
              <a:lnSpc>
                <a:spcPct val="105000"/>
              </a:lnSpc>
              <a:spcBef>
                <a:spcPts val="800"/>
              </a:spcBef>
              <a:spcAft>
                <a:spcPts val="0"/>
              </a:spcAft>
              <a:buSzPts val="770"/>
              <a:buNone/>
            </a:pPr>
            <a:r>
              <a:rPr b="1" lang="en" sz="1600">
                <a:solidFill>
                  <a:srgbClr val="E4E5B8"/>
                </a:solidFill>
              </a:rPr>
              <a:t>The struggle for a shorter working day is as old as the country itself.</a:t>
            </a:r>
            <a:endParaRPr b="1" sz="1600">
              <a:solidFill>
                <a:srgbClr val="E4E5B8"/>
              </a:solidFill>
            </a:endParaRPr>
          </a:p>
          <a:p>
            <a:pPr indent="-266700" lvl="0" marL="342900" rtl="0" algn="l">
              <a:lnSpc>
                <a:spcPct val="105000"/>
              </a:lnSpc>
              <a:spcBef>
                <a:spcPts val="1000"/>
              </a:spcBef>
              <a:spcAft>
                <a:spcPts val="0"/>
              </a:spcAft>
              <a:buClr>
                <a:srgbClr val="E4E5B8"/>
              </a:buClr>
              <a:buSzPts val="1600"/>
              <a:buChar char="●"/>
            </a:pPr>
            <a:r>
              <a:rPr lang="en" sz="1600">
                <a:solidFill>
                  <a:srgbClr val="E4E5B8"/>
                </a:solidFill>
              </a:rPr>
              <a:t>First strike for a 10 hour day, 1791 Philadelphia Carpenters’ Strike</a:t>
            </a:r>
            <a:endParaRPr sz="1600">
              <a:solidFill>
                <a:srgbClr val="E4E5B8"/>
              </a:solidFill>
            </a:endParaRPr>
          </a:p>
          <a:p>
            <a:pPr indent="-266700" lvl="0" marL="342900" rtl="0" algn="l">
              <a:lnSpc>
                <a:spcPct val="105000"/>
              </a:lnSpc>
              <a:spcBef>
                <a:spcPts val="1000"/>
              </a:spcBef>
              <a:spcAft>
                <a:spcPts val="0"/>
              </a:spcAft>
              <a:buClr>
                <a:srgbClr val="E4E5B8"/>
              </a:buClr>
              <a:buSzPts val="1600"/>
              <a:buChar char="●"/>
            </a:pPr>
            <a:r>
              <a:rPr lang="en" sz="1600">
                <a:solidFill>
                  <a:srgbClr val="E4E5B8"/>
                </a:solidFill>
              </a:rPr>
              <a:t>Unsuccessful strikes in Boston &amp; Philadelphia in 1827</a:t>
            </a:r>
            <a:endParaRPr sz="1600">
              <a:solidFill>
                <a:srgbClr val="E4E5B8"/>
              </a:solidFill>
            </a:endParaRPr>
          </a:p>
          <a:p>
            <a:pPr indent="-266700" lvl="0" marL="342900" rtl="0" algn="l">
              <a:lnSpc>
                <a:spcPct val="105000"/>
              </a:lnSpc>
              <a:spcBef>
                <a:spcPts val="1000"/>
              </a:spcBef>
              <a:spcAft>
                <a:spcPts val="0"/>
              </a:spcAft>
              <a:buClr>
                <a:srgbClr val="E4E5B8"/>
              </a:buClr>
              <a:buSzPts val="1600"/>
              <a:buChar char="●"/>
            </a:pPr>
            <a:r>
              <a:rPr lang="en" sz="1600">
                <a:solidFill>
                  <a:srgbClr val="E4E5B8"/>
                </a:solidFill>
              </a:rPr>
              <a:t>Circular from the Boston strike:</a:t>
            </a:r>
            <a:endParaRPr sz="1600">
              <a:solidFill>
                <a:srgbClr val="E4E5B8"/>
              </a:solidFill>
            </a:endParaRPr>
          </a:p>
          <a:p>
            <a:pPr indent="0" lvl="0" marL="0" rtl="0" algn="l">
              <a:lnSpc>
                <a:spcPct val="105000"/>
              </a:lnSpc>
              <a:spcBef>
                <a:spcPts val="1000"/>
              </a:spcBef>
              <a:spcAft>
                <a:spcPts val="0"/>
              </a:spcAft>
              <a:buSzPts val="770"/>
              <a:buNone/>
            </a:pPr>
            <a:r>
              <a:rPr lang="en" sz="1600">
                <a:solidFill>
                  <a:srgbClr val="E4E5B8"/>
                </a:solidFill>
              </a:rPr>
              <a:t>“We have been too long subjected to the odious, cruel, unjust and tyrannical system which compels the operative mechanic to exhaust his physical and mental powers. We have rights and duties to perform as American citizens and members of society, which forbid us to dispose of more than ten hours for a day’s work.”</a:t>
            </a:r>
            <a:endParaRPr sz="1600">
              <a:solidFill>
                <a:srgbClr val="E4E5B8"/>
              </a:solidFill>
            </a:endParaRPr>
          </a:p>
          <a:p>
            <a:pPr indent="-266700" lvl="0" marL="342900" rtl="0" algn="l">
              <a:lnSpc>
                <a:spcPct val="105000"/>
              </a:lnSpc>
              <a:spcBef>
                <a:spcPts val="1000"/>
              </a:spcBef>
              <a:spcAft>
                <a:spcPts val="1000"/>
              </a:spcAft>
              <a:buClr>
                <a:srgbClr val="E4E5B8"/>
              </a:buClr>
              <a:buSzPts val="1600"/>
              <a:buChar char="●"/>
            </a:pPr>
            <a:r>
              <a:rPr lang="en" sz="1600">
                <a:solidFill>
                  <a:srgbClr val="E4E5B8"/>
                </a:solidFill>
              </a:rPr>
              <a:t>This circular would go on to inspire the 1835 Philadelphia General Strike.</a:t>
            </a:r>
            <a:endParaRPr sz="1600">
              <a:solidFill>
                <a:srgbClr val="E4E5B8"/>
              </a:solidFill>
            </a:endParaRPr>
          </a:p>
        </p:txBody>
      </p:sp>
      <p:sp>
        <p:nvSpPr>
          <p:cNvPr id="106" name="Google Shape;106;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7" name="Google Shape;107;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8" name="Google Shape;108;p20"/>
          <p:cNvSpPr txBox="1"/>
          <p:nvPr>
            <p:ph type="title"/>
          </p:nvPr>
        </p:nvSpPr>
        <p:spPr>
          <a:xfrm>
            <a:off x="1498175" y="272699"/>
            <a:ext cx="7053600" cy="555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10 Hour Movement</a:t>
            </a:r>
            <a:endParaRPr b="1">
              <a:solidFill>
                <a:srgbClr val="E4E5B8"/>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4" name="Google Shape;114;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5" name="Google Shape;115;p21"/>
          <p:cNvSpPr txBox="1"/>
          <p:nvPr>
            <p:ph type="title"/>
          </p:nvPr>
        </p:nvSpPr>
        <p:spPr>
          <a:xfrm>
            <a:off x="1379575" y="231719"/>
            <a:ext cx="7053600" cy="5382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10 Hour Movement</a:t>
            </a:r>
            <a:endParaRPr b="1">
              <a:solidFill>
                <a:srgbClr val="E4E5B8"/>
              </a:solidFill>
            </a:endParaRPr>
          </a:p>
        </p:txBody>
      </p:sp>
      <p:sp>
        <p:nvSpPr>
          <p:cNvPr id="116" name="Google Shape;116;p21"/>
          <p:cNvSpPr txBox="1"/>
          <p:nvPr>
            <p:ph idx="1" type="body"/>
          </p:nvPr>
        </p:nvSpPr>
        <p:spPr>
          <a:xfrm>
            <a:off x="484575" y="1231900"/>
            <a:ext cx="5449800" cy="3823500"/>
          </a:xfrm>
          <a:prstGeom prst="rect">
            <a:avLst/>
          </a:prstGeom>
        </p:spPr>
        <p:txBody>
          <a:bodyPr anchorCtr="0" anchor="t" bIns="34275" lIns="68575" spcFirstLastPara="1" rIns="68575" wrap="square" tIns="34275">
            <a:normAutofit lnSpcReduction="10000"/>
          </a:bodyPr>
          <a:lstStyle/>
          <a:p>
            <a:pPr indent="0" lvl="0" marL="0" rtl="0" algn="l">
              <a:spcBef>
                <a:spcPts val="800"/>
              </a:spcBef>
              <a:spcAft>
                <a:spcPts val="0"/>
              </a:spcAft>
              <a:buNone/>
            </a:pPr>
            <a:r>
              <a:rPr b="1" lang="en" sz="1600">
                <a:solidFill>
                  <a:srgbClr val="E4E5B8"/>
                </a:solidFill>
              </a:rPr>
              <a:t>The struggle for a shorter working day is as old as the country itself.</a:t>
            </a:r>
            <a:endParaRPr b="1" sz="1600">
              <a:solidFill>
                <a:srgbClr val="E4E5B8"/>
              </a:solidFill>
            </a:endParaRPr>
          </a:p>
          <a:p>
            <a:pPr indent="-222250" lvl="0" marL="342900" rtl="0" algn="l">
              <a:spcBef>
                <a:spcPts val="1000"/>
              </a:spcBef>
              <a:spcAft>
                <a:spcPts val="0"/>
              </a:spcAft>
              <a:buClr>
                <a:srgbClr val="E4E5B8"/>
              </a:buClr>
              <a:buSzPts val="900"/>
              <a:buChar char="●"/>
            </a:pPr>
            <a:r>
              <a:rPr lang="en" sz="1600">
                <a:solidFill>
                  <a:srgbClr val="E4E5B8"/>
                </a:solidFill>
              </a:rPr>
              <a:t>1835 Philadelphia General Strike won workers the 10 hour day and an advance in wages.</a:t>
            </a:r>
            <a:endParaRPr sz="1600">
              <a:solidFill>
                <a:srgbClr val="E4E5B8"/>
              </a:solidFill>
            </a:endParaRPr>
          </a:p>
          <a:p>
            <a:pPr indent="-222250" lvl="0" marL="342900" rtl="0" algn="l">
              <a:spcBef>
                <a:spcPts val="1000"/>
              </a:spcBef>
              <a:spcAft>
                <a:spcPts val="0"/>
              </a:spcAft>
              <a:buClr>
                <a:srgbClr val="E4E5B8"/>
              </a:buClr>
              <a:buSzPts val="900"/>
              <a:buChar char="●"/>
            </a:pPr>
            <a:r>
              <a:rPr lang="en" sz="1600">
                <a:solidFill>
                  <a:srgbClr val="E4E5B8"/>
                </a:solidFill>
              </a:rPr>
              <a:t>Gains were reversed due to depression from 1837-1841</a:t>
            </a:r>
            <a:endParaRPr sz="1600">
              <a:solidFill>
                <a:srgbClr val="E4E5B8"/>
              </a:solidFill>
            </a:endParaRPr>
          </a:p>
          <a:p>
            <a:pPr indent="-222250" lvl="0" marL="342900" rtl="0" algn="l">
              <a:spcBef>
                <a:spcPts val="1000"/>
              </a:spcBef>
              <a:spcAft>
                <a:spcPts val="0"/>
              </a:spcAft>
              <a:buClr>
                <a:srgbClr val="E4E5B8"/>
              </a:buClr>
              <a:buSzPts val="900"/>
              <a:buChar char="●"/>
            </a:pPr>
            <a:r>
              <a:rPr lang="en" sz="1600">
                <a:solidFill>
                  <a:srgbClr val="E4E5B8"/>
                </a:solidFill>
              </a:rPr>
              <a:t>Movement continued, 10-Hours laws were passed in many states, though they were largely ineffectual.</a:t>
            </a:r>
            <a:endParaRPr sz="1600">
              <a:solidFill>
                <a:srgbClr val="E4E5B8"/>
              </a:solidFill>
            </a:endParaRPr>
          </a:p>
          <a:p>
            <a:pPr indent="-222250" lvl="0" marL="342900" rtl="0" algn="l">
              <a:spcBef>
                <a:spcPts val="1000"/>
              </a:spcBef>
              <a:spcAft>
                <a:spcPts val="1000"/>
              </a:spcAft>
              <a:buClr>
                <a:srgbClr val="E4E5B8"/>
              </a:buClr>
              <a:buSzPts val="900"/>
              <a:buChar char="●"/>
            </a:pPr>
            <a:r>
              <a:rPr lang="en" sz="1600">
                <a:solidFill>
                  <a:srgbClr val="E4E5B8"/>
                </a:solidFill>
              </a:rPr>
              <a:t>The struggle for a shorter work day would turn into an 8-Hour movement in 1863 when the Machinists’ &amp; Blacksmiths’ Union endorsed the 8-Hour day at their Convention.</a:t>
            </a:r>
            <a:endParaRPr sz="1600">
              <a:solidFill>
                <a:srgbClr val="E4E5B8"/>
              </a:solidFill>
            </a:endParaRPr>
          </a:p>
        </p:txBody>
      </p:sp>
      <p:pic>
        <p:nvPicPr>
          <p:cNvPr id="117" name="Google Shape;117;p21"/>
          <p:cNvPicPr preferRelativeResize="0"/>
          <p:nvPr/>
        </p:nvPicPr>
        <p:blipFill>
          <a:blip r:embed="rId4">
            <a:alphaModFix/>
          </a:blip>
          <a:stretch>
            <a:fillRect/>
          </a:stretch>
        </p:blipFill>
        <p:spPr>
          <a:xfrm>
            <a:off x="6038775" y="1781475"/>
            <a:ext cx="2904825" cy="248275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3" name="Google Shape;123;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4" name="Google Shape;124;p22"/>
          <p:cNvSpPr txBox="1"/>
          <p:nvPr>
            <p:ph type="title"/>
          </p:nvPr>
        </p:nvSpPr>
        <p:spPr>
          <a:xfrm>
            <a:off x="1401150" y="317970"/>
            <a:ext cx="7053600" cy="670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a:solidFill>
                  <a:srgbClr val="E4E5B8"/>
                </a:solidFill>
              </a:rPr>
              <a:t>Transition to the 8 Hour Movement</a:t>
            </a:r>
            <a:endParaRPr b="1">
              <a:solidFill>
                <a:srgbClr val="E4E5B8"/>
              </a:solidFill>
            </a:endParaRPr>
          </a:p>
          <a:p>
            <a:pPr indent="0" lvl="0" marL="0" rtl="0" algn="l">
              <a:spcBef>
                <a:spcPts val="0"/>
              </a:spcBef>
              <a:spcAft>
                <a:spcPts val="0"/>
              </a:spcAft>
              <a:buNone/>
            </a:pPr>
            <a:r>
              <a:t/>
            </a:r>
            <a:endParaRPr>
              <a:solidFill>
                <a:srgbClr val="E4E5B8"/>
              </a:solidFill>
            </a:endParaRPr>
          </a:p>
        </p:txBody>
      </p:sp>
      <p:sp>
        <p:nvSpPr>
          <p:cNvPr id="125" name="Google Shape;125;p22"/>
          <p:cNvSpPr txBox="1"/>
          <p:nvPr>
            <p:ph idx="1" type="body"/>
          </p:nvPr>
        </p:nvSpPr>
        <p:spPr>
          <a:xfrm>
            <a:off x="136800" y="1180125"/>
            <a:ext cx="4674900" cy="3913800"/>
          </a:xfrm>
          <a:prstGeom prst="rect">
            <a:avLst/>
          </a:prstGeom>
        </p:spPr>
        <p:txBody>
          <a:bodyPr anchorCtr="0" anchor="t" bIns="34275" lIns="68575" spcFirstLastPara="1" rIns="68575" wrap="square" tIns="34275">
            <a:normAutofit lnSpcReduction="10000"/>
          </a:bodyPr>
          <a:lstStyle/>
          <a:p>
            <a:pPr indent="-330200" lvl="0" marL="457200" rtl="0" algn="just">
              <a:lnSpc>
                <a:spcPct val="95000"/>
              </a:lnSpc>
              <a:spcBef>
                <a:spcPts val="800"/>
              </a:spcBef>
              <a:spcAft>
                <a:spcPts val="0"/>
              </a:spcAft>
              <a:buClr>
                <a:srgbClr val="E4E5B8"/>
              </a:buClr>
              <a:buSzPts val="1600"/>
              <a:buChar char="➢"/>
            </a:pPr>
            <a:r>
              <a:rPr lang="en" sz="1600">
                <a:solidFill>
                  <a:srgbClr val="E4E5B8"/>
                </a:solidFill>
              </a:rPr>
              <a:t>Ira Steward, member of the Machinists’ &amp; Blacksmiths’ Union, developed the main ideas for the 8-hour Movement. He contended “Labor’s demands were small, because long hours gave the workers little chance to realize that they needed more. A worker who labored 14 hours a day had neither the imagination nor the energy to demand higher wages. He was so debased by excessive toil that he could think only of food and sleep.”</a:t>
            </a:r>
            <a:endParaRPr sz="1600">
              <a:solidFill>
                <a:srgbClr val="E4E5B8"/>
              </a:solidFill>
            </a:endParaRPr>
          </a:p>
          <a:p>
            <a:pPr indent="-330200" lvl="0" marL="457200" rtl="0" algn="just">
              <a:lnSpc>
                <a:spcPct val="95000"/>
              </a:lnSpc>
              <a:spcBef>
                <a:spcPts val="1000"/>
              </a:spcBef>
              <a:spcAft>
                <a:spcPts val="1000"/>
              </a:spcAft>
              <a:buClr>
                <a:srgbClr val="E4E5B8"/>
              </a:buClr>
              <a:buSzPts val="1600"/>
              <a:buChar char="➢"/>
            </a:pPr>
            <a:r>
              <a:rPr lang="en" sz="1600">
                <a:solidFill>
                  <a:srgbClr val="E4E5B8"/>
                </a:solidFill>
              </a:rPr>
              <a:t>“Out of the death of slavery, a new life at once arose. The first fruit of the Civil War was the eight hours’ agitation, that ran with the seven-leagued boots of the locomotive from the Atlantic to the Pacific, from New England to California.”</a:t>
            </a:r>
            <a:endParaRPr sz="1600">
              <a:solidFill>
                <a:srgbClr val="E4E5B8"/>
              </a:solidFill>
            </a:endParaRPr>
          </a:p>
        </p:txBody>
      </p:sp>
      <p:pic>
        <p:nvPicPr>
          <p:cNvPr id="126" name="Google Shape;126;p22"/>
          <p:cNvPicPr preferRelativeResize="0"/>
          <p:nvPr/>
        </p:nvPicPr>
        <p:blipFill>
          <a:blip r:embed="rId4">
            <a:alphaModFix/>
          </a:blip>
          <a:stretch>
            <a:fillRect/>
          </a:stretch>
        </p:blipFill>
        <p:spPr>
          <a:xfrm>
            <a:off x="4811700" y="1424028"/>
            <a:ext cx="4332300" cy="281163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