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Lst>
  <p:sldSz cy="5143500" cx="9144000"/>
  <p:notesSz cx="6858000" cy="9144000"/>
  <p:embeddedFontLst>
    <p:embeddedFont>
      <p:font typeface="Barlow Condensed"/>
      <p:regular r:id="rId53"/>
      <p:bold r:id="rId54"/>
      <p:italic r:id="rId55"/>
      <p:bold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font" Target="fonts/BarlowCondensed-regular.fntdata"/><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font" Target="fonts/BarlowCondensed-italic.fntdata"/><Relationship Id="rId10" Type="http://schemas.openxmlformats.org/officeDocument/2006/relationships/slide" Target="slides/slide5.xml"/><Relationship Id="rId54" Type="http://schemas.openxmlformats.org/officeDocument/2006/relationships/font" Target="fonts/BarlowCondensed-bold.fntdata"/><Relationship Id="rId13" Type="http://schemas.openxmlformats.org/officeDocument/2006/relationships/slide" Target="slides/slide8.xml"/><Relationship Id="rId12" Type="http://schemas.openxmlformats.org/officeDocument/2006/relationships/slide" Target="slides/slide7.xml"/><Relationship Id="rId56" Type="http://schemas.openxmlformats.org/officeDocument/2006/relationships/font" Target="fonts/BarlowCondensed-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49c815a82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49c815a82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49c815a82d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49c815a82d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49be5c46e9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49be5c46e9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49be5c46e9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49be5c46e9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49be5c46e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49be5c46e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498aaa4dd0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498aaa4dd0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1b3c6ef3a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1b3c6ef3a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498aaa4dd0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498aaa4dd0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498aaa4dd0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3498aaa4dd0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49dd8d0bda_3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349dd8d0bda_3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1b3c6ef3a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31b3c6ef3a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4a93960617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34a93960617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4a93960617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4a93960617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4a93960617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34a93960617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4a93960617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34a93960617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4a93960617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4a93960617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49c815a82d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49c815a82d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4a93960617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4a93960617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4a93960617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34a93960617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4a93960617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4a93960617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4a93960617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34a93960617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4a93960617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4a93960617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4a93960617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34a93960617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4a93960617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34a93960617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1edcc43d4b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1edcc43d4b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293ebf0cdaa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293ebf0cdaa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22ee9bb9b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322ee9bb9b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293ebf0cdaa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293ebf0cdaa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498aaa4dd0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498aaa4dd0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49be5c46e9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49be5c46e9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49be5c46e9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49be5c46e9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49be5c46e9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49be5c46e9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49be5c46e9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49be5c46e9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hyperlink" Target="http://www.youtube.com/watch?v=-3xUPpkxAco" TargetMode="External"/><Relationship Id="rId5"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hyperlink" Target="https://projects.propublica.org/nonprofits/organizations/510172279" TargetMode="External"/><Relationship Id="rId10" Type="http://schemas.openxmlformats.org/officeDocument/2006/relationships/image" Target="../media/image17.jpg"/><Relationship Id="rId9" Type="http://schemas.openxmlformats.org/officeDocument/2006/relationships/hyperlink" Target="https://archive.is/nyF5V" TargetMode="External"/><Relationship Id="rId5" Type="http://schemas.openxmlformats.org/officeDocument/2006/relationships/hyperlink" Target="https://www.sourcewatch.org/index.php/Adolph_Coors_Foundation" TargetMode="External"/><Relationship Id="rId6" Type="http://schemas.openxmlformats.org/officeDocument/2006/relationships/hyperlink" Target="https://www.waltonfamilyfoundation.org/" TargetMode="External"/><Relationship Id="rId7" Type="http://schemas.openxmlformats.org/officeDocument/2006/relationships/hyperlink" Target="https://www.snopes.com/tag/walmart/" TargetMode="External"/><Relationship Id="rId8" Type="http://schemas.openxmlformats.org/officeDocument/2006/relationships/hyperlink" Target="https://www.waltonfamilyfoundation.org/grants-database?grantee=00000169-91e6-d2a9-a7eb-bffe2c2f0000"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0.png"/><Relationship Id="rId4" Type="http://schemas.openxmlformats.org/officeDocument/2006/relationships/image" Target="../media/image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0.png"/><Relationship Id="rId4" Type="http://schemas.openxmlformats.org/officeDocument/2006/relationships/image" Target="../media/image1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0.png"/><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1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www.youtube.com/watch?v=2pSOekHA8OQ" TargetMode="External"/><Relationship Id="rId4" Type="http://schemas.openxmlformats.org/officeDocument/2006/relationships/image" Target="../media/image1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0.png"/><Relationship Id="rId4" Type="http://schemas.openxmlformats.org/officeDocument/2006/relationships/image" Target="../media/image22.jpg"/><Relationship Id="rId5" Type="http://schemas.openxmlformats.org/officeDocument/2006/relationships/image" Target="../media/image3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0.pn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0.png"/><Relationship Id="rId4" Type="http://schemas.openxmlformats.org/officeDocument/2006/relationships/image" Target="../media/image18.png"/><Relationship Id="rId5" Type="http://schemas.openxmlformats.org/officeDocument/2006/relationships/image" Target="../media/image7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0.png"/><Relationship Id="rId4" Type="http://schemas.openxmlformats.org/officeDocument/2006/relationships/image" Target="../media/image19.png"/><Relationship Id="rId5" Type="http://schemas.openxmlformats.org/officeDocument/2006/relationships/image" Target="../media/image21.png"/><Relationship Id="rId6" Type="http://schemas.openxmlformats.org/officeDocument/2006/relationships/image" Target="../media/image20.png"/><Relationship Id="rId7" Type="http://schemas.openxmlformats.org/officeDocument/2006/relationships/image" Target="../media/image37.png"/><Relationship Id="rId8" Type="http://schemas.openxmlformats.org/officeDocument/2006/relationships/image" Target="../media/image4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0.png"/><Relationship Id="rId4" Type="http://schemas.openxmlformats.org/officeDocument/2006/relationships/image" Target="../media/image25.png"/><Relationship Id="rId5" Type="http://schemas.openxmlformats.org/officeDocument/2006/relationships/image" Target="../media/image30.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0.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4.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0.png"/><Relationship Id="rId4" Type="http://schemas.openxmlformats.org/officeDocument/2006/relationships/image" Target="../media/image29.png"/><Relationship Id="rId5" Type="http://schemas.openxmlformats.org/officeDocument/2006/relationships/image" Target="../media/image44.png"/><Relationship Id="rId6" Type="http://schemas.openxmlformats.org/officeDocument/2006/relationships/image" Target="../media/image3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57.jpg"/><Relationship Id="rId4" Type="http://schemas.openxmlformats.org/officeDocument/2006/relationships/image" Target="../media/image10.png"/><Relationship Id="rId5" Type="http://schemas.openxmlformats.org/officeDocument/2006/relationships/image" Target="../media/image2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0.png"/><Relationship Id="rId4" Type="http://schemas.openxmlformats.org/officeDocument/2006/relationships/image" Target="../media/image34.png"/><Relationship Id="rId5" Type="http://schemas.openxmlformats.org/officeDocument/2006/relationships/image" Target="../media/image56.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0.png"/><Relationship Id="rId4" Type="http://schemas.openxmlformats.org/officeDocument/2006/relationships/image" Target="../media/image40.png"/><Relationship Id="rId5" Type="http://schemas.openxmlformats.org/officeDocument/2006/relationships/image" Target="../media/image33.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0.png"/><Relationship Id="rId4" Type="http://schemas.openxmlformats.org/officeDocument/2006/relationships/image" Target="../media/image36.png"/><Relationship Id="rId5" Type="http://schemas.openxmlformats.org/officeDocument/2006/relationships/image" Target="../media/image5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0.png"/><Relationship Id="rId4" Type="http://schemas.openxmlformats.org/officeDocument/2006/relationships/image" Target="../media/image43.png"/><Relationship Id="rId5" Type="http://schemas.openxmlformats.org/officeDocument/2006/relationships/image" Target="../media/image72.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0.png"/><Relationship Id="rId4" Type="http://schemas.openxmlformats.org/officeDocument/2006/relationships/image" Target="../media/image54.png"/><Relationship Id="rId5" Type="http://schemas.openxmlformats.org/officeDocument/2006/relationships/image" Target="../media/image59.png"/><Relationship Id="rId6" Type="http://schemas.openxmlformats.org/officeDocument/2006/relationships/image" Target="../media/image73.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1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1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10.png"/><Relationship Id="rId4" Type="http://schemas.openxmlformats.org/officeDocument/2006/relationships/hyperlink" Target="mailto:info@partyofcommunistsusa.net"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10.png"/><Relationship Id="rId4" Type="http://schemas.openxmlformats.org/officeDocument/2006/relationships/hyperlink" Target="mailto:info@peoplesschool.us" TargetMode="External"/></Relationships>
</file>

<file path=ppt/slides/_rels/slide43.xml.rels><?xml version="1.0" encoding="UTF-8" standalone="yes"?><Relationships xmlns="http://schemas.openxmlformats.org/package/2006/relationships"><Relationship Id="rId11" Type="http://schemas.openxmlformats.org/officeDocument/2006/relationships/image" Target="../media/image45.png"/><Relationship Id="rId10" Type="http://schemas.openxmlformats.org/officeDocument/2006/relationships/image" Target="../media/image74.png"/><Relationship Id="rId13" Type="http://schemas.openxmlformats.org/officeDocument/2006/relationships/image" Target="../media/image58.jpg"/><Relationship Id="rId12" Type="http://schemas.openxmlformats.org/officeDocument/2006/relationships/image" Target="../media/image52.png"/><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10.png"/><Relationship Id="rId4" Type="http://schemas.openxmlformats.org/officeDocument/2006/relationships/image" Target="../media/image68.png"/><Relationship Id="rId9" Type="http://schemas.openxmlformats.org/officeDocument/2006/relationships/image" Target="../media/image55.png"/><Relationship Id="rId5" Type="http://schemas.openxmlformats.org/officeDocument/2006/relationships/image" Target="../media/image51.png"/><Relationship Id="rId6" Type="http://schemas.openxmlformats.org/officeDocument/2006/relationships/image" Target="../media/image42.png"/><Relationship Id="rId7" Type="http://schemas.openxmlformats.org/officeDocument/2006/relationships/image" Target="../media/image48.png"/><Relationship Id="rId8" Type="http://schemas.openxmlformats.org/officeDocument/2006/relationships/image" Target="../media/image4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10.png"/><Relationship Id="rId4" Type="http://schemas.openxmlformats.org/officeDocument/2006/relationships/image" Target="../media/image7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0.png"/><Relationship Id="rId4" Type="http://schemas.openxmlformats.org/officeDocument/2006/relationships/image" Target="../media/image60.png"/><Relationship Id="rId5" Type="http://schemas.openxmlformats.org/officeDocument/2006/relationships/image" Target="../media/image61.png"/><Relationship Id="rId6" Type="http://schemas.openxmlformats.org/officeDocument/2006/relationships/image" Target="../media/image64.png"/><Relationship Id="rId7" Type="http://schemas.openxmlformats.org/officeDocument/2006/relationships/image" Target="../media/image62.png"/><Relationship Id="rId8" Type="http://schemas.openxmlformats.org/officeDocument/2006/relationships/image" Target="../media/image6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69.png"/><Relationship Id="rId4" Type="http://schemas.openxmlformats.org/officeDocument/2006/relationships/image" Target="../media/image65.png"/><Relationship Id="rId5" Type="http://schemas.openxmlformats.org/officeDocument/2006/relationships/image" Target="../media/image66.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7.xml"/><Relationship Id="rId3" Type="http://schemas.openxmlformats.org/officeDocument/2006/relationships/image" Target="../media/image10.png"/><Relationship Id="rId4" Type="http://schemas.openxmlformats.org/officeDocument/2006/relationships/hyperlink" Target="http://www.youtube.com/watch?v=Ig3Sw0gEDb8" TargetMode="External"/><Relationship Id="rId5" Type="http://schemas.openxmlformats.org/officeDocument/2006/relationships/image" Target="../media/image6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Tear the Fascists Down - Woody Guthrie</a:t>
            </a:r>
            <a:endParaRPr>
              <a:solidFill>
                <a:srgbClr val="E4E5B8"/>
              </a:solidFill>
              <a:latin typeface="Georgia"/>
              <a:ea typeface="Georgia"/>
              <a:cs typeface="Georgia"/>
              <a:sym typeface="Georgia"/>
            </a:endParaRPr>
          </a:p>
        </p:txBody>
      </p:sp>
      <p:pic>
        <p:nvPicPr>
          <p:cNvPr descr="Provided to YouTube by Universal Music Group&#10;&#10;Tear The Facists Down · Woody Guthrie&#10;&#10;My Dusty Road&#10;&#10;℗ 2009 Rounder Records. Manufactured and distributed by Concord Music Group, Inc.&#10;&#10;Released on: 2009-01-01&#10;&#10;Producer: Moses Asch&#10;Producer: Herbert Harris&#10;Composer  Lyricist: Woody Guthrie&#10;&#10;Auto-generated by YouTube." id="57" name="Google Shape;57;p13" title="Tear The Facists Down">
            <a:hlinkClick r:id="rId4"/>
          </p:cNvPr>
          <p:cNvPicPr preferRelativeResize="0"/>
          <p:nvPr/>
        </p:nvPicPr>
        <p:blipFill>
          <a:blip r:embed="rId5">
            <a:alphaModFix/>
          </a:blip>
          <a:stretch>
            <a:fillRect/>
          </a:stretch>
        </p:blipFill>
        <p:spPr>
          <a:xfrm>
            <a:off x="1386450" y="1089200"/>
            <a:ext cx="6314625" cy="3551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
                                        </p:tgtEl>
                                        <p:attrNameLst>
                                          <p:attrName>style.visibility</p:attrName>
                                        </p:attrNameLst>
                                      </p:cBhvr>
                                      <p:to>
                                        <p:strVal val="visible"/>
                                      </p:to>
                                    </p:set>
                                    <p:animEffect filter="fade" transition="in">
                                      <p:cBhvr>
                                        <p:cTn dur="1000"/>
                                        <p:tgtEl>
                                          <p:spTgt spid="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0" name="Google Shape;130;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1" name="Google Shape;131;p22"/>
          <p:cNvSpPr txBox="1"/>
          <p:nvPr/>
        </p:nvSpPr>
        <p:spPr>
          <a:xfrm>
            <a:off x="0" y="1272400"/>
            <a:ext cx="8963100" cy="5130300"/>
          </a:xfrm>
          <a:prstGeom prst="rect">
            <a:avLst/>
          </a:prstGeom>
          <a:noFill/>
          <a:ln>
            <a:noFill/>
          </a:ln>
        </p:spPr>
        <p:txBody>
          <a:bodyPr anchorCtr="0" anchor="t" bIns="91425" lIns="91425" spcFirstLastPara="1" rIns="91425" wrap="square" tIns="91425">
            <a:spAutoFit/>
          </a:bodyPr>
          <a:lstStyle/>
          <a:p>
            <a:pPr indent="0" lvl="0" marL="457200" rtl="0" algn="just">
              <a:lnSpc>
                <a:spcPct val="115000"/>
              </a:lnSpc>
              <a:spcBef>
                <a:spcPts val="0"/>
              </a:spcBef>
              <a:spcAft>
                <a:spcPts val="0"/>
              </a:spcAft>
              <a:buNone/>
            </a:pPr>
            <a:r>
              <a:rPr lang="en" sz="1700">
                <a:solidFill>
                  <a:srgbClr val="E4E5B8"/>
                </a:solidFill>
                <a:latin typeface="Georgia"/>
                <a:ea typeface="Georgia"/>
                <a:cs typeface="Georgia"/>
                <a:sym typeface="Georgia"/>
              </a:rPr>
              <a:t>Writers on this question advance various and totally different explanations of the class character of fascism. Some — accepting the pronouncements of the fascists at their face value — deny that fascism has any class basis whatsoever and maintain that fascism means the establishment of the “authoritarian” state, which stands above all classes, parties and sectional interests. Others hold that fascism represents an independent movement of the impoverished and desperate lower middle classes against capitalism, on the one hand, and against the working class on the other. Still a third view is that fascism is open terrorist rule exercised by and on behalf of the most reactionary sections of big business against the masses of the population, and especially against the working class.</a:t>
            </a:r>
            <a:endParaRPr sz="17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p:txBody>
      </p:sp>
      <p:sp>
        <p:nvSpPr>
          <p:cNvPr id="132" name="Google Shape;132;p2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Class Basis of Fascism Cont.</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8" name="Google Shape;138;p2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9" name="Google Shape;139;p23"/>
          <p:cNvSpPr txBox="1"/>
          <p:nvPr/>
        </p:nvSpPr>
        <p:spPr>
          <a:xfrm>
            <a:off x="0" y="1272400"/>
            <a:ext cx="5509200" cy="5307300"/>
          </a:xfrm>
          <a:prstGeom prst="rect">
            <a:avLst/>
          </a:prstGeom>
          <a:noFill/>
          <a:ln>
            <a:noFill/>
          </a:ln>
        </p:spPr>
        <p:txBody>
          <a:bodyPr anchorCtr="0" anchor="t" bIns="91425" lIns="91425" spcFirstLastPara="1" rIns="91425" wrap="square" tIns="91425">
            <a:spAutoFit/>
          </a:bodyPr>
          <a:lstStyle/>
          <a:p>
            <a:pPr indent="0" lvl="0" marL="457200" rtl="0" algn="just">
              <a:lnSpc>
                <a:spcPct val="115000"/>
              </a:lnSpc>
              <a:spcBef>
                <a:spcPts val="0"/>
              </a:spcBef>
              <a:spcAft>
                <a:spcPts val="0"/>
              </a:spcAft>
              <a:buNone/>
            </a:pPr>
            <a:r>
              <a:rPr lang="en" sz="1500">
                <a:solidFill>
                  <a:srgbClr val="E4E5B8"/>
                </a:solidFill>
                <a:latin typeface="Georgia"/>
                <a:ea typeface="Georgia"/>
                <a:cs typeface="Georgia"/>
                <a:sym typeface="Georgia"/>
              </a:rPr>
              <a:t>The flawed conception of fascism, as a “middle class revolution” is based on the fact that fascism, in order to win popular support, raises pseudo-radical slogans, and that in Germany and Italy it succeeded in finding mass support in the lower middle classes. But neither the propaganda nor the popular following of a political party are adequate criteria for judging its real class nature. The avowed programs of most capitalist parties are notoriously at variance with their real aims; and the most reactionary capitalist parties can, under certain conditions, succeed in winning support among classes with diametrically opposed interests.</a:t>
            </a:r>
            <a:endParaRPr sz="15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p:txBody>
      </p:sp>
      <p:sp>
        <p:nvSpPr>
          <p:cNvPr id="140" name="Google Shape;140;p2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Class Basis of Fascism Cont.</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41" name="Google Shape;141;p23"/>
          <p:cNvSpPr txBox="1"/>
          <p:nvPr/>
        </p:nvSpPr>
        <p:spPr>
          <a:xfrm>
            <a:off x="5907825" y="3496725"/>
            <a:ext cx="3000000" cy="1339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E4E5B8"/>
                </a:solidFill>
              </a:rPr>
              <a:t>After rising to power on their backs, Hitler has his petty bourgeois supporters purged and executed in the Night of Long Knives.</a:t>
            </a:r>
            <a:endParaRPr sz="1300">
              <a:solidFill>
                <a:srgbClr val="E4E5B8"/>
              </a:solidFill>
            </a:endParaRPr>
          </a:p>
        </p:txBody>
      </p:sp>
      <p:pic>
        <p:nvPicPr>
          <p:cNvPr id="142" name="Google Shape;142;p23" title="Night of Long Knives.jpg"/>
          <p:cNvPicPr preferRelativeResize="0"/>
          <p:nvPr/>
        </p:nvPicPr>
        <p:blipFill>
          <a:blip r:embed="rId4">
            <a:alphaModFix/>
          </a:blip>
          <a:stretch>
            <a:fillRect/>
          </a:stretch>
        </p:blipFill>
        <p:spPr>
          <a:xfrm>
            <a:off x="6014075" y="1328550"/>
            <a:ext cx="2787501" cy="20906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8" name="Google Shape;148;p2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9" name="Google Shape;149;p24"/>
          <p:cNvSpPr txBox="1"/>
          <p:nvPr/>
        </p:nvSpPr>
        <p:spPr>
          <a:xfrm>
            <a:off x="-438425" y="988800"/>
            <a:ext cx="5926200" cy="5608200"/>
          </a:xfrm>
          <a:prstGeom prst="rect">
            <a:avLst/>
          </a:prstGeom>
          <a:noFill/>
          <a:ln>
            <a:noFill/>
          </a:ln>
        </p:spPr>
        <p:txBody>
          <a:bodyPr anchorCtr="0" anchor="t" bIns="91425" lIns="91425" spcFirstLastPara="1" rIns="91425" wrap="square" tIns="91425">
            <a:spAutoFit/>
          </a:bodyPr>
          <a:lstStyle/>
          <a:p>
            <a:pPr indent="0" lvl="0" marL="457200" rtl="0" algn="just">
              <a:lnSpc>
                <a:spcPct val="115000"/>
              </a:lnSpc>
              <a:spcBef>
                <a:spcPts val="0"/>
              </a:spcBef>
              <a:spcAft>
                <a:spcPts val="0"/>
              </a:spcAft>
              <a:buNone/>
            </a:pPr>
            <a:r>
              <a:rPr lang="en" sz="1300">
                <a:solidFill>
                  <a:srgbClr val="E4E5B8"/>
                </a:solidFill>
                <a:latin typeface="Georgia"/>
                <a:ea typeface="Georgia"/>
                <a:cs typeface="Georgia"/>
                <a:sym typeface="Georgia"/>
              </a:rPr>
              <a:t>From its very inception, the Nazi movement had the support powerful bankers and industrialists. Since 1927 it has had the backing of all of the Ruhr steel interests, headed by the industrial tycoon, Fritz Thyssen. Ernest Henri, in Hitler Over Europe , describes in incredible detail how Thyssen organized the Ruhr coal, iron, and steel barons behind the Hitler movement and collected large sums fr0m them for Nazi election funds. In the 1932 elections alone, he writes, “Thyssen provided the Nazis with more than three million marks within a few days.”</a:t>
            </a:r>
            <a:endParaRPr sz="13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t/>
            </a:r>
            <a:endParaRPr sz="13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rPr lang="en" sz="1300">
                <a:solidFill>
                  <a:srgbClr val="E4E5B8"/>
                </a:solidFill>
                <a:latin typeface="Georgia"/>
                <a:ea typeface="Georgia"/>
                <a:cs typeface="Georgia"/>
                <a:sym typeface="Georgia"/>
              </a:rPr>
              <a:t>These were profitable investments for the Thyssens and the Krupps— as the history of Germany since 1933 demonstrates. According to the statistics concocted by the co-ordinated statisticians of the Third Reich, profits during the first four years of Nazi rule soared to enormous heights, while wages dropped even below 1932 crisis levels.</a:t>
            </a:r>
            <a:endParaRPr sz="13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p:txBody>
      </p:sp>
      <p:sp>
        <p:nvSpPr>
          <p:cNvPr id="150" name="Google Shape;150;p2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Class Basis of Fascism Cont.</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51" name="Google Shape;151;p24" title="elon supports afd.jpg"/>
          <p:cNvPicPr preferRelativeResize="0"/>
          <p:nvPr/>
        </p:nvPicPr>
        <p:blipFill>
          <a:blip r:embed="rId4">
            <a:alphaModFix/>
          </a:blip>
          <a:stretch>
            <a:fillRect/>
          </a:stretch>
        </p:blipFill>
        <p:spPr>
          <a:xfrm>
            <a:off x="5647250" y="1265200"/>
            <a:ext cx="3305226" cy="1859175"/>
          </a:xfrm>
          <a:prstGeom prst="rect">
            <a:avLst/>
          </a:prstGeom>
          <a:noFill/>
          <a:ln>
            <a:noFill/>
          </a:ln>
        </p:spPr>
      </p:pic>
      <p:sp>
        <p:nvSpPr>
          <p:cNvPr id="152" name="Google Shape;152;p24"/>
          <p:cNvSpPr txBox="1"/>
          <p:nvPr/>
        </p:nvSpPr>
        <p:spPr>
          <a:xfrm>
            <a:off x="5658925" y="3265750"/>
            <a:ext cx="3249000" cy="110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Elon Musk </a:t>
            </a:r>
            <a:r>
              <a:rPr lang="en" sz="1800">
                <a:solidFill>
                  <a:schemeClr val="lt2"/>
                </a:solidFill>
              </a:rPr>
              <a:t>giving his endorsement to far-right, semi-fascist Alternative for Germany Party</a:t>
            </a:r>
            <a:endParaRPr sz="1800">
              <a:solidFill>
                <a:schemeClr val="lt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8" name="Google Shape;158;p2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9" name="Google Shape;159;p25"/>
          <p:cNvSpPr txBox="1"/>
          <p:nvPr/>
        </p:nvSpPr>
        <p:spPr>
          <a:xfrm>
            <a:off x="-171100" y="1484450"/>
            <a:ext cx="7006200" cy="5041800"/>
          </a:xfrm>
          <a:prstGeom prst="rect">
            <a:avLst/>
          </a:prstGeom>
          <a:noFill/>
          <a:ln>
            <a:noFill/>
          </a:ln>
        </p:spPr>
        <p:txBody>
          <a:bodyPr anchorCtr="0" anchor="t" bIns="91425" lIns="91425" spcFirstLastPara="1" rIns="91425" wrap="square" tIns="91425">
            <a:spAutoFit/>
          </a:bodyPr>
          <a:lstStyle/>
          <a:p>
            <a:pPr indent="0" lvl="0" marL="457200" rtl="0" algn="just">
              <a:lnSpc>
                <a:spcPct val="115000"/>
              </a:lnSpc>
              <a:spcBef>
                <a:spcPts val="0"/>
              </a:spcBef>
              <a:spcAft>
                <a:spcPts val="0"/>
              </a:spcAft>
              <a:buNone/>
            </a:pPr>
            <a:r>
              <a:rPr lang="en" sz="1500">
                <a:solidFill>
                  <a:srgbClr val="E4E5B8"/>
                </a:solidFill>
                <a:highlight>
                  <a:srgbClr val="B21F15"/>
                </a:highlight>
                <a:latin typeface="Barlow Condensed"/>
                <a:ea typeface="Barlow Condensed"/>
                <a:cs typeface="Barlow Condensed"/>
                <a:sym typeface="Barlow Condensed"/>
              </a:rPr>
              <a:t>Adolph Coors Foundation's tax documents reported by both </a:t>
            </a:r>
            <a:r>
              <a:rPr b="1" lang="en" sz="1500" u="sng">
                <a:solidFill>
                  <a:srgbClr val="E4E5B8"/>
                </a:solidFill>
                <a:highlight>
                  <a:srgbClr val="B21F15"/>
                </a:highlight>
                <a:latin typeface="Barlow Condensed"/>
                <a:ea typeface="Barlow Condensed"/>
                <a:cs typeface="Barlow Condensed"/>
                <a:sym typeface="Barlow Condensed"/>
                <a:hlinkClick r:id="rId4">
                  <a:extLst>
                    <a:ext uri="{A12FA001-AC4F-418D-AE19-62706E023703}">
                      <ahyp:hlinkClr val="tx"/>
                    </a:ext>
                  </a:extLst>
                </a:hlinkClick>
              </a:rPr>
              <a:t>ProPublica</a:t>
            </a:r>
            <a:r>
              <a:rPr lang="en" sz="1500">
                <a:solidFill>
                  <a:srgbClr val="E4E5B8"/>
                </a:solidFill>
                <a:highlight>
                  <a:srgbClr val="B21F15"/>
                </a:highlight>
                <a:latin typeface="Barlow Condensed"/>
                <a:ea typeface="Barlow Condensed"/>
                <a:cs typeface="Barlow Condensed"/>
                <a:sym typeface="Barlow Condensed"/>
              </a:rPr>
              <a:t> and </a:t>
            </a:r>
            <a:r>
              <a:rPr b="1" lang="en" sz="1500" u="sng">
                <a:solidFill>
                  <a:srgbClr val="E4E5B8"/>
                </a:solidFill>
                <a:highlight>
                  <a:srgbClr val="B21F15"/>
                </a:highlight>
                <a:latin typeface="Barlow Condensed"/>
                <a:ea typeface="Barlow Condensed"/>
                <a:cs typeface="Barlow Condensed"/>
                <a:sym typeface="Barlow Condensed"/>
                <a:hlinkClick r:id="rId5">
                  <a:extLst>
                    <a:ext uri="{A12FA001-AC4F-418D-AE19-62706E023703}">
                      <ahyp:hlinkClr val="tx"/>
                    </a:ext>
                  </a:extLst>
                </a:hlinkClick>
              </a:rPr>
              <a:t>SourceWatch.org</a:t>
            </a:r>
            <a:r>
              <a:rPr lang="en" sz="1500">
                <a:solidFill>
                  <a:srgbClr val="E4E5B8"/>
                </a:solidFill>
                <a:highlight>
                  <a:srgbClr val="B21F15"/>
                </a:highlight>
                <a:latin typeface="Barlow Condensed"/>
                <a:ea typeface="Barlow Condensed"/>
                <a:cs typeface="Barlow Condensed"/>
                <a:sym typeface="Barlow Condensed"/>
              </a:rPr>
              <a:t>. According to those tax documents, the Adolph Coors Foundation contributed $1,325,000 to The Heritage Foundation between the tax-filing years 2008 and 2022.</a:t>
            </a:r>
            <a:endParaRPr sz="1500">
              <a:solidFill>
                <a:srgbClr val="E4E5B8"/>
              </a:solidFill>
              <a:highlight>
                <a:srgbClr val="B21F15"/>
              </a:highlight>
              <a:latin typeface="Barlow Condensed"/>
              <a:ea typeface="Barlow Condensed"/>
              <a:cs typeface="Barlow Condensed"/>
              <a:sym typeface="Barlow Condensed"/>
            </a:endParaRPr>
          </a:p>
          <a:p>
            <a:pPr indent="0" lvl="0" marL="457200" rtl="0" algn="just">
              <a:lnSpc>
                <a:spcPct val="115000"/>
              </a:lnSpc>
              <a:spcBef>
                <a:spcPts val="0"/>
              </a:spcBef>
              <a:spcAft>
                <a:spcPts val="0"/>
              </a:spcAft>
              <a:buNone/>
            </a:pPr>
            <a:r>
              <a:t/>
            </a:r>
            <a:endParaRPr sz="1500">
              <a:solidFill>
                <a:srgbClr val="E4E5B8"/>
              </a:solidFill>
              <a:highlight>
                <a:srgbClr val="B21F15"/>
              </a:highlight>
              <a:latin typeface="Barlow Condensed"/>
              <a:ea typeface="Barlow Condensed"/>
              <a:cs typeface="Barlow Condensed"/>
              <a:sym typeface="Barlow Condensed"/>
            </a:endParaRPr>
          </a:p>
          <a:p>
            <a:pPr indent="0" lvl="0" marL="457200" rtl="0" algn="just">
              <a:lnSpc>
                <a:spcPct val="115000"/>
              </a:lnSpc>
              <a:spcBef>
                <a:spcPts val="0"/>
              </a:spcBef>
              <a:spcAft>
                <a:spcPts val="0"/>
              </a:spcAft>
              <a:buNone/>
            </a:pPr>
            <a:r>
              <a:rPr lang="en" sz="1500">
                <a:solidFill>
                  <a:srgbClr val="E4E5B8"/>
                </a:solidFill>
                <a:highlight>
                  <a:srgbClr val="B21F15"/>
                </a:highlight>
                <a:latin typeface="Barlow Condensed"/>
                <a:ea typeface="Barlow Condensed"/>
                <a:cs typeface="Barlow Condensed"/>
                <a:sym typeface="Barlow Condensed"/>
              </a:rPr>
              <a:t>According to tax filings and forms published on ExxonSecrets.org mentioning ExxonMobil Corporation's private foundation, ExxonMobil Foundation, which spanned the years 1998 through 2012 showed ExxonMobil contributed at least $730,000 to The Heritage Foundation.</a:t>
            </a:r>
            <a:endParaRPr sz="1500">
              <a:solidFill>
                <a:srgbClr val="E4E5B8"/>
              </a:solidFill>
              <a:highlight>
                <a:srgbClr val="B21F15"/>
              </a:highlight>
              <a:latin typeface="Barlow Condensed"/>
              <a:ea typeface="Barlow Condensed"/>
              <a:cs typeface="Barlow Condensed"/>
              <a:sym typeface="Barlow Condensed"/>
            </a:endParaRPr>
          </a:p>
          <a:p>
            <a:pPr indent="0" lvl="0" marL="457200" rtl="0" algn="just">
              <a:lnSpc>
                <a:spcPct val="115000"/>
              </a:lnSpc>
              <a:spcBef>
                <a:spcPts val="0"/>
              </a:spcBef>
              <a:spcAft>
                <a:spcPts val="0"/>
              </a:spcAft>
              <a:buNone/>
            </a:pPr>
            <a:r>
              <a:t/>
            </a:r>
            <a:endParaRPr sz="1500">
              <a:solidFill>
                <a:srgbClr val="E4E5B8"/>
              </a:solidFill>
              <a:highlight>
                <a:srgbClr val="B21F15"/>
              </a:highlight>
              <a:latin typeface="Barlow Condensed"/>
              <a:ea typeface="Barlow Condensed"/>
              <a:cs typeface="Barlow Condensed"/>
              <a:sym typeface="Barlow Condensed"/>
            </a:endParaRPr>
          </a:p>
          <a:p>
            <a:pPr indent="0" lvl="0" marL="457200" rtl="0" algn="just">
              <a:lnSpc>
                <a:spcPct val="115000"/>
              </a:lnSpc>
              <a:spcBef>
                <a:spcPts val="0"/>
              </a:spcBef>
              <a:spcAft>
                <a:spcPts val="0"/>
              </a:spcAft>
              <a:buNone/>
            </a:pPr>
            <a:r>
              <a:rPr lang="en" sz="1500">
                <a:solidFill>
                  <a:srgbClr val="E4E5B8"/>
                </a:solidFill>
                <a:highlight>
                  <a:srgbClr val="B21F15"/>
                </a:highlight>
                <a:latin typeface="Barlow Condensed"/>
                <a:ea typeface="Barlow Condensed"/>
                <a:cs typeface="Barlow Condensed"/>
                <a:sym typeface="Barlow Condensed"/>
              </a:rPr>
              <a:t>The Walton Family Foundation describes itself on its </a:t>
            </a:r>
            <a:r>
              <a:rPr b="1" lang="en" sz="1500" u="sng">
                <a:solidFill>
                  <a:srgbClr val="E4E5B8"/>
                </a:solidFill>
                <a:highlight>
                  <a:srgbClr val="B21F15"/>
                </a:highlight>
                <a:latin typeface="Barlow Condensed"/>
                <a:ea typeface="Barlow Condensed"/>
                <a:cs typeface="Barlow Condensed"/>
                <a:sym typeface="Barlow Condensed"/>
                <a:hlinkClick r:id="rId6">
                  <a:extLst>
                    <a:ext uri="{A12FA001-AC4F-418D-AE19-62706E023703}">
                      <ahyp:hlinkClr val="tx"/>
                    </a:ext>
                  </a:extLst>
                </a:hlinkClick>
              </a:rPr>
              <a:t>website</a:t>
            </a:r>
            <a:r>
              <a:rPr lang="en" sz="1500">
                <a:solidFill>
                  <a:srgbClr val="E4E5B8"/>
                </a:solidFill>
                <a:highlight>
                  <a:srgbClr val="B21F15"/>
                </a:highlight>
                <a:latin typeface="Barlow Condensed"/>
                <a:ea typeface="Barlow Condensed"/>
                <a:cs typeface="Barlow Condensed"/>
                <a:sym typeface="Barlow Condensed"/>
              </a:rPr>
              <a:t> as "[continuing] a philanthropic vision begun by </a:t>
            </a:r>
            <a:r>
              <a:rPr b="1" lang="en" sz="1500" u="sng">
                <a:solidFill>
                  <a:srgbClr val="E4E5B8"/>
                </a:solidFill>
                <a:highlight>
                  <a:srgbClr val="B21F15"/>
                </a:highlight>
                <a:latin typeface="Barlow Condensed"/>
                <a:ea typeface="Barlow Condensed"/>
                <a:cs typeface="Barlow Condensed"/>
                <a:sym typeface="Barlow Condensed"/>
                <a:hlinkClick r:id="rId7">
                  <a:extLst>
                    <a:ext uri="{A12FA001-AC4F-418D-AE19-62706E023703}">
                      <ahyp:hlinkClr val="tx"/>
                    </a:ext>
                  </a:extLst>
                </a:hlinkClick>
              </a:rPr>
              <a:t>Walmart</a:t>
            </a:r>
            <a:r>
              <a:rPr lang="en" sz="1500">
                <a:solidFill>
                  <a:srgbClr val="E4E5B8"/>
                </a:solidFill>
                <a:highlight>
                  <a:srgbClr val="B21F15"/>
                </a:highlight>
                <a:latin typeface="Barlow Condensed"/>
                <a:ea typeface="Barlow Condensed"/>
                <a:cs typeface="Barlow Condensed"/>
                <a:sym typeface="Barlow Condensed"/>
              </a:rPr>
              <a:t> founders Sam and Helen Walton." The website's grants </a:t>
            </a:r>
            <a:r>
              <a:rPr b="1" lang="en" sz="1500" u="sng">
                <a:solidFill>
                  <a:srgbClr val="E4E5B8"/>
                </a:solidFill>
                <a:highlight>
                  <a:srgbClr val="B21F15"/>
                </a:highlight>
                <a:latin typeface="Barlow Condensed"/>
                <a:ea typeface="Barlow Condensed"/>
                <a:cs typeface="Barlow Condensed"/>
                <a:sym typeface="Barlow Condensed"/>
                <a:hlinkClick r:id="rId8">
                  <a:extLst>
                    <a:ext uri="{A12FA001-AC4F-418D-AE19-62706E023703}">
                      <ahyp:hlinkClr val="tx"/>
                    </a:ext>
                  </a:extLst>
                </a:hlinkClick>
              </a:rPr>
              <a:t>page</a:t>
            </a:r>
            <a:r>
              <a:rPr lang="en" sz="1500">
                <a:solidFill>
                  <a:srgbClr val="E4E5B8"/>
                </a:solidFill>
                <a:highlight>
                  <a:srgbClr val="B21F15"/>
                </a:highlight>
                <a:latin typeface="Barlow Condensed"/>
                <a:ea typeface="Barlow Condensed"/>
                <a:cs typeface="Barlow Condensed"/>
                <a:sym typeface="Barlow Condensed"/>
              </a:rPr>
              <a:t> (</a:t>
            </a:r>
            <a:r>
              <a:rPr b="1" lang="en" sz="1500" u="sng">
                <a:solidFill>
                  <a:srgbClr val="E4E5B8"/>
                </a:solidFill>
                <a:highlight>
                  <a:srgbClr val="B21F15"/>
                </a:highlight>
                <a:latin typeface="Barlow Condensed"/>
                <a:ea typeface="Barlow Condensed"/>
                <a:cs typeface="Barlow Condensed"/>
                <a:sym typeface="Barlow Condensed"/>
                <a:hlinkClick r:id="rId9">
                  <a:extLst>
                    <a:ext uri="{A12FA001-AC4F-418D-AE19-62706E023703}">
                      <ahyp:hlinkClr val="tx"/>
                    </a:ext>
                  </a:extLst>
                </a:hlinkClick>
              </a:rPr>
              <a:t>archived</a:t>
            </a:r>
            <a:r>
              <a:rPr lang="en" sz="1500">
                <a:solidFill>
                  <a:srgbClr val="E4E5B8"/>
                </a:solidFill>
                <a:highlight>
                  <a:srgbClr val="B21F15"/>
                </a:highlight>
                <a:latin typeface="Barlow Condensed"/>
                <a:ea typeface="Barlow Condensed"/>
                <a:cs typeface="Barlow Condensed"/>
                <a:sym typeface="Barlow Condensed"/>
              </a:rPr>
              <a:t>) featured a search box allowing users to easily locate past contributions. The website displayed contributions to The Heritage Foundation from 1992 through 2018 totaling $650,000.</a:t>
            </a:r>
            <a:endParaRPr sz="1500">
              <a:solidFill>
                <a:srgbClr val="E4E5B8"/>
              </a:solidFill>
              <a:highlight>
                <a:srgbClr val="B21F15"/>
              </a:highlight>
              <a:latin typeface="Barlow Condensed"/>
              <a:ea typeface="Barlow Condensed"/>
              <a:cs typeface="Barlow Condensed"/>
              <a:sym typeface="Barlow Condensed"/>
            </a:endParaRPr>
          </a:p>
          <a:p>
            <a:pPr indent="0" lvl="0" marL="457200" rtl="0" algn="just">
              <a:lnSpc>
                <a:spcPct val="115000"/>
              </a:lnSpc>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p:txBody>
      </p:sp>
      <p:sp>
        <p:nvSpPr>
          <p:cNvPr id="160" name="Google Shape;160;p25"/>
          <p:cNvSpPr txBox="1"/>
          <p:nvPr>
            <p:ph type="title"/>
          </p:nvPr>
        </p:nvSpPr>
        <p:spPr>
          <a:xfrm>
            <a:off x="1877250" y="264300"/>
            <a:ext cx="53895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Sound Familiar? </a:t>
            </a:r>
            <a:endParaRPr>
              <a:solidFill>
                <a:srgbClr val="E4E5B8"/>
              </a:solidFill>
              <a:latin typeface="Georgia"/>
              <a:ea typeface="Georgia"/>
              <a:cs typeface="Georgia"/>
              <a:sym typeface="Georgia"/>
            </a:endParaRPr>
          </a:p>
        </p:txBody>
      </p:sp>
      <p:sp>
        <p:nvSpPr>
          <p:cNvPr id="161" name="Google Shape;161;p25"/>
          <p:cNvSpPr txBox="1"/>
          <p:nvPr/>
        </p:nvSpPr>
        <p:spPr>
          <a:xfrm>
            <a:off x="882175" y="1022750"/>
            <a:ext cx="70812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rgbClr val="E4E5B8"/>
                </a:solidFill>
                <a:latin typeface="Georgia"/>
                <a:ea typeface="Georgia"/>
                <a:cs typeface="Georgia"/>
                <a:sym typeface="Georgia"/>
              </a:rPr>
              <a:t>Who is funding Heritage Foundation and Project 2025?</a:t>
            </a:r>
            <a:endParaRPr sz="1800">
              <a:solidFill>
                <a:srgbClr val="E4E5B8"/>
              </a:solidFill>
              <a:latin typeface="Georgia"/>
              <a:ea typeface="Georgia"/>
              <a:cs typeface="Georgia"/>
              <a:sym typeface="Georgia"/>
            </a:endParaRPr>
          </a:p>
        </p:txBody>
      </p:sp>
      <p:pic>
        <p:nvPicPr>
          <p:cNvPr id="162" name="Google Shape;162;p25" title="heritage foundation.jpg"/>
          <p:cNvPicPr preferRelativeResize="0"/>
          <p:nvPr/>
        </p:nvPicPr>
        <p:blipFill>
          <a:blip r:embed="rId10">
            <a:alphaModFix/>
          </a:blip>
          <a:stretch>
            <a:fillRect/>
          </a:stretch>
        </p:blipFill>
        <p:spPr>
          <a:xfrm>
            <a:off x="6987500" y="1636850"/>
            <a:ext cx="2004100" cy="2004100"/>
          </a:xfrm>
          <a:prstGeom prst="rect">
            <a:avLst/>
          </a:prstGeom>
          <a:noFill/>
          <a:ln>
            <a:noFill/>
          </a:ln>
        </p:spPr>
      </p:pic>
      <p:sp>
        <p:nvSpPr>
          <p:cNvPr id="163" name="Google Shape;163;p25"/>
          <p:cNvSpPr txBox="1"/>
          <p:nvPr/>
        </p:nvSpPr>
        <p:spPr>
          <a:xfrm>
            <a:off x="6987550" y="3640950"/>
            <a:ext cx="2200200" cy="114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E4E5B8"/>
                </a:solidFill>
              </a:rPr>
              <a:t>Notice that the anti-labor, anti-civil liberties Heritage Foundation uses the Liberty Bell as its logo</a:t>
            </a:r>
            <a:endParaRPr sz="1500">
              <a:solidFill>
                <a:srgbClr val="E4E5B8"/>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169" name="Google Shape;169;p2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7"/>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The Germ of American Fascism</a:t>
            </a:r>
            <a:endParaRPr sz="5200">
              <a:solidFill>
                <a:srgbClr val="E4E5B8"/>
              </a:solidFill>
              <a:latin typeface="Georgia"/>
              <a:ea typeface="Georgia"/>
              <a:cs typeface="Georgia"/>
              <a:sym typeface="Georgia"/>
            </a:endParaRPr>
          </a:p>
        </p:txBody>
      </p:sp>
      <p:pic>
        <p:nvPicPr>
          <p:cNvPr id="175" name="Google Shape;175;p2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1" name="Google Shape;181;p2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2" name="Google Shape;182;p28"/>
          <p:cNvSpPr txBox="1"/>
          <p:nvPr/>
        </p:nvSpPr>
        <p:spPr>
          <a:xfrm>
            <a:off x="158775" y="1063125"/>
            <a:ext cx="6514200" cy="40536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en" sz="1100">
                <a:solidFill>
                  <a:srgbClr val="E4E5B8"/>
                </a:solidFill>
                <a:latin typeface="Georgia"/>
                <a:ea typeface="Georgia"/>
                <a:cs typeface="Georgia"/>
                <a:sym typeface="Georgia"/>
              </a:rPr>
              <a:t>American capitalism developed in a rich land, unhampered in the main by feudal restrictions; and society was not divided, as in Europe, along sharp and comparatively fixed class lines. There were merchant princes and propertyless wage earners; semifeudal plantation lords and chattel slaves, but the uniqueness of American society lay in the fact that property ownership was widespread and class lines exceptionally fluid. Perhaps a majority of the American population consisted of free and independent farmers and small artisans owning their own means of production. </a:t>
            </a:r>
            <a:endParaRPr sz="11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rPr lang="en" sz="1100">
                <a:solidFill>
                  <a:srgbClr val="E4E5B8"/>
                </a:solidFill>
                <a:latin typeface="Georgia"/>
                <a:ea typeface="Georgia"/>
                <a:cs typeface="Georgia"/>
                <a:sym typeface="Georgia"/>
              </a:rPr>
              <a:t>However, the swift development of American capitalism, inevitably accompanied by the concentration and centralization of capital, rapidly narrowed the social basis of American democracy. Decisive for the development of all sections of the population and for the future of American democracy was the emergence of capitalist monopoly and trustification, growing inexorably out of this centralization and concentration of capital. Triumphant capitalism not only bound the workers to wage slavery, but narrowed property ownership by steadily squeezing the farmers, petty manufacturers and merchants. The former independent commodity producers of the frontier were transformed into small capitalist farmers selling their products to markets controlled by the monopolists, buying their manufactured goods at high prices dictated by the monopolists, paying tribute to the same monopolists in the form of interest, exorbitant railroad rates and high tariffs.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p:txBody>
      </p:sp>
      <p:sp>
        <p:nvSpPr>
          <p:cNvPr id="183" name="Google Shape;183;p2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Development of American Capitalism</a:t>
            </a:r>
            <a:endParaRPr>
              <a:solidFill>
                <a:srgbClr val="E4E5B8"/>
              </a:solidFill>
              <a:latin typeface="Georgia"/>
              <a:ea typeface="Georgia"/>
              <a:cs typeface="Georgia"/>
              <a:sym typeface="Georgia"/>
            </a:endParaRPr>
          </a:p>
        </p:txBody>
      </p:sp>
      <p:pic>
        <p:nvPicPr>
          <p:cNvPr id="184" name="Google Shape;184;p28"/>
          <p:cNvPicPr preferRelativeResize="0"/>
          <p:nvPr/>
        </p:nvPicPr>
        <p:blipFill>
          <a:blip r:embed="rId4">
            <a:alphaModFix/>
          </a:blip>
          <a:stretch>
            <a:fillRect/>
          </a:stretch>
        </p:blipFill>
        <p:spPr>
          <a:xfrm>
            <a:off x="6535850" y="1366400"/>
            <a:ext cx="2558950" cy="32113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0" name="Google Shape;190;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1" name="Google Shape;191;p29"/>
          <p:cNvSpPr txBox="1"/>
          <p:nvPr/>
        </p:nvSpPr>
        <p:spPr>
          <a:xfrm>
            <a:off x="469675" y="1101300"/>
            <a:ext cx="6514200" cy="4053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00">
                <a:solidFill>
                  <a:srgbClr val="E4E5B8"/>
                </a:solidFill>
                <a:latin typeface="Georgia"/>
                <a:ea typeface="Georgia"/>
                <a:cs typeface="Georgia"/>
                <a:sym typeface="Georgia"/>
              </a:rPr>
              <a:t>Thus by the beginning of the twentieth century the United States was no longer a “land of opportunity” where the acquisition of property was comparatively simple and where classes were in continual flux.  American society was now divided along substantially the same fixed class lines as the advanced European countries. At the top were a few giant capitalists who controlled the means of production; at the bottom were the vast masses of property less wage earners; in between were the middle-class people of city and country, ground down by the oligarchs at the top.</a:t>
            </a:r>
            <a:endParaRPr sz="11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i="1" lang="en" sz="1100">
                <a:solidFill>
                  <a:srgbClr val="E4E5B8"/>
                </a:solidFill>
                <a:latin typeface="Georgia"/>
                <a:ea typeface="Georgia"/>
                <a:cs typeface="Georgia"/>
                <a:sym typeface="Georgia"/>
              </a:rPr>
              <a:t>The fruits of the toil of millions are boldly stolen to build up colossal fortunes for the few, unprecedented in the history of mankind; and the possessors of these, in turn, despise the republic and endanger liberty. From the same prolific womb of governmental injustice, we breed two great classes of tramps and millionaires.</a:t>
            </a:r>
            <a:r>
              <a:rPr lang="en" sz="1100">
                <a:solidFill>
                  <a:srgbClr val="E4E5B8"/>
                </a:solidFill>
                <a:latin typeface="Georgia"/>
                <a:ea typeface="Georgia"/>
                <a:cs typeface="Georgia"/>
                <a:sym typeface="Georgia"/>
              </a:rPr>
              <a:t> - Contained in the 1892 Populist Party Program, p.43</a:t>
            </a:r>
            <a:endParaRPr sz="11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lang="en" sz="1100">
                <a:solidFill>
                  <a:srgbClr val="E4E5B8"/>
                </a:solidFill>
                <a:latin typeface="Georgia"/>
                <a:ea typeface="Georgia"/>
                <a:cs typeface="Georgia"/>
                <a:sym typeface="Georgia"/>
              </a:rPr>
              <a:t>With the era of monopoly capitalism, the American democratic credo lost its social basis. Democracy, as Lenin remarked, became more strictly “bound by the narrow framework of capitalist exploitation” and consequently a “democracy for the minority, only for the possessing classes.” Freedom meant the freedom of monopolies to exploit ruthlessly wage labor, to exact tribute from the farmers, to crush petty rivals. Equality of opportunity meant the right of the worker to sell his labor power, if and when he could, and the right of the petty capitalist to compete on “equal” terms with the giant monopolies, which controlled sources of raw materials, markets and patents.</a:t>
            </a:r>
            <a:endParaRPr sz="11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p:txBody>
      </p:sp>
      <p:sp>
        <p:nvSpPr>
          <p:cNvPr id="192" name="Google Shape;192;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No L</a:t>
            </a:r>
            <a:r>
              <a:rPr lang="en">
                <a:solidFill>
                  <a:srgbClr val="E4E5B8"/>
                </a:solidFill>
                <a:latin typeface="Georgia"/>
                <a:ea typeface="Georgia"/>
                <a:cs typeface="Georgia"/>
                <a:sym typeface="Georgia"/>
              </a:rPr>
              <a:t>onger a “Land of Opportunity”</a:t>
            </a:r>
            <a:endParaRPr>
              <a:solidFill>
                <a:srgbClr val="E4E5B8"/>
              </a:solidFill>
              <a:latin typeface="Georgia"/>
              <a:ea typeface="Georgia"/>
              <a:cs typeface="Georgia"/>
              <a:sym typeface="Georgia"/>
            </a:endParaRPr>
          </a:p>
        </p:txBody>
      </p:sp>
      <p:pic>
        <p:nvPicPr>
          <p:cNvPr id="193" name="Google Shape;193;p29"/>
          <p:cNvPicPr preferRelativeResize="0"/>
          <p:nvPr/>
        </p:nvPicPr>
        <p:blipFill>
          <a:blip r:embed="rId4">
            <a:alphaModFix/>
          </a:blip>
          <a:stretch>
            <a:fillRect/>
          </a:stretch>
        </p:blipFill>
        <p:spPr>
          <a:xfrm>
            <a:off x="6864450" y="1447850"/>
            <a:ext cx="2211675" cy="282355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9" name="Google Shape;199;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0" name="Google Shape;200;p30"/>
          <p:cNvSpPr txBox="1"/>
          <p:nvPr/>
        </p:nvSpPr>
        <p:spPr>
          <a:xfrm>
            <a:off x="136950" y="1046775"/>
            <a:ext cx="6514200" cy="4053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00">
                <a:solidFill>
                  <a:srgbClr val="E4E5B8"/>
                </a:solidFill>
                <a:latin typeface="Georgia"/>
                <a:ea typeface="Georgia"/>
                <a:cs typeface="Georgia"/>
                <a:sym typeface="Georgia"/>
              </a:rPr>
              <a:t>Big business lost little time in starting its task of transforming the American government to suit its own needs. Hardly had the Civil War ended when it pushed through a clause in the fourteenth amendment to the Constitution, forbidding the separate states to enact or enforce laws depriving “any person of life, liberty or property without due process of law.” This seemingly harmless provision, smuggled into an amendment supposedly intended to guarantee rights for Negroes, attracted little attention at the time; but it constituted a profound governmental change, vastly enlarging the powers of the Supreme Court. Under this clause every state law attempting to limit hours of work, establish minimum wages, restrict child labor, etc., became subject to the review of nine men, generally former corporation lawyers, appointed by the President to the Supreme Court for life. </a:t>
            </a:r>
            <a:endParaRPr sz="11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lang="en" sz="1100">
                <a:solidFill>
                  <a:srgbClr val="E4E5B8"/>
                </a:solidFill>
                <a:latin typeface="Georgia"/>
                <a:ea typeface="Georgia"/>
                <a:cs typeface="Georgia"/>
                <a:sym typeface="Georgia"/>
              </a:rPr>
              <a:t>The assault against democratic rights was begun on a large scale during the series of gigantic strikes which swept across the country during the 1870s and 80s. The courts revived the doctrine that trade unions were “malicious conspiracies.” State legislatures began to turn out new “conspiracy laws” to restrict the right to organize. Numerous state armories were erected throughout the country to facilitate official strike-breaking by troops. Industrial barons began to build up their own private armies of professional killers, armies of “company police” which in some industrial communities soon became a force far more powerful than the “law.” At the same time there grew up private detective agencies furnishing gunmen and spies to those employers who did not maintain their own mercenary armies. The notorious Pinkerton Agency being the most famous among them.</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p:txBody>
      </p:sp>
      <p:sp>
        <p:nvSpPr>
          <p:cNvPr id="201" name="Google Shape;201;p3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Transforming the American Government</a:t>
            </a:r>
            <a:endParaRPr>
              <a:solidFill>
                <a:srgbClr val="E4E5B8"/>
              </a:solidFill>
              <a:latin typeface="Georgia"/>
              <a:ea typeface="Georgia"/>
              <a:cs typeface="Georgia"/>
              <a:sym typeface="Georgia"/>
            </a:endParaRPr>
          </a:p>
        </p:txBody>
      </p:sp>
      <p:pic>
        <p:nvPicPr>
          <p:cNvPr id="202" name="Google Shape;202;p30"/>
          <p:cNvPicPr preferRelativeResize="0"/>
          <p:nvPr/>
        </p:nvPicPr>
        <p:blipFill>
          <a:blip r:embed="rId4">
            <a:alphaModFix/>
          </a:blip>
          <a:stretch>
            <a:fillRect/>
          </a:stretch>
        </p:blipFill>
        <p:spPr>
          <a:xfrm>
            <a:off x="6696025" y="2039950"/>
            <a:ext cx="2353024" cy="15927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8" name="Google Shape;208;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9" name="Google Shape;209;p31"/>
          <p:cNvSpPr txBox="1"/>
          <p:nvPr/>
        </p:nvSpPr>
        <p:spPr>
          <a:xfrm>
            <a:off x="-359400" y="1101300"/>
            <a:ext cx="6514200" cy="38589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en" sz="1100">
                <a:solidFill>
                  <a:srgbClr val="E4E5B8"/>
                </a:solidFill>
                <a:latin typeface="Georgia"/>
                <a:ea typeface="Georgia"/>
                <a:cs typeface="Georgia"/>
                <a:sym typeface="Georgia"/>
              </a:rPr>
              <a:t>In an effort to crush the trade unions and maintain the existing working hours, the ruling class introduced three important innovations in its technique of rule: the labor frame-up, the use of formerly innocuous city ordinances for the suppression of civil liberties, and the anti-labor injunction. The frame-up was not a new invention. Similarly, most cities had long maintained ordinances against “obstructing the streets,” “trespass,” “intimidation,” “inciting to riot,” etc. The injunction— an ancient legalistic device which had never before been used in labor disputes— was brought back and remodeled into an anti-strike weapon. The use of the injunction in labor conflicts represents a profound alteration in the methods of capitalist rule and a drastic abridgement of democratic rights. It completely sets aside ordinary legal procedure. A court may issue an anti-strike injunction which completely nullifies the workers’ supposed rights of free speech, press and assemblage. A worker violating such a court order is deprived of trial by jury. He is, instead, haled to court and sentenced by the very judge whose order he is accused of violating!</a:t>
            </a:r>
            <a:endParaRPr sz="11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rPr lang="en" sz="1100">
                <a:solidFill>
                  <a:srgbClr val="E4E5B8"/>
                </a:solidFill>
                <a:latin typeface="Georgia"/>
                <a:ea typeface="Georgia"/>
                <a:cs typeface="Georgia"/>
                <a:sym typeface="Georgia"/>
              </a:rPr>
              <a:t>The 1890s also saw the creation of additional devices for restricting the liberties of the people. Perhaps the greatest contribution made during this period to the new methods of capitalist rule was the use of “state martial law” in strikes. Under martial law, ordinary civil processes and democratic rights could be suspended, and troops, acting under a governor’s orders, could imprison strikers without the troublesome formality of court hearings and trials. </a:t>
            </a:r>
            <a:endParaRPr sz="1100">
              <a:solidFill>
                <a:srgbClr val="E4E5B8"/>
              </a:solidFill>
              <a:latin typeface="Georgia"/>
              <a:ea typeface="Georgia"/>
              <a:cs typeface="Georgia"/>
              <a:sym typeface="Georgia"/>
            </a:endParaRPr>
          </a:p>
        </p:txBody>
      </p:sp>
      <p:sp>
        <p:nvSpPr>
          <p:cNvPr id="210" name="Google Shape;210;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Important Innovations in Capitalist Rule</a:t>
            </a:r>
            <a:endParaRPr>
              <a:solidFill>
                <a:srgbClr val="E4E5B8"/>
              </a:solidFill>
              <a:latin typeface="Georgia"/>
              <a:ea typeface="Georgia"/>
              <a:cs typeface="Georgia"/>
              <a:sym typeface="Georgia"/>
            </a:endParaRPr>
          </a:p>
        </p:txBody>
      </p:sp>
      <p:pic>
        <p:nvPicPr>
          <p:cNvPr id="211" name="Google Shape;211;p31"/>
          <p:cNvPicPr preferRelativeResize="0"/>
          <p:nvPr/>
        </p:nvPicPr>
        <p:blipFill>
          <a:blip r:embed="rId4">
            <a:alphaModFix/>
          </a:blip>
          <a:stretch>
            <a:fillRect/>
          </a:stretch>
        </p:blipFill>
        <p:spPr>
          <a:xfrm>
            <a:off x="6068325" y="1894375"/>
            <a:ext cx="2964150" cy="16673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04</a:t>
            </a:r>
            <a:r>
              <a:rPr lang="en">
                <a:solidFill>
                  <a:srgbClr val="E4E5B8"/>
                </a:solidFill>
                <a:latin typeface="Georgia"/>
                <a:ea typeface="Georgia"/>
                <a:cs typeface="Georgia"/>
                <a:sym typeface="Georgia"/>
              </a:rPr>
              <a:t>/08/25</a:t>
            </a:r>
            <a:endParaRPr>
              <a:solidFill>
                <a:srgbClr val="E4E5B8"/>
              </a:solidFill>
              <a:latin typeface="Georgia"/>
              <a:ea typeface="Georgia"/>
              <a:cs typeface="Georgia"/>
              <a:sym typeface="Georgia"/>
            </a:endParaRPr>
          </a:p>
        </p:txBody>
      </p:sp>
      <p:sp>
        <p:nvSpPr>
          <p:cNvPr id="63" name="Google Shape;63;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64" name="Google Shape;64;p14" title="photo_2025-04-08_00-05-35.jpg"/>
          <p:cNvPicPr preferRelativeResize="0"/>
          <p:nvPr/>
        </p:nvPicPr>
        <p:blipFill rotWithShape="1">
          <a:blip r:embed="rId3">
            <a:alphaModFix/>
          </a:blip>
          <a:srcRect b="0" l="0" r="0" t="0"/>
          <a:stretch/>
        </p:blipFill>
        <p:spPr>
          <a:xfrm>
            <a:off x="845075" y="357800"/>
            <a:ext cx="7454099" cy="4192933"/>
          </a:xfrm>
          <a:prstGeom prst="rect">
            <a:avLst/>
          </a:prstGeom>
          <a:solidFill>
            <a:srgbClr val="B21F15"/>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7" name="Google Shape;217;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8" name="Google Shape;218;p32"/>
          <p:cNvSpPr txBox="1"/>
          <p:nvPr/>
        </p:nvSpPr>
        <p:spPr>
          <a:xfrm>
            <a:off x="93325" y="1046750"/>
            <a:ext cx="6514200" cy="4233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000">
                <a:solidFill>
                  <a:srgbClr val="E4E5B8"/>
                </a:solidFill>
                <a:latin typeface="Georgia"/>
                <a:ea typeface="Georgia"/>
                <a:cs typeface="Georgia"/>
                <a:sym typeface="Georgia"/>
              </a:rPr>
              <a:t>In June, 1917, Congress passed the Espionage Act, imposing heavy penalties on any person obstructing recruiting, encouraging insubordination or otherwise interfering with the mobilization of the country’s military forces. The law, written in broad enough language to include practically all forms of opposition to the imperialist war, was used to jail militant working-class leaders. In May, 1918, Congress passed the even more sweeping Sedition Act. Workers were thrown into jail for doubting that the World War was fought to make the world safe for democracy. Pacifists, socialists and militant trade unionists were spied upon, hounded, tortured and jailed. Newspapers criticizing America’s entrance into the war were suppressed, provocateurs and spies were planted in workers’ organizations, and an unofficial espionage force of 200,000 private citizens was organized by the Department of Justice to snoop on friends, neighbors and fellow-workers.</a:t>
            </a:r>
            <a:endParaRPr sz="10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0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lang="en" sz="1000">
                <a:solidFill>
                  <a:srgbClr val="E4E5B8"/>
                </a:solidFill>
                <a:latin typeface="Georgia"/>
                <a:ea typeface="Georgia"/>
                <a:cs typeface="Georgia"/>
                <a:sym typeface="Georgia"/>
              </a:rPr>
              <a:t>Beginning in 1923, there was a steady concentration of power in the hands of executive officials and a corresponding diminution in the power of legislative bodies. There was also a rapid increase in the size of the government bureaucracy and particularly in the size of the armed forces, maintained by the federal, state and local governments. As economic power becomes increasingly concentrated in the hands of a few financiers and as the interests of this small oligarchy become more and more sharply differentiated from the interests of the masses of people, there is a growing tendency to reduce the power of democratically elected bodies and to substitute open force for democratic processes.</a:t>
            </a:r>
            <a:endParaRPr sz="10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0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lang="en" sz="1000">
                <a:solidFill>
                  <a:srgbClr val="E4E5B8"/>
                </a:solidFill>
                <a:latin typeface="Georgia"/>
                <a:ea typeface="Georgia"/>
                <a:cs typeface="Georgia"/>
                <a:sym typeface="Georgia"/>
              </a:rPr>
              <a:t>Thus glancing back over the history of American capitalism, we see that it repudiated the traditions of its own revolutionary past and created new traditions of naked violence and that monopoly capitalism bears within it the germ of fascism. </a:t>
            </a:r>
            <a:endParaRPr sz="10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0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000">
              <a:solidFill>
                <a:srgbClr val="E4E5B8"/>
              </a:solidFill>
              <a:latin typeface="Georgia"/>
              <a:ea typeface="Georgia"/>
              <a:cs typeface="Georgia"/>
              <a:sym typeface="Georgia"/>
            </a:endParaRPr>
          </a:p>
        </p:txBody>
      </p:sp>
      <p:sp>
        <p:nvSpPr>
          <p:cNvPr id="219" name="Google Shape;219;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Germ of American Fascism</a:t>
            </a:r>
            <a:endParaRPr>
              <a:solidFill>
                <a:srgbClr val="E4E5B8"/>
              </a:solidFill>
              <a:latin typeface="Georgia"/>
              <a:ea typeface="Georgia"/>
              <a:cs typeface="Georgia"/>
              <a:sym typeface="Georgia"/>
            </a:endParaRPr>
          </a:p>
        </p:txBody>
      </p:sp>
      <p:pic>
        <p:nvPicPr>
          <p:cNvPr id="220" name="Google Shape;220;p32"/>
          <p:cNvPicPr preferRelativeResize="0"/>
          <p:nvPr/>
        </p:nvPicPr>
        <p:blipFill>
          <a:blip r:embed="rId4">
            <a:alphaModFix/>
          </a:blip>
          <a:stretch>
            <a:fillRect/>
          </a:stretch>
        </p:blipFill>
        <p:spPr>
          <a:xfrm>
            <a:off x="6676150" y="1460975"/>
            <a:ext cx="2231676" cy="296110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descr="CriticalPast is an archive of historic footage. The vintage footage in this video has been uploaded for research purposes, and is presented in unedited form. Some viewers may find some scenes or audio in this archival material to be unsettling or distressing. CriticalPast makes this media available for researchers and documentarians, and does not endorse or condone any behavior or message, implied or explicit, that is seen or heard in this video.&#10;Link to order this clip:&#10;http://www.criticalpast.com/video/65675040409_Smedley-Butler_Fighting-Quaker_Old-Gimlet-Eye_Business-Plot&#10;Historic Stock Footage Archival and Vintage Video Clips in HD.&#10;&#10;Major General Smedley Butler bares plot by 'Fascists' in Newtown Square Pennsylvania&#10;&#10;Major General US Marine Corps Smedley Darlington Butler bares 'Business Plot' at Newtown Square in Pennsylvania. He reveals that certain interests asked him to head an army of 500,000 men in a 'Fascist' March. Location: Newtown Square Pennsylvania. Date: November 21, 1934.&#10;&#10;Visit us at www.CriticalPast.com:&#10;57,000+ broadcast-quality historic clips for immediate download.&#10;Fully digitized and searchable, the CriticalPast collection is one of the largest archival footage collections in the world. All clips are licensed royalty-free, worldwide, in perpetuity. CriticalPast offers immediate downloads of full-resolution HD and SD masters and full-resolution time-coded screeners, 24 hours a day, to serve the needs of broadcast news, TV, film, and publishing professionals worldwide. Still photo images extracted from the vintage footage are also available for immediate download.  CriticalPast is your source for imagery of worldwide events, people, and B-roll spanning the 20th century." id="225" name="Google Shape;225;p33" title="Major General Smedley Butler bares plot by 'Fascists' in Newtown Square Pennsylva...HD Stock Footage">
            <a:hlinkClick r:id="rId3"/>
          </p:cNvPr>
          <p:cNvPicPr preferRelativeResize="0"/>
          <p:nvPr/>
        </p:nvPicPr>
        <p:blipFill>
          <a:blip r:embed="rId4">
            <a:alphaModFix/>
          </a:blip>
          <a:stretch>
            <a:fillRect/>
          </a:stretch>
        </p:blipFill>
        <p:spPr>
          <a:xfrm>
            <a:off x="152400" y="152400"/>
            <a:ext cx="8707375" cy="4897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1000"/>
                                        <p:tgtEl>
                                          <p:spTgt spid="2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31" name="Google Shape;231;p3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Effects of the Economic Crisis </a:t>
            </a:r>
            <a:endParaRPr sz="5200">
              <a:solidFill>
                <a:srgbClr val="E4E5B8"/>
              </a:solidFill>
              <a:latin typeface="Georgia"/>
              <a:ea typeface="Georgia"/>
              <a:cs typeface="Georgia"/>
              <a:sym typeface="Georgia"/>
            </a:endParaRPr>
          </a:p>
        </p:txBody>
      </p:sp>
      <p:pic>
        <p:nvPicPr>
          <p:cNvPr id="237" name="Google Shape;237;p3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3" name="Google Shape;243;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4" name="Google Shape;244;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EFFECTS OF THE ECONOMIC CRISIS</a:t>
            </a:r>
            <a:endParaRPr>
              <a:solidFill>
                <a:srgbClr val="E4E5B8"/>
              </a:solidFill>
              <a:latin typeface="Georgia"/>
              <a:ea typeface="Georgia"/>
              <a:cs typeface="Georgia"/>
              <a:sym typeface="Georgia"/>
            </a:endParaRPr>
          </a:p>
        </p:txBody>
      </p:sp>
      <p:pic>
        <p:nvPicPr>
          <p:cNvPr id="245" name="Google Shape;245;p36" title="GettyImages-515422318-919722386.jpeg"/>
          <p:cNvPicPr preferRelativeResize="0"/>
          <p:nvPr/>
        </p:nvPicPr>
        <p:blipFill>
          <a:blip r:embed="rId4">
            <a:alphaModFix/>
          </a:blip>
          <a:stretch>
            <a:fillRect/>
          </a:stretch>
        </p:blipFill>
        <p:spPr>
          <a:xfrm>
            <a:off x="5642074" y="1335775"/>
            <a:ext cx="3404252" cy="2791487"/>
          </a:xfrm>
          <a:prstGeom prst="rect">
            <a:avLst/>
          </a:prstGeom>
          <a:noFill/>
          <a:ln>
            <a:noFill/>
          </a:ln>
        </p:spPr>
      </p:pic>
      <p:pic>
        <p:nvPicPr>
          <p:cNvPr id="246" name="Google Shape;246;p36"/>
          <p:cNvPicPr preferRelativeResize="0"/>
          <p:nvPr/>
        </p:nvPicPr>
        <p:blipFill>
          <a:blip r:embed="rId5">
            <a:alphaModFix/>
          </a:blip>
          <a:stretch>
            <a:fillRect/>
          </a:stretch>
        </p:blipFill>
        <p:spPr>
          <a:xfrm>
            <a:off x="141375" y="1101300"/>
            <a:ext cx="5759049" cy="395557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2" name="Google Shape;252;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3" name="Google Shape;253;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General Crisis of Capitalism</a:t>
            </a:r>
            <a:endParaRPr>
              <a:solidFill>
                <a:srgbClr val="E4E5B8"/>
              </a:solidFill>
              <a:latin typeface="Georgia"/>
              <a:ea typeface="Georgia"/>
              <a:cs typeface="Georgia"/>
              <a:sym typeface="Georgia"/>
            </a:endParaRPr>
          </a:p>
        </p:txBody>
      </p:sp>
      <p:pic>
        <p:nvPicPr>
          <p:cNvPr id="254" name="Google Shape;254;p37"/>
          <p:cNvPicPr preferRelativeResize="0"/>
          <p:nvPr/>
        </p:nvPicPr>
        <p:blipFill>
          <a:blip r:embed="rId4">
            <a:alphaModFix/>
          </a:blip>
          <a:stretch>
            <a:fillRect/>
          </a:stretch>
        </p:blipFill>
        <p:spPr>
          <a:xfrm>
            <a:off x="4360725" y="1168700"/>
            <a:ext cx="4473911" cy="3737400"/>
          </a:xfrm>
          <a:prstGeom prst="rect">
            <a:avLst/>
          </a:prstGeom>
          <a:noFill/>
          <a:ln>
            <a:noFill/>
          </a:ln>
        </p:spPr>
      </p:pic>
      <p:sp>
        <p:nvSpPr>
          <p:cNvPr id="255" name="Google Shape;255;p37"/>
          <p:cNvSpPr txBox="1"/>
          <p:nvPr/>
        </p:nvSpPr>
        <p:spPr>
          <a:xfrm>
            <a:off x="310800" y="1582275"/>
            <a:ext cx="3496500" cy="3105300"/>
          </a:xfrm>
          <a:prstGeom prst="rect">
            <a:avLst/>
          </a:prstGeom>
          <a:solidFill>
            <a:srgbClr val="B21F15"/>
          </a:solidFill>
          <a:ln cap="flat" cmpd="sng" w="9525">
            <a:solidFill>
              <a:srgbClr val="B21F15"/>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E4E5B8"/>
                </a:solidFill>
                <a:highlight>
                  <a:srgbClr val="B21F15"/>
                </a:highlight>
              </a:rPr>
              <a:t>“I</a:t>
            </a:r>
            <a:r>
              <a:rPr b="1" lang="en" sz="1800">
                <a:solidFill>
                  <a:srgbClr val="E4E5B8"/>
                </a:solidFill>
                <a:highlight>
                  <a:srgbClr val="B21F15"/>
                </a:highlight>
              </a:rPr>
              <a:t>n America Negroes do not have to be told what fascism is,” the poet and activist Langston Hughes told an audience in the 1930s. “We know.”</a:t>
            </a:r>
            <a:endParaRPr b="1" sz="1800">
              <a:solidFill>
                <a:srgbClr val="E4E5B8"/>
              </a:solidFill>
              <a:highlight>
                <a:srgbClr val="B21F15"/>
              </a:high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1" name="Google Shape;261;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2" name="Google Shape;262;p3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General Crisis of Capitalism</a:t>
            </a:r>
            <a:endParaRPr>
              <a:solidFill>
                <a:srgbClr val="E4E5B8"/>
              </a:solidFill>
              <a:latin typeface="Georgia"/>
              <a:ea typeface="Georgia"/>
              <a:cs typeface="Georgia"/>
              <a:sym typeface="Georgia"/>
            </a:endParaRPr>
          </a:p>
        </p:txBody>
      </p:sp>
      <p:pic>
        <p:nvPicPr>
          <p:cNvPr id="263" name="Google Shape;263;p38"/>
          <p:cNvPicPr preferRelativeResize="0"/>
          <p:nvPr/>
        </p:nvPicPr>
        <p:blipFill>
          <a:blip r:embed="rId4">
            <a:alphaModFix/>
          </a:blip>
          <a:stretch>
            <a:fillRect/>
          </a:stretch>
        </p:blipFill>
        <p:spPr>
          <a:xfrm>
            <a:off x="0" y="1236675"/>
            <a:ext cx="6093399" cy="3092401"/>
          </a:xfrm>
          <a:prstGeom prst="rect">
            <a:avLst/>
          </a:prstGeom>
          <a:noFill/>
          <a:ln>
            <a:noFill/>
          </a:ln>
        </p:spPr>
      </p:pic>
      <p:pic>
        <p:nvPicPr>
          <p:cNvPr id="264" name="Google Shape;264;p38" title="kids fascism.jpg"/>
          <p:cNvPicPr preferRelativeResize="0"/>
          <p:nvPr/>
        </p:nvPicPr>
        <p:blipFill>
          <a:blip r:embed="rId5">
            <a:alphaModFix/>
          </a:blip>
          <a:stretch>
            <a:fillRect/>
          </a:stretch>
        </p:blipFill>
        <p:spPr>
          <a:xfrm>
            <a:off x="6245799" y="1253700"/>
            <a:ext cx="2745801" cy="343225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0" name="Google Shape;270;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1" name="Google Shape;271;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General Crisis of Capitalism</a:t>
            </a:r>
            <a:endParaRPr>
              <a:solidFill>
                <a:srgbClr val="E4E5B8"/>
              </a:solidFill>
              <a:latin typeface="Georgia"/>
              <a:ea typeface="Georgia"/>
              <a:cs typeface="Georgia"/>
              <a:sym typeface="Georgia"/>
            </a:endParaRPr>
          </a:p>
        </p:txBody>
      </p:sp>
      <p:pic>
        <p:nvPicPr>
          <p:cNvPr id="272" name="Google Shape;272;p39"/>
          <p:cNvPicPr preferRelativeResize="0"/>
          <p:nvPr/>
        </p:nvPicPr>
        <p:blipFill rotWithShape="1">
          <a:blip r:embed="rId4">
            <a:alphaModFix/>
          </a:blip>
          <a:srcRect b="15038" l="0" r="1078" t="0"/>
          <a:stretch/>
        </p:blipFill>
        <p:spPr>
          <a:xfrm>
            <a:off x="2792625" y="1207650"/>
            <a:ext cx="6049099" cy="1101300"/>
          </a:xfrm>
          <a:prstGeom prst="rect">
            <a:avLst/>
          </a:prstGeom>
          <a:noFill/>
          <a:ln>
            <a:noFill/>
          </a:ln>
        </p:spPr>
      </p:pic>
      <p:pic>
        <p:nvPicPr>
          <p:cNvPr id="273" name="Google Shape;273;p39"/>
          <p:cNvPicPr preferRelativeResize="0"/>
          <p:nvPr/>
        </p:nvPicPr>
        <p:blipFill rotWithShape="1">
          <a:blip r:embed="rId4">
            <a:alphaModFix/>
          </a:blip>
          <a:srcRect b="0" l="0" r="73394" t="78724"/>
          <a:stretch/>
        </p:blipFill>
        <p:spPr>
          <a:xfrm>
            <a:off x="2792625" y="2295975"/>
            <a:ext cx="1626977" cy="275775"/>
          </a:xfrm>
          <a:prstGeom prst="rect">
            <a:avLst/>
          </a:prstGeom>
          <a:noFill/>
          <a:ln>
            <a:noFill/>
          </a:ln>
        </p:spPr>
      </p:pic>
      <p:pic>
        <p:nvPicPr>
          <p:cNvPr id="274" name="Google Shape;274;p39"/>
          <p:cNvPicPr preferRelativeResize="0"/>
          <p:nvPr/>
        </p:nvPicPr>
        <p:blipFill>
          <a:blip r:embed="rId5">
            <a:alphaModFix/>
          </a:blip>
          <a:stretch>
            <a:fillRect/>
          </a:stretch>
        </p:blipFill>
        <p:spPr>
          <a:xfrm>
            <a:off x="2792625" y="2571747"/>
            <a:ext cx="6207250" cy="950852"/>
          </a:xfrm>
          <a:prstGeom prst="rect">
            <a:avLst/>
          </a:prstGeom>
          <a:noFill/>
          <a:ln>
            <a:noFill/>
          </a:ln>
        </p:spPr>
      </p:pic>
      <p:pic>
        <p:nvPicPr>
          <p:cNvPr id="275" name="Google Shape;275;p39"/>
          <p:cNvPicPr preferRelativeResize="0"/>
          <p:nvPr/>
        </p:nvPicPr>
        <p:blipFill rotWithShape="1">
          <a:blip r:embed="rId6">
            <a:alphaModFix/>
          </a:blip>
          <a:srcRect b="28729" l="0" r="2506" t="0"/>
          <a:stretch/>
        </p:blipFill>
        <p:spPr>
          <a:xfrm>
            <a:off x="2848863" y="3558025"/>
            <a:ext cx="5936626" cy="784900"/>
          </a:xfrm>
          <a:prstGeom prst="rect">
            <a:avLst/>
          </a:prstGeom>
          <a:noFill/>
          <a:ln>
            <a:noFill/>
          </a:ln>
        </p:spPr>
      </p:pic>
      <p:pic>
        <p:nvPicPr>
          <p:cNvPr id="276" name="Google Shape;276;p39"/>
          <p:cNvPicPr preferRelativeResize="0"/>
          <p:nvPr/>
        </p:nvPicPr>
        <p:blipFill rotWithShape="1">
          <a:blip r:embed="rId6">
            <a:alphaModFix/>
          </a:blip>
          <a:srcRect b="0" l="0" r="22052" t="74959"/>
          <a:stretch/>
        </p:blipFill>
        <p:spPr>
          <a:xfrm>
            <a:off x="2909725" y="4378350"/>
            <a:ext cx="4746398" cy="275775"/>
          </a:xfrm>
          <a:prstGeom prst="rect">
            <a:avLst/>
          </a:prstGeom>
          <a:noFill/>
          <a:ln>
            <a:noFill/>
          </a:ln>
        </p:spPr>
      </p:pic>
      <p:pic>
        <p:nvPicPr>
          <p:cNvPr id="277" name="Google Shape;277;p39" title="bread lines.png"/>
          <p:cNvPicPr preferRelativeResize="0"/>
          <p:nvPr/>
        </p:nvPicPr>
        <p:blipFill>
          <a:blip r:embed="rId7">
            <a:alphaModFix/>
          </a:blip>
          <a:stretch>
            <a:fillRect/>
          </a:stretch>
        </p:blipFill>
        <p:spPr>
          <a:xfrm>
            <a:off x="152400" y="1253700"/>
            <a:ext cx="2487825" cy="1863244"/>
          </a:xfrm>
          <a:prstGeom prst="rect">
            <a:avLst/>
          </a:prstGeom>
          <a:noFill/>
          <a:ln>
            <a:noFill/>
          </a:ln>
        </p:spPr>
      </p:pic>
      <p:pic>
        <p:nvPicPr>
          <p:cNvPr id="278" name="Google Shape;278;p39" title="great-depression-pictures (1).jpg"/>
          <p:cNvPicPr preferRelativeResize="0"/>
          <p:nvPr/>
        </p:nvPicPr>
        <p:blipFill>
          <a:blip r:embed="rId8">
            <a:alphaModFix/>
          </a:blip>
          <a:stretch>
            <a:fillRect/>
          </a:stretch>
        </p:blipFill>
        <p:spPr>
          <a:xfrm>
            <a:off x="152400" y="3269350"/>
            <a:ext cx="2423900" cy="17217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4" name="Google Shape;284;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5" name="Google Shape;285;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General Crisis of Capitalism</a:t>
            </a:r>
            <a:endParaRPr>
              <a:solidFill>
                <a:srgbClr val="E4E5B8"/>
              </a:solidFill>
              <a:latin typeface="Georgia"/>
              <a:ea typeface="Georgia"/>
              <a:cs typeface="Georgia"/>
              <a:sym typeface="Georgia"/>
            </a:endParaRPr>
          </a:p>
        </p:txBody>
      </p:sp>
      <p:pic>
        <p:nvPicPr>
          <p:cNvPr id="286" name="Google Shape;286;p40"/>
          <p:cNvPicPr preferRelativeResize="0"/>
          <p:nvPr/>
        </p:nvPicPr>
        <p:blipFill rotWithShape="1">
          <a:blip r:embed="rId4">
            <a:alphaModFix/>
          </a:blip>
          <a:srcRect b="90994" l="36249" r="3001" t="2472"/>
          <a:stretch/>
        </p:blipFill>
        <p:spPr>
          <a:xfrm>
            <a:off x="2523338" y="1501950"/>
            <a:ext cx="3980437" cy="233634"/>
          </a:xfrm>
          <a:prstGeom prst="rect">
            <a:avLst/>
          </a:prstGeom>
          <a:noFill/>
          <a:ln>
            <a:noFill/>
          </a:ln>
        </p:spPr>
      </p:pic>
      <p:pic>
        <p:nvPicPr>
          <p:cNvPr id="287" name="Google Shape;287;p40"/>
          <p:cNvPicPr preferRelativeResize="0"/>
          <p:nvPr/>
        </p:nvPicPr>
        <p:blipFill rotWithShape="1">
          <a:blip r:embed="rId4">
            <a:alphaModFix/>
          </a:blip>
          <a:srcRect b="0" l="0" r="1332" t="10145"/>
          <a:stretch/>
        </p:blipFill>
        <p:spPr>
          <a:xfrm>
            <a:off x="39050" y="1735585"/>
            <a:ext cx="6464724" cy="3212866"/>
          </a:xfrm>
          <a:prstGeom prst="rect">
            <a:avLst/>
          </a:prstGeom>
          <a:noFill/>
          <a:ln>
            <a:noFill/>
          </a:ln>
        </p:spPr>
      </p:pic>
      <p:pic>
        <p:nvPicPr>
          <p:cNvPr id="288" name="Google Shape;288;p40" title="VOA_correll_Jan_3_36_372-3327465036.jpg"/>
          <p:cNvPicPr preferRelativeResize="0"/>
          <p:nvPr/>
        </p:nvPicPr>
        <p:blipFill>
          <a:blip r:embed="rId5">
            <a:alphaModFix/>
          </a:blip>
          <a:stretch>
            <a:fillRect/>
          </a:stretch>
        </p:blipFill>
        <p:spPr>
          <a:xfrm>
            <a:off x="6656174" y="1887984"/>
            <a:ext cx="2335426" cy="271838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4" name="Google Shape;294;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5" name="Google Shape;295;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General Crisis of Capitalism</a:t>
            </a:r>
            <a:endParaRPr>
              <a:solidFill>
                <a:srgbClr val="E4E5B8"/>
              </a:solidFill>
              <a:latin typeface="Georgia"/>
              <a:ea typeface="Georgia"/>
              <a:cs typeface="Georgia"/>
              <a:sym typeface="Georgia"/>
            </a:endParaRPr>
          </a:p>
        </p:txBody>
      </p:sp>
      <p:pic>
        <p:nvPicPr>
          <p:cNvPr id="296" name="Google Shape;296;p41"/>
          <p:cNvPicPr preferRelativeResize="0"/>
          <p:nvPr/>
        </p:nvPicPr>
        <p:blipFill>
          <a:blip r:embed="rId4">
            <a:alphaModFix/>
          </a:blip>
          <a:stretch>
            <a:fillRect/>
          </a:stretch>
        </p:blipFill>
        <p:spPr>
          <a:xfrm>
            <a:off x="1343200" y="1101300"/>
            <a:ext cx="6841299" cy="2305725"/>
          </a:xfrm>
          <a:prstGeom prst="rect">
            <a:avLst/>
          </a:prstGeom>
          <a:noFill/>
          <a:ln>
            <a:noFill/>
          </a:ln>
        </p:spPr>
      </p:pic>
      <p:sp>
        <p:nvSpPr>
          <p:cNvPr id="297" name="Google Shape;297;p41"/>
          <p:cNvSpPr txBox="1"/>
          <p:nvPr/>
        </p:nvSpPr>
        <p:spPr>
          <a:xfrm>
            <a:off x="127675" y="3474475"/>
            <a:ext cx="8877900" cy="1819500"/>
          </a:xfrm>
          <a:prstGeom prst="rect">
            <a:avLst/>
          </a:prstGeom>
          <a:solidFill>
            <a:srgbClr val="B21F15"/>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rgbClr val="E4E5B8"/>
                </a:solidFill>
                <a:highlight>
                  <a:srgbClr val="B21F15"/>
                </a:highlight>
              </a:rPr>
              <a:t>“...the people can always be brought to the bidding of the leaders. That is easy. All you have to do is to tell them they are being attacked, and denounce the pacifists for lack of patriotism and are exposing the country to danger. It works the same in every country.” </a:t>
            </a:r>
            <a:endParaRPr sz="2100">
              <a:solidFill>
                <a:srgbClr val="E4E5B8"/>
              </a:solidFill>
              <a:highlight>
                <a:srgbClr val="B21F15"/>
              </a:highlight>
            </a:endParaRPr>
          </a:p>
          <a:p>
            <a:pPr indent="0" lvl="0" marL="0" rtl="0" algn="r">
              <a:spcBef>
                <a:spcPts val="0"/>
              </a:spcBef>
              <a:spcAft>
                <a:spcPts val="0"/>
              </a:spcAft>
              <a:buNone/>
            </a:pPr>
            <a:r>
              <a:rPr i="1" lang="en" sz="2100">
                <a:solidFill>
                  <a:srgbClr val="E4E5B8"/>
                </a:solidFill>
                <a:highlight>
                  <a:srgbClr val="B21F15"/>
                </a:highlight>
              </a:rPr>
              <a:t>Hermann Goring(</a:t>
            </a:r>
            <a:r>
              <a:rPr i="1" lang="en">
                <a:solidFill>
                  <a:srgbClr val="E4E5B8"/>
                </a:solidFill>
                <a:highlight>
                  <a:srgbClr val="B21F15"/>
                </a:highlight>
              </a:rPr>
              <a:t>From his prison ce//)</a:t>
            </a:r>
            <a:endParaRPr i="1" sz="2600">
              <a:solidFill>
                <a:srgbClr val="E4E5B8"/>
              </a:solidFill>
              <a:highlight>
                <a:srgbClr val="B21F15"/>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0" name="Google Shape;70;p15"/>
          <p:cNvSpPr txBox="1"/>
          <p:nvPr>
            <p:ph idx="2" type="body"/>
          </p:nvPr>
        </p:nvSpPr>
        <p:spPr>
          <a:xfrm>
            <a:off x="4980525" y="724200"/>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solidFill>
                <a:srgbClr val="E4E5B8"/>
              </a:solidFill>
              <a:latin typeface="Georgia"/>
              <a:ea typeface="Georgia"/>
              <a:cs typeface="Georgia"/>
              <a:sym typeface="Georgia"/>
            </a:endParaRPr>
          </a:p>
          <a:p>
            <a:pPr indent="-374650" lvl="0" marL="457200" rtl="0" algn="l">
              <a:spcBef>
                <a:spcPts val="1200"/>
              </a:spcBef>
              <a:spcAft>
                <a:spcPts val="0"/>
              </a:spcAft>
              <a:buClr>
                <a:srgbClr val="E4E5B8"/>
              </a:buClr>
              <a:buSzPts val="2300"/>
              <a:buFont typeface="Georgia"/>
              <a:buChar char="●"/>
            </a:pPr>
            <a:r>
              <a:rPr lang="en" sz="2300">
                <a:solidFill>
                  <a:srgbClr val="E4E5B8"/>
                </a:solidFill>
                <a:latin typeface="Georgia"/>
                <a:ea typeface="Georgia"/>
                <a:cs typeface="Georgia"/>
                <a:sym typeface="Georgia"/>
              </a:rPr>
              <a:t>The Nature of Fascism</a:t>
            </a:r>
            <a:br>
              <a:rPr lang="en" sz="2300">
                <a:solidFill>
                  <a:srgbClr val="E4E5B8"/>
                </a:solidFill>
                <a:latin typeface="Georgia"/>
                <a:ea typeface="Georgia"/>
                <a:cs typeface="Georgia"/>
                <a:sym typeface="Georgia"/>
              </a:rPr>
            </a:br>
            <a:endParaRPr sz="2300">
              <a:solidFill>
                <a:srgbClr val="E4E5B8"/>
              </a:solidFill>
              <a:latin typeface="Georgia"/>
              <a:ea typeface="Georgia"/>
              <a:cs typeface="Georgia"/>
              <a:sym typeface="Georgia"/>
            </a:endParaRPr>
          </a:p>
          <a:p>
            <a:pPr indent="-374650" lvl="0" marL="457200" rtl="0" algn="l">
              <a:spcBef>
                <a:spcPts val="0"/>
              </a:spcBef>
              <a:spcAft>
                <a:spcPts val="0"/>
              </a:spcAft>
              <a:buClr>
                <a:srgbClr val="E4E5B8"/>
              </a:buClr>
              <a:buSzPts val="2300"/>
              <a:buFont typeface="Georgia"/>
              <a:buChar char="●"/>
            </a:pPr>
            <a:r>
              <a:rPr lang="en" sz="2300">
                <a:solidFill>
                  <a:srgbClr val="E4E5B8"/>
                </a:solidFill>
                <a:latin typeface="Georgia"/>
                <a:ea typeface="Georgia"/>
                <a:cs typeface="Georgia"/>
                <a:sym typeface="Georgia"/>
              </a:rPr>
              <a:t>The Germ of American Fascism</a:t>
            </a:r>
            <a:br>
              <a:rPr lang="en" sz="2300">
                <a:solidFill>
                  <a:srgbClr val="E4E5B8"/>
                </a:solidFill>
                <a:latin typeface="Georgia"/>
                <a:ea typeface="Georgia"/>
                <a:cs typeface="Georgia"/>
                <a:sym typeface="Georgia"/>
              </a:rPr>
            </a:br>
            <a:endParaRPr sz="2300">
              <a:solidFill>
                <a:srgbClr val="E4E5B8"/>
              </a:solidFill>
              <a:latin typeface="Georgia"/>
              <a:ea typeface="Georgia"/>
              <a:cs typeface="Georgia"/>
              <a:sym typeface="Georgia"/>
            </a:endParaRPr>
          </a:p>
          <a:p>
            <a:pPr indent="-374650" lvl="0" marL="457200" rtl="0" algn="l">
              <a:spcBef>
                <a:spcPts val="0"/>
              </a:spcBef>
              <a:spcAft>
                <a:spcPts val="0"/>
              </a:spcAft>
              <a:buClr>
                <a:srgbClr val="E4E5B8"/>
              </a:buClr>
              <a:buSzPts val="2300"/>
              <a:buFont typeface="Georgia"/>
              <a:buChar char="●"/>
            </a:pPr>
            <a:r>
              <a:rPr lang="en" sz="2300">
                <a:solidFill>
                  <a:srgbClr val="E4E5B8"/>
                </a:solidFill>
                <a:latin typeface="Georgia"/>
                <a:ea typeface="Georgia"/>
                <a:cs typeface="Georgia"/>
                <a:sym typeface="Georgia"/>
              </a:rPr>
              <a:t>Effects of the Economic Crisis</a:t>
            </a:r>
            <a:br>
              <a:rPr lang="en" sz="2300">
                <a:solidFill>
                  <a:srgbClr val="E4E5B8"/>
                </a:solidFill>
                <a:latin typeface="Georgia"/>
                <a:ea typeface="Georgia"/>
                <a:cs typeface="Georgia"/>
                <a:sym typeface="Georgia"/>
              </a:rPr>
            </a:br>
            <a:endParaRPr sz="2300">
              <a:solidFill>
                <a:srgbClr val="E4E5B8"/>
              </a:solidFill>
              <a:latin typeface="Georgia"/>
              <a:ea typeface="Georgia"/>
              <a:cs typeface="Georgia"/>
              <a:sym typeface="Georgia"/>
            </a:endParaRPr>
          </a:p>
        </p:txBody>
      </p:sp>
      <p:pic>
        <p:nvPicPr>
          <p:cNvPr id="71" name="Google Shape;71;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pic>
        <p:nvPicPr>
          <p:cNvPr id="302" name="Google Shape;302;p42" title="labor walk.jpg"/>
          <p:cNvPicPr preferRelativeResize="0"/>
          <p:nvPr/>
        </p:nvPicPr>
        <p:blipFill>
          <a:blip r:embed="rId3">
            <a:alphaModFix/>
          </a:blip>
          <a:stretch>
            <a:fillRect/>
          </a:stretch>
        </p:blipFill>
        <p:spPr>
          <a:xfrm>
            <a:off x="152400" y="152400"/>
            <a:ext cx="8589408" cy="48387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8" name="Google Shape;308;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9" name="Google Shape;309;p43"/>
          <p:cNvSpPr txBox="1"/>
          <p:nvPr>
            <p:ph type="title"/>
          </p:nvPr>
        </p:nvSpPr>
        <p:spPr>
          <a:xfrm>
            <a:off x="714125" y="16855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Economic Collapse of 1929</a:t>
            </a:r>
            <a:endParaRPr>
              <a:solidFill>
                <a:srgbClr val="E4E5B8"/>
              </a:solidFill>
              <a:latin typeface="Georgia"/>
              <a:ea typeface="Georgia"/>
              <a:cs typeface="Georgia"/>
              <a:sym typeface="Georgia"/>
            </a:endParaRPr>
          </a:p>
        </p:txBody>
      </p:sp>
      <p:pic>
        <p:nvPicPr>
          <p:cNvPr id="310" name="Google Shape;310;p43"/>
          <p:cNvPicPr preferRelativeResize="0"/>
          <p:nvPr/>
        </p:nvPicPr>
        <p:blipFill rotWithShape="1">
          <a:blip r:embed="rId4">
            <a:alphaModFix/>
          </a:blip>
          <a:srcRect b="106" l="2923" r="-1348" t="3397"/>
          <a:stretch/>
        </p:blipFill>
        <p:spPr>
          <a:xfrm>
            <a:off x="3192575" y="911825"/>
            <a:ext cx="5824674" cy="2123551"/>
          </a:xfrm>
          <a:prstGeom prst="rect">
            <a:avLst/>
          </a:prstGeom>
          <a:noFill/>
          <a:ln>
            <a:noFill/>
          </a:ln>
        </p:spPr>
      </p:pic>
      <p:pic>
        <p:nvPicPr>
          <p:cNvPr id="311" name="Google Shape;311;p43"/>
          <p:cNvPicPr preferRelativeResize="0"/>
          <p:nvPr/>
        </p:nvPicPr>
        <p:blipFill rotWithShape="1">
          <a:blip r:embed="rId5">
            <a:alphaModFix/>
          </a:blip>
          <a:srcRect b="0" l="0" r="-1688" t="3652"/>
          <a:stretch/>
        </p:blipFill>
        <p:spPr>
          <a:xfrm>
            <a:off x="3192575" y="3110200"/>
            <a:ext cx="5824675" cy="1973925"/>
          </a:xfrm>
          <a:prstGeom prst="rect">
            <a:avLst/>
          </a:prstGeom>
          <a:noFill/>
          <a:ln>
            <a:noFill/>
          </a:ln>
        </p:spPr>
      </p:pic>
      <p:pic>
        <p:nvPicPr>
          <p:cNvPr id="312" name="Google Shape;312;p43" title="americancommunistparty.jpg"/>
          <p:cNvPicPr preferRelativeResize="0"/>
          <p:nvPr/>
        </p:nvPicPr>
        <p:blipFill>
          <a:blip r:embed="rId6">
            <a:alphaModFix/>
          </a:blip>
          <a:stretch>
            <a:fillRect/>
          </a:stretch>
        </p:blipFill>
        <p:spPr>
          <a:xfrm>
            <a:off x="152400" y="1253700"/>
            <a:ext cx="2887774" cy="211890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6" name="Shape 316"/>
        <p:cNvGrpSpPr/>
        <p:nvPr/>
      </p:nvGrpSpPr>
      <p:grpSpPr>
        <a:xfrm>
          <a:off x="0" y="0"/>
          <a:ext cx="0" cy="0"/>
          <a:chOff x="0" y="0"/>
          <a:chExt cx="0" cy="0"/>
        </a:xfrm>
      </p:grpSpPr>
      <p:sp>
        <p:nvSpPr>
          <p:cNvPr id="317" name="Google Shape;317;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8" name="Google Shape;318;p44"/>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319" name="Google Shape;319;p44"/>
          <p:cNvSpPr txBox="1"/>
          <p:nvPr>
            <p:ph type="title"/>
          </p:nvPr>
        </p:nvSpPr>
        <p:spPr>
          <a:xfrm>
            <a:off x="1658025" y="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Big Business Program for the Crisis</a:t>
            </a:r>
            <a:endParaRPr>
              <a:solidFill>
                <a:srgbClr val="E4E5B8"/>
              </a:solidFill>
              <a:latin typeface="Georgia"/>
              <a:ea typeface="Georgia"/>
              <a:cs typeface="Georgia"/>
              <a:sym typeface="Georgia"/>
            </a:endParaRPr>
          </a:p>
        </p:txBody>
      </p:sp>
      <p:pic>
        <p:nvPicPr>
          <p:cNvPr id="320" name="Google Shape;320;p44"/>
          <p:cNvPicPr preferRelativeResize="0"/>
          <p:nvPr/>
        </p:nvPicPr>
        <p:blipFill>
          <a:blip r:embed="rId5">
            <a:alphaModFix/>
          </a:blip>
          <a:stretch>
            <a:fillRect/>
          </a:stretch>
        </p:blipFill>
        <p:spPr>
          <a:xfrm>
            <a:off x="2179625" y="572700"/>
            <a:ext cx="6891025" cy="30077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6" name="Google Shape;326;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7" name="Google Shape;327;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Big Business Program for the Crisis</a:t>
            </a:r>
            <a:endParaRPr>
              <a:solidFill>
                <a:srgbClr val="E4E5B8"/>
              </a:solidFill>
              <a:latin typeface="Georgia"/>
              <a:ea typeface="Georgia"/>
              <a:cs typeface="Georgia"/>
              <a:sym typeface="Georgia"/>
            </a:endParaRPr>
          </a:p>
        </p:txBody>
      </p:sp>
      <p:pic>
        <p:nvPicPr>
          <p:cNvPr id="328" name="Google Shape;328;p45"/>
          <p:cNvPicPr preferRelativeResize="0"/>
          <p:nvPr/>
        </p:nvPicPr>
        <p:blipFill>
          <a:blip r:embed="rId4">
            <a:alphaModFix/>
          </a:blip>
          <a:stretch>
            <a:fillRect/>
          </a:stretch>
        </p:blipFill>
        <p:spPr>
          <a:xfrm>
            <a:off x="0" y="1101300"/>
            <a:ext cx="5257501" cy="3982925"/>
          </a:xfrm>
          <a:prstGeom prst="rect">
            <a:avLst/>
          </a:prstGeom>
          <a:noFill/>
          <a:ln>
            <a:noFill/>
          </a:ln>
        </p:spPr>
      </p:pic>
      <p:pic>
        <p:nvPicPr>
          <p:cNvPr id="329" name="Google Shape;329;p45" title="unit-1-powerpoint-3-the-gilded-age-industrialization-12-728-453570650.jpg"/>
          <p:cNvPicPr preferRelativeResize="0"/>
          <p:nvPr/>
        </p:nvPicPr>
        <p:blipFill>
          <a:blip r:embed="rId5">
            <a:alphaModFix/>
          </a:blip>
          <a:stretch>
            <a:fillRect/>
          </a:stretch>
        </p:blipFill>
        <p:spPr>
          <a:xfrm>
            <a:off x="5325900" y="1513600"/>
            <a:ext cx="3818100" cy="29413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5" name="Google Shape;335;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6" name="Google Shape;336;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Big Business Moves Toward Fascism</a:t>
            </a:r>
            <a:endParaRPr>
              <a:solidFill>
                <a:srgbClr val="E4E5B8"/>
              </a:solidFill>
              <a:latin typeface="Georgia"/>
              <a:ea typeface="Georgia"/>
              <a:cs typeface="Georgia"/>
              <a:sym typeface="Georgia"/>
            </a:endParaRPr>
          </a:p>
        </p:txBody>
      </p:sp>
      <p:pic>
        <p:nvPicPr>
          <p:cNvPr id="337" name="Google Shape;337;p46"/>
          <p:cNvPicPr preferRelativeResize="0"/>
          <p:nvPr/>
        </p:nvPicPr>
        <p:blipFill>
          <a:blip r:embed="rId4">
            <a:alphaModFix/>
          </a:blip>
          <a:stretch>
            <a:fillRect/>
          </a:stretch>
        </p:blipFill>
        <p:spPr>
          <a:xfrm>
            <a:off x="3862175" y="1210750"/>
            <a:ext cx="5184549" cy="3449425"/>
          </a:xfrm>
          <a:prstGeom prst="rect">
            <a:avLst/>
          </a:prstGeom>
          <a:noFill/>
          <a:ln>
            <a:noFill/>
          </a:ln>
        </p:spPr>
      </p:pic>
      <p:pic>
        <p:nvPicPr>
          <p:cNvPr id="338" name="Google Shape;338;p46" title="bc59d04d52ec06659d346b02c5644615-68126171.jpeg"/>
          <p:cNvPicPr preferRelativeResize="0"/>
          <p:nvPr/>
        </p:nvPicPr>
        <p:blipFill>
          <a:blip r:embed="rId5">
            <a:alphaModFix/>
          </a:blip>
          <a:stretch>
            <a:fillRect/>
          </a:stretch>
        </p:blipFill>
        <p:spPr>
          <a:xfrm>
            <a:off x="152400" y="1554650"/>
            <a:ext cx="3557375" cy="255896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4" name="Google Shape;344;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5" name="Google Shape;345;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Big Business Moves Toward Fascism</a:t>
            </a:r>
            <a:endParaRPr>
              <a:solidFill>
                <a:srgbClr val="E4E5B8"/>
              </a:solidFill>
              <a:latin typeface="Georgia"/>
              <a:ea typeface="Georgia"/>
              <a:cs typeface="Georgia"/>
              <a:sym typeface="Georgia"/>
            </a:endParaRPr>
          </a:p>
        </p:txBody>
      </p:sp>
      <p:pic>
        <p:nvPicPr>
          <p:cNvPr id="346" name="Google Shape;346;p47"/>
          <p:cNvPicPr preferRelativeResize="0"/>
          <p:nvPr/>
        </p:nvPicPr>
        <p:blipFill>
          <a:blip r:embed="rId4">
            <a:alphaModFix/>
          </a:blip>
          <a:stretch>
            <a:fillRect/>
          </a:stretch>
        </p:blipFill>
        <p:spPr>
          <a:xfrm>
            <a:off x="152400" y="1253700"/>
            <a:ext cx="6665029" cy="3737399"/>
          </a:xfrm>
          <a:prstGeom prst="rect">
            <a:avLst/>
          </a:prstGeom>
          <a:noFill/>
          <a:ln>
            <a:noFill/>
          </a:ln>
        </p:spPr>
      </p:pic>
      <p:pic>
        <p:nvPicPr>
          <p:cNvPr id="347" name="Google Shape;347;p47" title="Wall-Street-3C-Big.jpg"/>
          <p:cNvPicPr preferRelativeResize="0"/>
          <p:nvPr/>
        </p:nvPicPr>
        <p:blipFill>
          <a:blip r:embed="rId5">
            <a:alphaModFix/>
          </a:blip>
          <a:stretch>
            <a:fillRect/>
          </a:stretch>
        </p:blipFill>
        <p:spPr>
          <a:xfrm>
            <a:off x="6899050" y="1759850"/>
            <a:ext cx="2163326" cy="245532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3" name="Google Shape;353;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4" name="Google Shape;354;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Big Business Moves Toward Fascism</a:t>
            </a:r>
            <a:endParaRPr>
              <a:solidFill>
                <a:srgbClr val="E4E5B8"/>
              </a:solidFill>
              <a:latin typeface="Georgia"/>
              <a:ea typeface="Georgia"/>
              <a:cs typeface="Georgia"/>
              <a:sym typeface="Georgia"/>
            </a:endParaRPr>
          </a:p>
        </p:txBody>
      </p:sp>
      <p:pic>
        <p:nvPicPr>
          <p:cNvPr id="355" name="Google Shape;355;p48"/>
          <p:cNvPicPr preferRelativeResize="0"/>
          <p:nvPr/>
        </p:nvPicPr>
        <p:blipFill>
          <a:blip r:embed="rId4">
            <a:alphaModFix/>
          </a:blip>
          <a:stretch>
            <a:fillRect/>
          </a:stretch>
        </p:blipFill>
        <p:spPr>
          <a:xfrm>
            <a:off x="3602275" y="1101300"/>
            <a:ext cx="5471400" cy="3887175"/>
          </a:xfrm>
          <a:prstGeom prst="rect">
            <a:avLst/>
          </a:prstGeom>
          <a:noFill/>
          <a:ln>
            <a:noFill/>
          </a:ln>
        </p:spPr>
      </p:pic>
      <p:pic>
        <p:nvPicPr>
          <p:cNvPr id="356" name="Google Shape;356;p48" title="14_depression2_12-14-2008_GVEU14M-777923964.jpg"/>
          <p:cNvPicPr preferRelativeResize="0"/>
          <p:nvPr/>
        </p:nvPicPr>
        <p:blipFill>
          <a:blip r:embed="rId5">
            <a:alphaModFix/>
          </a:blip>
          <a:stretch>
            <a:fillRect/>
          </a:stretch>
        </p:blipFill>
        <p:spPr>
          <a:xfrm>
            <a:off x="166075" y="1554650"/>
            <a:ext cx="3297475" cy="219133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2" name="Google Shape;362;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3" name="Google Shape;363;p4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Big Business Moves Toward Fascism</a:t>
            </a:r>
            <a:endParaRPr>
              <a:solidFill>
                <a:srgbClr val="E4E5B8"/>
              </a:solidFill>
              <a:latin typeface="Georgia"/>
              <a:ea typeface="Georgia"/>
              <a:cs typeface="Georgia"/>
              <a:sym typeface="Georgia"/>
            </a:endParaRPr>
          </a:p>
        </p:txBody>
      </p:sp>
      <p:pic>
        <p:nvPicPr>
          <p:cNvPr id="364" name="Google Shape;364;p49"/>
          <p:cNvPicPr preferRelativeResize="0"/>
          <p:nvPr/>
        </p:nvPicPr>
        <p:blipFill>
          <a:blip r:embed="rId4">
            <a:alphaModFix/>
          </a:blip>
          <a:stretch>
            <a:fillRect/>
          </a:stretch>
        </p:blipFill>
        <p:spPr>
          <a:xfrm>
            <a:off x="2720525" y="1771973"/>
            <a:ext cx="6271075" cy="1193825"/>
          </a:xfrm>
          <a:prstGeom prst="rect">
            <a:avLst/>
          </a:prstGeom>
          <a:noFill/>
          <a:ln>
            <a:noFill/>
          </a:ln>
        </p:spPr>
      </p:pic>
      <p:pic>
        <p:nvPicPr>
          <p:cNvPr id="365" name="Google Shape;365;p49"/>
          <p:cNvPicPr preferRelativeResize="0"/>
          <p:nvPr/>
        </p:nvPicPr>
        <p:blipFill>
          <a:blip r:embed="rId5">
            <a:alphaModFix/>
          </a:blip>
          <a:stretch>
            <a:fillRect/>
          </a:stretch>
        </p:blipFill>
        <p:spPr>
          <a:xfrm>
            <a:off x="2720525" y="2965809"/>
            <a:ext cx="6271076" cy="1265591"/>
          </a:xfrm>
          <a:prstGeom prst="rect">
            <a:avLst/>
          </a:prstGeom>
          <a:noFill/>
          <a:ln>
            <a:noFill/>
          </a:ln>
        </p:spPr>
      </p:pic>
      <p:pic>
        <p:nvPicPr>
          <p:cNvPr id="366" name="Google Shape;366;p49" title="business-732885995.jpg"/>
          <p:cNvPicPr preferRelativeResize="0"/>
          <p:nvPr/>
        </p:nvPicPr>
        <p:blipFill>
          <a:blip r:embed="rId6">
            <a:alphaModFix/>
          </a:blip>
          <a:stretch>
            <a:fillRect/>
          </a:stretch>
        </p:blipFill>
        <p:spPr>
          <a:xfrm>
            <a:off x="152400" y="1253700"/>
            <a:ext cx="2415724" cy="367018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5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372" name="Google Shape;372;p5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5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379" name="Google Shape;379;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0" name="Google Shape;380;p51"/>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Nature of Facism</a:t>
            </a:r>
            <a:endParaRPr sz="5200">
              <a:solidFill>
                <a:srgbClr val="E4E5B8"/>
              </a:solidFill>
              <a:latin typeface="Georgia"/>
              <a:ea typeface="Georgia"/>
              <a:cs typeface="Georgia"/>
              <a:sym typeface="Georgia"/>
            </a:endParaRPr>
          </a:p>
        </p:txBody>
      </p:sp>
      <p:pic>
        <p:nvPicPr>
          <p:cNvPr id="77" name="Google Shape;77;p1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5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386" name="Google Shape;386;p5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393" name="Google Shape;393;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4" name="Google Shape;394;p53"/>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PSMLS has recovered our old Youtube account we lost to wreckers in 2022 and we have re-uploaded all our old videos. Like, subscribe, and check out what subjects we covered prior and what we </a:t>
            </a:r>
            <a:r>
              <a:rPr lang="en" sz="2000">
                <a:solidFill>
                  <a:srgbClr val="E4E5B8"/>
                </a:solidFill>
                <a:latin typeface="Georgia"/>
                <a:ea typeface="Georgia"/>
                <a:cs typeface="Georgia"/>
                <a:sym typeface="Georgia"/>
              </a:rPr>
              <a:t>aware</a:t>
            </a:r>
            <a:r>
              <a:rPr lang="en" sz="2000">
                <a:solidFill>
                  <a:srgbClr val="E4E5B8"/>
                </a:solidFill>
                <a:latin typeface="Georgia"/>
                <a:ea typeface="Georgia"/>
                <a:cs typeface="Georgia"/>
                <a:sym typeface="Georgia"/>
              </a:rPr>
              <a:t> saying in the past.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(2025)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401" name="Google Shape;401;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2" name="Google Shape;402;p54"/>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Facilitators, 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55"/>
          <p:cNvSpPr txBox="1"/>
          <p:nvPr>
            <p:ph type="title"/>
          </p:nvPr>
        </p:nvSpPr>
        <p:spPr>
          <a:xfrm>
            <a:off x="1658025" y="491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PSMLS Propaganda</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peoplesschool.us/media &amp; peoplesschool.us/store</a:t>
            </a:r>
            <a:endParaRPr sz="1911">
              <a:solidFill>
                <a:srgbClr val="E4E5B8"/>
              </a:solidFill>
              <a:latin typeface="Georgia"/>
              <a:ea typeface="Georgia"/>
              <a:cs typeface="Georgia"/>
              <a:sym typeface="Georgia"/>
            </a:endParaRPr>
          </a:p>
        </p:txBody>
      </p:sp>
      <p:pic>
        <p:nvPicPr>
          <p:cNvPr id="409" name="Google Shape;409;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0" name="Google Shape;410;p55"/>
          <p:cNvSpPr txBox="1"/>
          <p:nvPr>
            <p:ph type="title"/>
          </p:nvPr>
        </p:nvSpPr>
        <p:spPr>
          <a:xfrm>
            <a:off x="2598450" y="1036725"/>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1950">
                <a:solidFill>
                  <a:srgbClr val="E4E5B8"/>
                </a:solidFill>
                <a:latin typeface="Georgia"/>
                <a:ea typeface="Georgia"/>
                <a:cs typeface="Georgia"/>
                <a:sym typeface="Georgia"/>
              </a:rPr>
              <a:t>Materials to help promote the school!</a:t>
            </a:r>
            <a:endParaRPr sz="1950">
              <a:solidFill>
                <a:srgbClr val="E4E5B8"/>
              </a:solidFill>
              <a:latin typeface="Georgia"/>
              <a:ea typeface="Georgia"/>
              <a:cs typeface="Georgia"/>
              <a:sym typeface="Georgia"/>
            </a:endParaRPr>
          </a:p>
        </p:txBody>
      </p:sp>
      <p:pic>
        <p:nvPicPr>
          <p:cNvPr id="411" name="Google Shape;411;p55"/>
          <p:cNvPicPr preferRelativeResize="0"/>
          <p:nvPr/>
        </p:nvPicPr>
        <p:blipFill>
          <a:blip r:embed="rId4">
            <a:alphaModFix/>
          </a:blip>
          <a:stretch>
            <a:fillRect/>
          </a:stretch>
        </p:blipFill>
        <p:spPr>
          <a:xfrm>
            <a:off x="1390962" y="1173975"/>
            <a:ext cx="1207475" cy="1628049"/>
          </a:xfrm>
          <a:prstGeom prst="rect">
            <a:avLst/>
          </a:prstGeom>
          <a:noFill/>
          <a:ln>
            <a:noFill/>
          </a:ln>
        </p:spPr>
      </p:pic>
      <p:pic>
        <p:nvPicPr>
          <p:cNvPr id="412" name="Google Shape;412;p55"/>
          <p:cNvPicPr preferRelativeResize="0"/>
          <p:nvPr/>
        </p:nvPicPr>
        <p:blipFill>
          <a:blip r:embed="rId5">
            <a:alphaModFix/>
          </a:blip>
          <a:stretch>
            <a:fillRect/>
          </a:stretch>
        </p:blipFill>
        <p:spPr>
          <a:xfrm>
            <a:off x="186900" y="1173975"/>
            <a:ext cx="1087559" cy="1628049"/>
          </a:xfrm>
          <a:prstGeom prst="rect">
            <a:avLst/>
          </a:prstGeom>
          <a:noFill/>
          <a:ln>
            <a:noFill/>
          </a:ln>
        </p:spPr>
      </p:pic>
      <p:pic>
        <p:nvPicPr>
          <p:cNvPr id="413" name="Google Shape;413;p55"/>
          <p:cNvPicPr preferRelativeResize="0"/>
          <p:nvPr/>
        </p:nvPicPr>
        <p:blipFill>
          <a:blip r:embed="rId6">
            <a:alphaModFix/>
          </a:blip>
          <a:stretch>
            <a:fillRect/>
          </a:stretch>
        </p:blipFill>
        <p:spPr>
          <a:xfrm>
            <a:off x="406550" y="2874700"/>
            <a:ext cx="1805926" cy="2100000"/>
          </a:xfrm>
          <a:prstGeom prst="rect">
            <a:avLst/>
          </a:prstGeom>
          <a:noFill/>
          <a:ln>
            <a:noFill/>
          </a:ln>
        </p:spPr>
      </p:pic>
      <p:pic>
        <p:nvPicPr>
          <p:cNvPr id="414" name="Google Shape;414;p55"/>
          <p:cNvPicPr preferRelativeResize="0"/>
          <p:nvPr/>
        </p:nvPicPr>
        <p:blipFill>
          <a:blip r:embed="rId7">
            <a:alphaModFix/>
          </a:blip>
          <a:stretch>
            <a:fillRect/>
          </a:stretch>
        </p:blipFill>
        <p:spPr>
          <a:xfrm>
            <a:off x="7885975" y="2501375"/>
            <a:ext cx="1254725" cy="1202409"/>
          </a:xfrm>
          <a:prstGeom prst="rect">
            <a:avLst/>
          </a:prstGeom>
          <a:noFill/>
          <a:ln>
            <a:noFill/>
          </a:ln>
        </p:spPr>
      </p:pic>
      <p:pic>
        <p:nvPicPr>
          <p:cNvPr id="415" name="Google Shape;415;p55"/>
          <p:cNvPicPr preferRelativeResize="0"/>
          <p:nvPr/>
        </p:nvPicPr>
        <p:blipFill rotWithShape="1">
          <a:blip r:embed="rId8">
            <a:alphaModFix/>
          </a:blip>
          <a:srcRect b="0" l="14222" r="16062" t="0"/>
          <a:stretch/>
        </p:blipFill>
        <p:spPr>
          <a:xfrm>
            <a:off x="6919950" y="1173512"/>
            <a:ext cx="876300" cy="1116100"/>
          </a:xfrm>
          <a:prstGeom prst="rect">
            <a:avLst/>
          </a:prstGeom>
          <a:noFill/>
          <a:ln>
            <a:noFill/>
          </a:ln>
        </p:spPr>
      </p:pic>
      <p:pic>
        <p:nvPicPr>
          <p:cNvPr id="416" name="Google Shape;416;p55"/>
          <p:cNvPicPr preferRelativeResize="0"/>
          <p:nvPr/>
        </p:nvPicPr>
        <p:blipFill>
          <a:blip r:embed="rId9">
            <a:alphaModFix/>
          </a:blip>
          <a:stretch>
            <a:fillRect/>
          </a:stretch>
        </p:blipFill>
        <p:spPr>
          <a:xfrm>
            <a:off x="7885975" y="1173975"/>
            <a:ext cx="1254725" cy="1254725"/>
          </a:xfrm>
          <a:prstGeom prst="rect">
            <a:avLst/>
          </a:prstGeom>
          <a:noFill/>
          <a:ln>
            <a:noFill/>
          </a:ln>
        </p:spPr>
      </p:pic>
      <p:pic>
        <p:nvPicPr>
          <p:cNvPr id="417" name="Google Shape;417;p55"/>
          <p:cNvPicPr preferRelativeResize="0"/>
          <p:nvPr/>
        </p:nvPicPr>
        <p:blipFill>
          <a:blip r:embed="rId10">
            <a:alphaModFix/>
          </a:blip>
          <a:stretch>
            <a:fillRect/>
          </a:stretch>
        </p:blipFill>
        <p:spPr>
          <a:xfrm>
            <a:off x="2688163" y="1502701"/>
            <a:ext cx="4142060" cy="3199737"/>
          </a:xfrm>
          <a:prstGeom prst="rect">
            <a:avLst/>
          </a:prstGeom>
          <a:noFill/>
          <a:ln>
            <a:noFill/>
          </a:ln>
        </p:spPr>
      </p:pic>
      <p:pic>
        <p:nvPicPr>
          <p:cNvPr id="418" name="Google Shape;418;p55"/>
          <p:cNvPicPr preferRelativeResize="0"/>
          <p:nvPr/>
        </p:nvPicPr>
        <p:blipFill rotWithShape="1">
          <a:blip r:embed="rId11">
            <a:alphaModFix/>
          </a:blip>
          <a:srcRect b="0" l="13630" r="22140" t="0"/>
          <a:stretch/>
        </p:blipFill>
        <p:spPr>
          <a:xfrm>
            <a:off x="6875088" y="2289625"/>
            <a:ext cx="966025" cy="1503959"/>
          </a:xfrm>
          <a:prstGeom prst="rect">
            <a:avLst/>
          </a:prstGeom>
          <a:noFill/>
          <a:ln>
            <a:noFill/>
          </a:ln>
        </p:spPr>
      </p:pic>
      <p:pic>
        <p:nvPicPr>
          <p:cNvPr id="419" name="Google Shape;419;p55"/>
          <p:cNvPicPr preferRelativeResize="0"/>
          <p:nvPr/>
        </p:nvPicPr>
        <p:blipFill rotWithShape="1">
          <a:blip r:embed="rId12">
            <a:alphaModFix/>
          </a:blip>
          <a:srcRect b="11510" l="11959" r="11868" t="11348"/>
          <a:stretch/>
        </p:blipFill>
        <p:spPr>
          <a:xfrm>
            <a:off x="6919949" y="3776450"/>
            <a:ext cx="922825" cy="934575"/>
          </a:xfrm>
          <a:prstGeom prst="rect">
            <a:avLst/>
          </a:prstGeom>
          <a:noFill/>
          <a:ln>
            <a:noFill/>
          </a:ln>
        </p:spPr>
      </p:pic>
      <p:pic>
        <p:nvPicPr>
          <p:cNvPr id="420" name="Google Shape;420;p55"/>
          <p:cNvPicPr preferRelativeResize="0"/>
          <p:nvPr/>
        </p:nvPicPr>
        <p:blipFill>
          <a:blip r:embed="rId13">
            <a:alphaModFix/>
          </a:blip>
          <a:stretch>
            <a:fillRect/>
          </a:stretch>
        </p:blipFill>
        <p:spPr>
          <a:xfrm>
            <a:off x="7889275" y="3776450"/>
            <a:ext cx="1254725" cy="125472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424" name="Shape 424"/>
        <p:cNvGrpSpPr/>
        <p:nvPr/>
      </p:nvGrpSpPr>
      <p:grpSpPr>
        <a:xfrm>
          <a:off x="0" y="0"/>
          <a:ext cx="0" cy="0"/>
          <a:chOff x="0" y="0"/>
          <a:chExt cx="0" cy="0"/>
        </a:xfrm>
      </p:grpSpPr>
      <p:sp>
        <p:nvSpPr>
          <p:cNvPr id="425" name="Google Shape;425;p56"/>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56"/>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427" name="Google Shape;427;p56"/>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428" name="Google Shape;428;p56"/>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429" name="Google Shape;429;p56"/>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430" name="Google Shape;430;p56"/>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434" name="Shape 434"/>
        <p:cNvGrpSpPr/>
        <p:nvPr/>
      </p:nvGrpSpPr>
      <p:grpSpPr>
        <a:xfrm>
          <a:off x="0" y="0"/>
          <a:ext cx="0" cy="0"/>
          <a:chOff x="0" y="0"/>
          <a:chExt cx="0" cy="0"/>
        </a:xfrm>
      </p:grpSpPr>
      <p:sp>
        <p:nvSpPr>
          <p:cNvPr id="435" name="Google Shape;435;p57"/>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57"/>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437" name="Google Shape;437;p57"/>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38" name="Google Shape;438;p57"/>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439" name="Google Shape;439;p57"/>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0" name="Google Shape;440;p57"/>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1" name="Google Shape;441;p57"/>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2" name="Google Shape;442;p57"/>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43" name="Google Shape;443;p57"/>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444" name="Google Shape;444;p57"/>
          <p:cNvPicPr preferRelativeResize="0"/>
          <p:nvPr/>
        </p:nvPicPr>
        <p:blipFill>
          <a:blip r:embed="rId5">
            <a:alphaModFix/>
          </a:blip>
          <a:stretch>
            <a:fillRect/>
          </a:stretch>
        </p:blipFill>
        <p:spPr>
          <a:xfrm>
            <a:off x="6956299" y="2207036"/>
            <a:ext cx="1451399" cy="2174423"/>
          </a:xfrm>
          <a:prstGeom prst="rect">
            <a:avLst/>
          </a:prstGeom>
          <a:noFill/>
          <a:ln>
            <a:noFill/>
          </a:ln>
        </p:spPr>
      </p:pic>
      <p:pic>
        <p:nvPicPr>
          <p:cNvPr id="445" name="Google Shape;445;p57"/>
          <p:cNvPicPr preferRelativeResize="0"/>
          <p:nvPr/>
        </p:nvPicPr>
        <p:blipFill>
          <a:blip r:embed="rId6">
            <a:alphaModFix/>
          </a:blip>
          <a:stretch>
            <a:fillRect/>
          </a:stretch>
        </p:blipFill>
        <p:spPr>
          <a:xfrm>
            <a:off x="4874179" y="2206422"/>
            <a:ext cx="1451400" cy="2175641"/>
          </a:xfrm>
          <a:prstGeom prst="rect">
            <a:avLst/>
          </a:prstGeom>
          <a:noFill/>
          <a:ln>
            <a:noFill/>
          </a:ln>
        </p:spPr>
      </p:pic>
      <p:pic>
        <p:nvPicPr>
          <p:cNvPr id="446" name="Google Shape;446;p57"/>
          <p:cNvPicPr preferRelativeResize="0"/>
          <p:nvPr/>
        </p:nvPicPr>
        <p:blipFill>
          <a:blip r:embed="rId7">
            <a:alphaModFix/>
          </a:blip>
          <a:stretch>
            <a:fillRect/>
          </a:stretch>
        </p:blipFill>
        <p:spPr>
          <a:xfrm>
            <a:off x="2760429" y="2199432"/>
            <a:ext cx="1461549" cy="2189645"/>
          </a:xfrm>
          <a:prstGeom prst="rect">
            <a:avLst/>
          </a:prstGeom>
          <a:noFill/>
          <a:ln>
            <a:noFill/>
          </a:ln>
        </p:spPr>
      </p:pic>
      <p:pic>
        <p:nvPicPr>
          <p:cNvPr id="447" name="Google Shape;447;p57"/>
          <p:cNvPicPr preferRelativeResize="0"/>
          <p:nvPr/>
        </p:nvPicPr>
        <p:blipFill>
          <a:blip r:embed="rId8">
            <a:alphaModFix/>
          </a:blip>
          <a:stretch>
            <a:fillRect/>
          </a:stretch>
        </p:blipFill>
        <p:spPr>
          <a:xfrm>
            <a:off x="656826" y="2207038"/>
            <a:ext cx="1451399" cy="2174428"/>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451" name="Shape 451"/>
        <p:cNvGrpSpPr/>
        <p:nvPr/>
      </p:nvGrpSpPr>
      <p:grpSpPr>
        <a:xfrm>
          <a:off x="0" y="0"/>
          <a:ext cx="0" cy="0"/>
          <a:chOff x="0" y="0"/>
          <a:chExt cx="0" cy="0"/>
        </a:xfrm>
      </p:grpSpPr>
      <p:sp>
        <p:nvSpPr>
          <p:cNvPr id="452" name="Google Shape;452;p58"/>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58"/>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454" name="Google Shape;454;p58"/>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2x per month. Classes cover a variety of topics aimed at building class conscious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May’s class is a movie viewing of “Matewan” Class will be May 7, 2025 at 8pm EST/5pm PST and Saturday May 10, 2025 at 7pm EST/4pm PST.</a:t>
            </a:r>
            <a:endParaRPr sz="2120">
              <a:solidFill>
                <a:srgbClr val="E4E5B8"/>
              </a:solidFill>
              <a:latin typeface="Georgia"/>
              <a:ea typeface="Georgia"/>
              <a:cs typeface="Georgia"/>
              <a:sym typeface="Georgia"/>
            </a:endParaRPr>
          </a:p>
        </p:txBody>
      </p:sp>
      <p:sp>
        <p:nvSpPr>
          <p:cNvPr id="455" name="Google Shape;455;p58"/>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56" name="Google Shape;456;p58"/>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457" name="Google Shape;457;p58"/>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458" name="Google Shape;458;p58"/>
          <p:cNvPicPr preferRelativeResize="0"/>
          <p:nvPr/>
        </p:nvPicPr>
        <p:blipFill>
          <a:blip r:embed="rId5">
            <a:alphaModFix/>
          </a:blip>
          <a:stretch>
            <a:fillRect/>
          </a:stretch>
        </p:blipFill>
        <p:spPr>
          <a:xfrm>
            <a:off x="5770425" y="1163250"/>
            <a:ext cx="2536625" cy="3804949"/>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pic>
        <p:nvPicPr>
          <p:cNvPr id="463" name="Google Shape;463;p59"/>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464" name="Google Shape;464;p59"/>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59"/>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House I Live In</a:t>
            </a:r>
            <a:endParaRPr>
              <a:solidFill>
                <a:srgbClr val="E4E5B8"/>
              </a:solidFill>
              <a:latin typeface="Georgia"/>
              <a:ea typeface="Georgia"/>
              <a:cs typeface="Georgia"/>
              <a:sym typeface="Georgia"/>
            </a:endParaRPr>
          </a:p>
        </p:txBody>
      </p:sp>
      <p:pic>
        <p:nvPicPr>
          <p:cNvPr descr="Provided to YouTube by Sony Classical&#10;&#10;The House I Live In · Paul Robeson · Earl Robinson · Lawrence Brown · Columbia Concert Orchestra · Emanuel Balaban&#10;&#10;Songs of Free Men&#10;&#10;℗ Originally released 1948 SONY BMG MUSIC ENTERTAINMENT&#10;&#10;Released on: 1997-10-20&#10;&#10;Lyricist: Lewis Allan&#10;Arranger: Normand Lockwood&#10;&#10;Auto-generated by YouTube." id="466" name="Google Shape;466;p59" title="The House I Live In">
            <a:hlinkClick r:id="rId4"/>
          </p:cNvPr>
          <p:cNvPicPr preferRelativeResize="0"/>
          <p:nvPr/>
        </p:nvPicPr>
        <p:blipFill>
          <a:blip r:embed="rId5">
            <a:alphaModFix/>
          </a:blip>
          <a:stretch>
            <a:fillRect/>
          </a:stretch>
        </p:blipFill>
        <p:spPr>
          <a:xfrm>
            <a:off x="1370050" y="1058650"/>
            <a:ext cx="6287300" cy="3536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6"/>
                                        </p:tgtEl>
                                        <p:attrNameLst>
                                          <p:attrName>style.visibility</p:attrName>
                                        </p:attrNameLst>
                                      </p:cBhvr>
                                      <p:to>
                                        <p:strVal val="visible"/>
                                      </p:to>
                                    </p:set>
                                    <p:animEffect filter="fade" transition="in">
                                      <p:cBhvr>
                                        <p:cTn dur="1000"/>
                                        <p:tgtEl>
                                          <p:spTgt spid="4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 name="Google Shape;83;p1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84" name="Google Shape;84;p17"/>
          <p:cNvSpPr txBox="1"/>
          <p:nvPr/>
        </p:nvSpPr>
        <p:spPr>
          <a:xfrm>
            <a:off x="52625" y="1251000"/>
            <a:ext cx="5071500" cy="5041800"/>
          </a:xfrm>
          <a:prstGeom prst="rect">
            <a:avLst/>
          </a:prstGeom>
          <a:noFill/>
          <a:ln>
            <a:noFill/>
          </a:ln>
        </p:spPr>
        <p:txBody>
          <a:bodyPr anchorCtr="0" anchor="t" bIns="91425" lIns="91425" spcFirstLastPara="1" rIns="91425" wrap="square" tIns="91425">
            <a:spAutoFit/>
          </a:bodyPr>
          <a:lstStyle/>
          <a:p>
            <a:pPr indent="0" lvl="0" marL="457200" rtl="0" algn="just">
              <a:lnSpc>
                <a:spcPct val="115000"/>
              </a:lnSpc>
              <a:spcBef>
                <a:spcPts val="0"/>
              </a:spcBef>
              <a:spcAft>
                <a:spcPts val="0"/>
              </a:spcAft>
              <a:buNone/>
            </a:pPr>
            <a:r>
              <a:rPr lang="en" sz="1500">
                <a:solidFill>
                  <a:srgbClr val="E4E5B8"/>
                </a:solidFill>
                <a:latin typeface="Georgia"/>
                <a:ea typeface="Georgia"/>
                <a:cs typeface="Georgia"/>
                <a:sym typeface="Georgia"/>
              </a:rPr>
              <a:t>Americans who hate fascism because they know what it means in Europe and who would reject it under its own name, sometimes follow fascist and semi-fascist organizations, when these hide their real purposes and programs under the cloak of “1oo per cent Americanism.” Most Americans, while maintaining a healthy abhorrence of fascism, have only the vaguest conception of its nature and origin. They identify fascism with brown or black shirts, with clicking heels and marionette salutes. They would not recognize it in a full dress suit, or a priest’s cassock, or the homespun of a backwoods Hitler.</a:t>
            </a:r>
            <a:endParaRPr sz="15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p:txBody>
      </p:sp>
      <p:sp>
        <p:nvSpPr>
          <p:cNvPr id="85" name="Google Shape;85;p1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Fascist Demagogues Hide the True Nature of Fascism</a:t>
            </a:r>
            <a:endParaRPr>
              <a:solidFill>
                <a:srgbClr val="E4E5B8"/>
              </a:solidFill>
              <a:latin typeface="Georgia"/>
              <a:ea typeface="Georgia"/>
              <a:cs typeface="Georgia"/>
              <a:sym typeface="Georgia"/>
            </a:endParaRPr>
          </a:p>
        </p:txBody>
      </p:sp>
      <p:pic>
        <p:nvPicPr>
          <p:cNvPr id="86" name="Google Shape;86;p17"/>
          <p:cNvPicPr preferRelativeResize="0"/>
          <p:nvPr/>
        </p:nvPicPr>
        <p:blipFill>
          <a:blip r:embed="rId4">
            <a:alphaModFix/>
          </a:blip>
          <a:stretch>
            <a:fillRect/>
          </a:stretch>
        </p:blipFill>
        <p:spPr>
          <a:xfrm>
            <a:off x="5285475" y="1279950"/>
            <a:ext cx="3684725" cy="2897875"/>
          </a:xfrm>
          <a:prstGeom prst="rect">
            <a:avLst/>
          </a:prstGeom>
          <a:noFill/>
          <a:ln>
            <a:noFill/>
          </a:ln>
        </p:spPr>
      </p:pic>
      <p:sp>
        <p:nvSpPr>
          <p:cNvPr id="87" name="Google Shape;87;p17"/>
          <p:cNvSpPr txBox="1"/>
          <p:nvPr/>
        </p:nvSpPr>
        <p:spPr>
          <a:xfrm>
            <a:off x="5785788" y="4270925"/>
            <a:ext cx="2684100" cy="48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German-American Bund Convention 1939</a:t>
            </a:r>
            <a:endParaRPr sz="1800">
              <a:solidFill>
                <a:schemeClr val="lt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3" name="Google Shape;93;p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4" name="Google Shape;94;p18"/>
          <p:cNvSpPr txBox="1"/>
          <p:nvPr/>
        </p:nvSpPr>
        <p:spPr>
          <a:xfrm>
            <a:off x="0" y="1272400"/>
            <a:ext cx="5530500" cy="5307300"/>
          </a:xfrm>
          <a:prstGeom prst="rect">
            <a:avLst/>
          </a:prstGeom>
          <a:noFill/>
          <a:ln>
            <a:noFill/>
          </a:ln>
        </p:spPr>
        <p:txBody>
          <a:bodyPr anchorCtr="0" anchor="t" bIns="91425" lIns="91425" spcFirstLastPara="1" rIns="91425" wrap="square" tIns="91425">
            <a:spAutoFit/>
          </a:bodyPr>
          <a:lstStyle/>
          <a:p>
            <a:pPr indent="0" lvl="0" marL="457200" rtl="0" algn="just">
              <a:lnSpc>
                <a:spcPct val="115000"/>
              </a:lnSpc>
              <a:spcBef>
                <a:spcPts val="0"/>
              </a:spcBef>
              <a:spcAft>
                <a:spcPts val="0"/>
              </a:spcAft>
              <a:buNone/>
            </a:pPr>
            <a:r>
              <a:rPr lang="en" sz="1500">
                <a:solidFill>
                  <a:srgbClr val="E4E5B8"/>
                </a:solidFill>
                <a:latin typeface="Georgia"/>
                <a:ea typeface="Georgia"/>
                <a:cs typeface="Georgia"/>
                <a:sym typeface="Georgia"/>
              </a:rPr>
              <a:t>Fascism takes on many disguises. It cannot afford to reveal itself, to proclaim its aims. Hitler would never have achieved power, if he had announced to the German masses that his program was the program of big business, of the Thyssens and the Krupps; that Nazi rule meant lower wages, ersatz clothing, concentration camps and cannon instead of butter. It was necessary for Hitler to call his party “National Socialist”; to promise to abolish “unearned income,” confiscate war profits and nationalize the trusts. The “Socialist” coloration of Nazi demagogy was necessary because a large majority of the German working class and a good part of the lower middle class believed in Socialism.</a:t>
            </a:r>
            <a:endParaRPr sz="15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p:txBody>
      </p:sp>
      <p:sp>
        <p:nvSpPr>
          <p:cNvPr id="95" name="Google Shape;95;p1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Fascist Demagogues Hide the True Nature of Fascism</a:t>
            </a:r>
            <a:endParaRPr>
              <a:solidFill>
                <a:srgbClr val="E4E5B8"/>
              </a:solidFill>
              <a:latin typeface="Georgia"/>
              <a:ea typeface="Georgia"/>
              <a:cs typeface="Georgia"/>
              <a:sym typeface="Georgia"/>
            </a:endParaRPr>
          </a:p>
        </p:txBody>
      </p:sp>
      <p:sp>
        <p:nvSpPr>
          <p:cNvPr id="96" name="Google Shape;96;p18"/>
          <p:cNvSpPr txBox="1"/>
          <p:nvPr/>
        </p:nvSpPr>
        <p:spPr>
          <a:xfrm>
            <a:off x="5605450" y="3907350"/>
            <a:ext cx="3385500" cy="98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600">
              <a:solidFill>
                <a:schemeClr val="lt2"/>
              </a:solidFill>
            </a:endParaRPr>
          </a:p>
        </p:txBody>
      </p:sp>
      <p:pic>
        <p:nvPicPr>
          <p:cNvPr id="97" name="Google Shape;97;p18" title="henry ford.jpg"/>
          <p:cNvPicPr preferRelativeResize="0"/>
          <p:nvPr/>
        </p:nvPicPr>
        <p:blipFill>
          <a:blip r:embed="rId4">
            <a:alphaModFix/>
          </a:blip>
          <a:stretch>
            <a:fillRect/>
          </a:stretch>
        </p:blipFill>
        <p:spPr>
          <a:xfrm>
            <a:off x="5682900" y="1253700"/>
            <a:ext cx="3308700" cy="2216829"/>
          </a:xfrm>
          <a:prstGeom prst="rect">
            <a:avLst/>
          </a:prstGeom>
          <a:noFill/>
          <a:ln>
            <a:noFill/>
          </a:ln>
        </p:spPr>
      </p:pic>
      <p:sp>
        <p:nvSpPr>
          <p:cNvPr id="98" name="Google Shape;98;p18"/>
          <p:cNvSpPr txBox="1"/>
          <p:nvPr/>
        </p:nvSpPr>
        <p:spPr>
          <a:xfrm>
            <a:off x="5691000" y="3597250"/>
            <a:ext cx="3300000" cy="114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lt2"/>
                </a:solidFill>
              </a:rPr>
              <a:t>Henry Ford, American monopolist founder of Ford Motor Co., supported and supplied Hiter’s Third Reich</a:t>
            </a:r>
            <a:endParaRPr sz="1300">
              <a:solidFill>
                <a:schemeClr val="lt2"/>
              </a:solidFill>
            </a:endParaRPr>
          </a:p>
          <a:p>
            <a:pPr indent="0" lvl="0" marL="0" rtl="0" algn="l">
              <a:spcBef>
                <a:spcPts val="0"/>
              </a:spcBef>
              <a:spcAft>
                <a:spcPts val="0"/>
              </a:spcAft>
              <a:buNone/>
            </a:pPr>
            <a:r>
              <a:t/>
            </a:r>
            <a:endParaRPr sz="1300">
              <a:solidFill>
                <a:schemeClr val="lt2"/>
              </a:solidFill>
            </a:endParaRPr>
          </a:p>
          <a:p>
            <a:pPr indent="0" lvl="0" marL="0" rtl="0" algn="l">
              <a:spcBef>
                <a:spcPts val="0"/>
              </a:spcBef>
              <a:spcAft>
                <a:spcPts val="0"/>
              </a:spcAft>
              <a:buNone/>
            </a:pPr>
            <a:r>
              <a:rPr lang="en" sz="1300">
                <a:solidFill>
                  <a:schemeClr val="lt2"/>
                </a:solidFill>
              </a:rPr>
              <a:t>Ford was only one among many capitalists that supported Nazi Germany. </a:t>
            </a:r>
            <a:endParaRPr sz="1300">
              <a:solidFill>
                <a:schemeClr val="lt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4" name="Google Shape;104;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5" name="Google Shape;105;p19"/>
          <p:cNvSpPr txBox="1"/>
          <p:nvPr/>
        </p:nvSpPr>
        <p:spPr>
          <a:xfrm>
            <a:off x="0" y="1272400"/>
            <a:ext cx="4782000" cy="5254200"/>
          </a:xfrm>
          <a:prstGeom prst="rect">
            <a:avLst/>
          </a:prstGeom>
          <a:noFill/>
          <a:ln>
            <a:noFill/>
          </a:ln>
        </p:spPr>
        <p:txBody>
          <a:bodyPr anchorCtr="0" anchor="t" bIns="91425" lIns="91425" spcFirstLastPara="1" rIns="91425" wrap="square" tIns="91425">
            <a:spAutoFit/>
          </a:bodyPr>
          <a:lstStyle/>
          <a:p>
            <a:pPr indent="0" lvl="0" marL="457200" rtl="0" algn="just">
              <a:lnSpc>
                <a:spcPct val="115000"/>
              </a:lnSpc>
              <a:spcBef>
                <a:spcPts val="0"/>
              </a:spcBef>
              <a:spcAft>
                <a:spcPts val="0"/>
              </a:spcAft>
              <a:buNone/>
            </a:pPr>
            <a:r>
              <a:rPr lang="en" sz="1800">
                <a:solidFill>
                  <a:srgbClr val="E4E5B8"/>
                </a:solidFill>
                <a:latin typeface="Georgia"/>
                <a:ea typeface="Georgia"/>
                <a:cs typeface="Georgia"/>
                <a:sym typeface="Georgia"/>
              </a:rPr>
              <a:t>In the United States, where there is as yet no widespread socialist sentiment, fascism takes on different, and specifically American, disguises. In order to win popular support, it must appeal to the ideals and slogans in which most Americans still believe — to liberty and freedom. It must even pronounce itself anti-fascist.</a:t>
            </a:r>
            <a:endParaRPr sz="18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p:txBody>
      </p:sp>
      <p:sp>
        <p:nvSpPr>
          <p:cNvPr id="106" name="Google Shape;106;p1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Fascist Demagogues Hide the True Nature of Fascism</a:t>
            </a:r>
            <a:endParaRPr>
              <a:solidFill>
                <a:srgbClr val="E4E5B8"/>
              </a:solidFill>
              <a:latin typeface="Georgia"/>
              <a:ea typeface="Georgia"/>
              <a:cs typeface="Georgia"/>
              <a:sym typeface="Georgia"/>
            </a:endParaRPr>
          </a:p>
        </p:txBody>
      </p:sp>
      <p:pic>
        <p:nvPicPr>
          <p:cNvPr id="107" name="Google Shape;107;p19"/>
          <p:cNvPicPr preferRelativeResize="0"/>
          <p:nvPr/>
        </p:nvPicPr>
        <p:blipFill>
          <a:blip r:embed="rId4">
            <a:alphaModFix/>
          </a:blip>
          <a:stretch>
            <a:fillRect/>
          </a:stretch>
        </p:blipFill>
        <p:spPr>
          <a:xfrm>
            <a:off x="5113550" y="1146825"/>
            <a:ext cx="3314000" cy="391922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3" name="Google Shape;113;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4" name="Google Shape;114;p20"/>
          <p:cNvSpPr txBox="1"/>
          <p:nvPr/>
        </p:nvSpPr>
        <p:spPr>
          <a:xfrm>
            <a:off x="0" y="1272400"/>
            <a:ext cx="4745400" cy="4546200"/>
          </a:xfrm>
          <a:prstGeom prst="rect">
            <a:avLst/>
          </a:prstGeom>
          <a:noFill/>
          <a:ln>
            <a:noFill/>
          </a:ln>
        </p:spPr>
        <p:txBody>
          <a:bodyPr anchorCtr="0" anchor="t" bIns="91425" lIns="91425" spcFirstLastPara="1" rIns="91425" wrap="square" tIns="91425">
            <a:spAutoFit/>
          </a:bodyPr>
          <a:lstStyle/>
          <a:p>
            <a:pPr indent="0" lvl="0" marL="457200" rtl="0" algn="just">
              <a:lnSpc>
                <a:spcPct val="115000"/>
              </a:lnSpc>
              <a:spcBef>
                <a:spcPts val="0"/>
              </a:spcBef>
              <a:spcAft>
                <a:spcPts val="0"/>
              </a:spcAft>
              <a:buNone/>
            </a:pPr>
            <a:r>
              <a:rPr lang="en" sz="1900">
                <a:solidFill>
                  <a:srgbClr val="E4E5B8"/>
                </a:solidFill>
                <a:latin typeface="Georgia"/>
                <a:ea typeface="Georgia"/>
                <a:cs typeface="Georgia"/>
                <a:sym typeface="Georgia"/>
              </a:rPr>
              <a:t>An even greater danger arises from the belief that the United States is immune to fascism. Most persons who hold this view regard fascism as a specifically European virus that can never — or hardly ever — thrive in “free America” which has known the blessings of democratic government.</a:t>
            </a:r>
            <a:endParaRPr sz="19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p:txBody>
      </p:sp>
      <p:sp>
        <p:nvSpPr>
          <p:cNvPr id="115" name="Google Shape;115;p2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There is no American Exception to Fascism</a:t>
            </a:r>
            <a:endParaRPr>
              <a:solidFill>
                <a:srgbClr val="E4E5B8"/>
              </a:solidFill>
              <a:latin typeface="Georgia"/>
              <a:ea typeface="Georgia"/>
              <a:cs typeface="Georgia"/>
              <a:sym typeface="Georgia"/>
            </a:endParaRPr>
          </a:p>
        </p:txBody>
      </p:sp>
      <p:pic>
        <p:nvPicPr>
          <p:cNvPr id="116" name="Google Shape;116;p20"/>
          <p:cNvPicPr preferRelativeResize="0"/>
          <p:nvPr/>
        </p:nvPicPr>
        <p:blipFill>
          <a:blip r:embed="rId4">
            <a:alphaModFix/>
          </a:blip>
          <a:stretch>
            <a:fillRect/>
          </a:stretch>
        </p:blipFill>
        <p:spPr>
          <a:xfrm>
            <a:off x="5404325" y="1319550"/>
            <a:ext cx="3052399" cy="37642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2" name="Google Shape;122;p2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3" name="Google Shape;123;p21"/>
          <p:cNvSpPr txBox="1"/>
          <p:nvPr/>
        </p:nvSpPr>
        <p:spPr>
          <a:xfrm>
            <a:off x="0" y="1272400"/>
            <a:ext cx="8760000" cy="5431200"/>
          </a:xfrm>
          <a:prstGeom prst="rect">
            <a:avLst/>
          </a:prstGeom>
          <a:noFill/>
          <a:ln>
            <a:noFill/>
          </a:ln>
        </p:spPr>
        <p:txBody>
          <a:bodyPr anchorCtr="0" anchor="t" bIns="91425" lIns="91425" spcFirstLastPara="1" rIns="91425" wrap="square" tIns="91425">
            <a:spAutoFit/>
          </a:bodyPr>
          <a:lstStyle/>
          <a:p>
            <a:pPr indent="0" lvl="0" marL="457200" rtl="0" algn="just">
              <a:lnSpc>
                <a:spcPct val="115000"/>
              </a:lnSpc>
              <a:spcBef>
                <a:spcPts val="0"/>
              </a:spcBef>
              <a:spcAft>
                <a:spcPts val="0"/>
              </a:spcAft>
              <a:buNone/>
            </a:pPr>
            <a:r>
              <a:rPr lang="en" sz="1700">
                <a:solidFill>
                  <a:srgbClr val="E4E5B8"/>
                </a:solidFill>
                <a:latin typeface="Georgia"/>
                <a:ea typeface="Georgia"/>
                <a:cs typeface="Georgia"/>
                <a:sym typeface="Georgia"/>
              </a:rPr>
              <a:t>The visible attributes of fascism have been clearly perceived, even if not sufficiently understood, by most Americans. From recent events in Germany and Italy, most people in this country know that fascism means rule by force and terror; that it suppresses democratic rights; that it destroys independent workers’ organizations; that it fosters race hatred; that it brings cultural stagnation and decay; that it means jingoism and war.</a:t>
            </a:r>
            <a:endParaRPr sz="17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t/>
            </a:r>
            <a:endParaRPr sz="17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rPr lang="en" sz="1700">
                <a:solidFill>
                  <a:srgbClr val="E4E5B8"/>
                </a:solidFill>
                <a:latin typeface="Georgia"/>
                <a:ea typeface="Georgia"/>
                <a:cs typeface="Georgia"/>
                <a:sym typeface="Georgia"/>
              </a:rPr>
              <a:t>But these attributes do not exhaust the definition of fascism. They do not explain who exercises this rule by force and why. They do not explain the class basis of fascism. Without such an understanding, we do not know the real nature of fascism, whence it arises and, consequently, how to guard against it.</a:t>
            </a:r>
            <a:endParaRPr sz="17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just">
              <a:lnSpc>
                <a:spcPct val="115000"/>
              </a:lnSpc>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lnSpc>
                <a:spcPct val="115000"/>
              </a:lnSpc>
              <a:spcBef>
                <a:spcPts val="0"/>
              </a:spcBef>
              <a:spcAft>
                <a:spcPts val="0"/>
              </a:spcAft>
              <a:buNone/>
            </a:pPr>
            <a:r>
              <a:t/>
            </a:r>
            <a:endParaRPr sz="11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p:txBody>
      </p:sp>
      <p:sp>
        <p:nvSpPr>
          <p:cNvPr id="124" name="Google Shape;124;p2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Class Basis of Fascism</a:t>
            </a:r>
            <a:endParaRPr>
              <a:solidFill>
                <a:srgbClr val="E4E5B8"/>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