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20" Type="http://schemas.openxmlformats.org/officeDocument/2006/relationships/slide" Target="slides/slide15.xml"/><Relationship Id="rId42" Type="http://schemas.openxmlformats.org/officeDocument/2006/relationships/slide" Target="slides/slide37.xml"/><Relationship Id="rId41" Type="http://schemas.openxmlformats.org/officeDocument/2006/relationships/slide" Target="slides/slide36.xml"/><Relationship Id="rId22" Type="http://schemas.openxmlformats.org/officeDocument/2006/relationships/slide" Target="slides/slide17.xml"/><Relationship Id="rId44" Type="http://schemas.openxmlformats.org/officeDocument/2006/relationships/slide" Target="slides/slide39.xml"/><Relationship Id="rId21" Type="http://schemas.openxmlformats.org/officeDocument/2006/relationships/slide" Target="slides/slide16.xml"/><Relationship Id="rId43" Type="http://schemas.openxmlformats.org/officeDocument/2006/relationships/slide" Target="slides/slide38.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b4a22de6c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b4a22de6c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3655fd944b1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3655fd944b1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37c6e461874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37c6e461874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37c6e461874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37c6e461874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1b4a22de6c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1b4a22de6c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22ada5e43e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22ada5e43e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35903afaea1_1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35903afaea1_1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37c67bbef2a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37c67bbef2a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37c6e461874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37c6e461874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37c6e461874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6" name="Google Shape;236;g37c6e461874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37c6e46187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9" name="Google Shape;249;g37c6e46187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37c6e461874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3" name="Google Shape;263;g37c6e461874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35903afaea1_1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7" name="Google Shape;277;g35903afaea1_1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291bdd51e8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8" name="Google Shape;288;g291bdd51e8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22ada5e43e1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4" name="Google Shape;294;g22ada5e43e1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35903afaea1_1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35903afaea1_1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37c6e461874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2" name="Google Shape;312;g37c6e461874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291dd28790a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4" name="Google Shape;324;g291dd28790a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37c6e461874_0_1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8" name="Google Shape;338;g37c6e461874_0_1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g37c6e461874_0_1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9" name="Google Shape;349;g37c6e461874_0_1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37c6e461874_0_1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0" name="Google Shape;360;g37c6e461874_0_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1b4a22de6c0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1b4a22de6c0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37c6e461874_0_1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1" name="Google Shape;371;g37c6e461874_0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37d534e35b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5" name="Google Shape;385;g37d534e35b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g22ada5e43e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3" name="Google Shape;393;g22ada5e43e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1b4a22de6c0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9" name="Google Shape;399;g1b4a22de6c0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g22ada5e43e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7" name="Google Shape;407;g22ada5e43e1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g293ebf0cdaa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3" name="Google Shape;413;g293ebf0cdaa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1edcc43d4bf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1" name="Google Shape;421;g1edcc43d4bf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g293ebf0cda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9" name="Google Shape;429;g293ebf0cda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g37d534e35b6_1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6" name="Google Shape;446;g37d534e35b6_1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g35903afaea1_1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7" name="Google Shape;457;g35903afaea1_1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1b4a22de6c0_0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1b4a22de6c0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37d1384c492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37d1384c492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1b4a22de6c0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1b4a22de6c0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37d1384c49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37d1384c49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37c6e461874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37c6e461874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37c6e461874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37c6e461874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hyperlink" Target="http://www.youtube.com/watch?v=SJVo-6uxPSs" TargetMode="External"/><Relationship Id="rId5" Type="http://schemas.openxmlformats.org/officeDocument/2006/relationships/image" Target="../media/image1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3.png"/><Relationship Id="rId4" Type="http://schemas.openxmlformats.org/officeDocument/2006/relationships/image" Target="../media/image14.png"/><Relationship Id="rId5"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3.png"/><Relationship Id="rId4" Type="http://schemas.openxmlformats.org/officeDocument/2006/relationships/image" Target="../media/image22.png"/><Relationship Id="rId5" Type="http://schemas.openxmlformats.org/officeDocument/2006/relationships/image" Target="../media/image3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3.png"/><Relationship Id="rId4" Type="http://schemas.openxmlformats.org/officeDocument/2006/relationships/image" Target="../media/image17.png"/><Relationship Id="rId5" Type="http://schemas.openxmlformats.org/officeDocument/2006/relationships/image" Target="../media/image11.png"/><Relationship Id="rId6" Type="http://schemas.openxmlformats.org/officeDocument/2006/relationships/image" Target="../media/image5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5.xml"/><Relationship Id="rId3" Type="http://schemas.openxmlformats.org/officeDocument/2006/relationships/image" Target="../media/image3.png"/><Relationship Id="rId4" Type="http://schemas.openxmlformats.org/officeDocument/2006/relationships/image" Target="../media/image13.png"/><Relationship Id="rId5" Type="http://schemas.openxmlformats.org/officeDocument/2006/relationships/image" Target="../media/image3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6.xml"/><Relationship Id="rId3" Type="http://schemas.openxmlformats.org/officeDocument/2006/relationships/image" Target="../media/image3.png"/><Relationship Id="rId4" Type="http://schemas.openxmlformats.org/officeDocument/2006/relationships/image" Target="../media/image27.png"/><Relationship Id="rId5" Type="http://schemas.openxmlformats.org/officeDocument/2006/relationships/hyperlink" Target="http://drive.google.com/file/d/10ejbyXTaggcMNSe4yNyPv2z4I8vgjf06/view" TargetMode="External"/><Relationship Id="rId6" Type="http://schemas.openxmlformats.org/officeDocument/2006/relationships/image" Target="../media/image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7.xml"/><Relationship Id="rId3" Type="http://schemas.openxmlformats.org/officeDocument/2006/relationships/image" Target="../media/image3.png"/><Relationship Id="rId4" Type="http://schemas.openxmlformats.org/officeDocument/2006/relationships/image" Target="../media/image24.png"/><Relationship Id="rId5" Type="http://schemas.openxmlformats.org/officeDocument/2006/relationships/image" Target="../media/image28.png"/><Relationship Id="rId6" Type="http://schemas.openxmlformats.org/officeDocument/2006/relationships/image" Target="../media/image1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8.xml"/><Relationship Id="rId3" Type="http://schemas.openxmlformats.org/officeDocument/2006/relationships/image" Target="../media/image3.png"/><Relationship Id="rId4" Type="http://schemas.openxmlformats.org/officeDocument/2006/relationships/image" Target="../media/image26.png"/><Relationship Id="rId5" Type="http://schemas.openxmlformats.org/officeDocument/2006/relationships/image" Target="../media/image3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9.xml"/><Relationship Id="rId3" Type="http://schemas.openxmlformats.org/officeDocument/2006/relationships/image" Target="../media/image3.png"/><Relationship Id="rId4" Type="http://schemas.openxmlformats.org/officeDocument/2006/relationships/image" Target="../media/image18.png"/><Relationship Id="rId5" Type="http://schemas.openxmlformats.org/officeDocument/2006/relationships/image" Target="../media/image3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0.xml"/><Relationship Id="rId3" Type="http://schemas.openxmlformats.org/officeDocument/2006/relationships/image" Target="../media/image3.png"/><Relationship Id="rId4" Type="http://schemas.openxmlformats.org/officeDocument/2006/relationships/image" Target="../media/image40.png"/><Relationship Id="rId5" Type="http://schemas.openxmlformats.org/officeDocument/2006/relationships/image" Target="../media/image4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3.png"/><Relationship Id="rId4" Type="http://schemas.openxmlformats.org/officeDocument/2006/relationships/hyperlink" Target="http://www.youtube.com/watch?v=pKcmNGvaDUs" TargetMode="External"/><Relationship Id="rId5" Type="http://schemas.openxmlformats.org/officeDocument/2006/relationships/image" Target="../media/image25.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3.png"/><Relationship Id="rId4" Type="http://schemas.openxmlformats.org/officeDocument/2006/relationships/image" Target="../media/image23.png"/><Relationship Id="rId5" Type="http://schemas.openxmlformats.org/officeDocument/2006/relationships/image" Target="../media/image42.png"/><Relationship Id="rId6" Type="http://schemas.openxmlformats.org/officeDocument/2006/relationships/image" Target="../media/image3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3.png"/><Relationship Id="rId4" Type="http://schemas.openxmlformats.org/officeDocument/2006/relationships/image" Target="../media/image59.png"/><Relationship Id="rId5" Type="http://schemas.openxmlformats.org/officeDocument/2006/relationships/image" Target="../media/image38.png"/><Relationship Id="rId6" Type="http://schemas.openxmlformats.org/officeDocument/2006/relationships/image" Target="../media/image4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6.xml"/><Relationship Id="rId3" Type="http://schemas.openxmlformats.org/officeDocument/2006/relationships/image" Target="../media/image3.png"/><Relationship Id="rId4" Type="http://schemas.openxmlformats.org/officeDocument/2006/relationships/image" Target="../media/image57.png"/><Relationship Id="rId5" Type="http://schemas.openxmlformats.org/officeDocument/2006/relationships/image" Target="../media/image4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3.png"/><Relationship Id="rId4" Type="http://schemas.openxmlformats.org/officeDocument/2006/relationships/image" Target="../media/image52.png"/><Relationship Id="rId5" Type="http://schemas.openxmlformats.org/officeDocument/2006/relationships/image" Target="../media/image3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3.png"/><Relationship Id="rId4" Type="http://schemas.openxmlformats.org/officeDocument/2006/relationships/image" Target="../media/image39.png"/><Relationship Id="rId5" Type="http://schemas.openxmlformats.org/officeDocument/2006/relationships/image" Target="../media/image5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3.png"/><Relationship Id="rId4" Type="http://schemas.openxmlformats.org/officeDocument/2006/relationships/image" Target="../media/image62.png"/><Relationship Id="rId5" Type="http://schemas.openxmlformats.org/officeDocument/2006/relationships/image" Target="../media/image3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0.xml"/><Relationship Id="rId3" Type="http://schemas.openxmlformats.org/officeDocument/2006/relationships/image" Target="../media/image3.png"/><Relationship Id="rId4" Type="http://schemas.openxmlformats.org/officeDocument/2006/relationships/image" Target="../media/image54.png"/><Relationship Id="rId5" Type="http://schemas.openxmlformats.org/officeDocument/2006/relationships/image" Target="../media/image4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3.png"/><Relationship Id="rId4" Type="http://schemas.openxmlformats.org/officeDocument/2006/relationships/hyperlink" Target="mailto:info@partyofcommunistsusa.net"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3.png"/><Relationship Id="rId4" Type="http://schemas.openxmlformats.org/officeDocument/2006/relationships/hyperlink" Target="mailto:info@peoplesschool.us"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3.png"/><Relationship Id="rId4" Type="http://schemas.openxmlformats.org/officeDocument/2006/relationships/image" Target="../media/image43.png"/><Relationship Id="rId5" Type="http://schemas.openxmlformats.org/officeDocument/2006/relationships/image" Target="../media/image58.png"/><Relationship Id="rId6" Type="http://schemas.openxmlformats.org/officeDocument/2006/relationships/image" Target="../media/image61.png"/><Relationship Id="rId7" Type="http://schemas.openxmlformats.org/officeDocument/2006/relationships/image" Target="../media/image60.png"/><Relationship Id="rId8" Type="http://schemas.openxmlformats.org/officeDocument/2006/relationships/image" Target="../media/image4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56.png"/><Relationship Id="rId4" Type="http://schemas.openxmlformats.org/officeDocument/2006/relationships/image" Target="../media/image47.png"/><Relationship Id="rId5" Type="http://schemas.openxmlformats.org/officeDocument/2006/relationships/image" Target="../media/image50.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9.xml"/><Relationship Id="rId3" Type="http://schemas.openxmlformats.org/officeDocument/2006/relationships/image" Target="../media/image3.png"/><Relationship Id="rId4" Type="http://schemas.openxmlformats.org/officeDocument/2006/relationships/hyperlink" Target="http://www.youtube.com/watch?v=yECHF6TmsFk" TargetMode="External"/><Relationship Id="rId5" Type="http://schemas.openxmlformats.org/officeDocument/2006/relationships/image" Target="../media/image5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21.png"/><Relationship Id="rId5" Type="http://schemas.openxmlformats.org/officeDocument/2006/relationships/image" Target="../media/image15.png"/><Relationship Id="rId6"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3.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55" name="Google Shape;55;p13"/>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13"/>
          <p:cNvSpPr txBox="1"/>
          <p:nvPr/>
        </p:nvSpPr>
        <p:spPr>
          <a:xfrm>
            <a:off x="1885775" y="4216675"/>
            <a:ext cx="53898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a:solidFill>
                  <a:srgbClr val="E4E5B8"/>
                </a:solidFill>
                <a:latin typeface="Georgia"/>
                <a:ea typeface="Georgia"/>
                <a:cs typeface="Georgia"/>
                <a:sym typeface="Georgia"/>
              </a:rPr>
              <a:t>Do the [Soviet] Russians Want War? - Alexander Popovich</a:t>
            </a:r>
            <a:endParaRPr i="1">
              <a:solidFill>
                <a:srgbClr val="E4E5B8"/>
              </a:solidFill>
              <a:latin typeface="Georgia"/>
              <a:ea typeface="Georgia"/>
              <a:cs typeface="Georgia"/>
              <a:sym typeface="Georgia"/>
            </a:endParaRPr>
          </a:p>
          <a:p>
            <a:pPr indent="0" lvl="0" marL="0" rtl="0" algn="ctr">
              <a:spcBef>
                <a:spcPts val="0"/>
              </a:spcBef>
              <a:spcAft>
                <a:spcPts val="0"/>
              </a:spcAft>
              <a:buNone/>
            </a:pPr>
            <a:r>
              <a:rPr i="1" lang="en">
                <a:solidFill>
                  <a:srgbClr val="E4E5B8"/>
                </a:solidFill>
                <a:latin typeface="Georgia"/>
                <a:ea typeface="Georgia"/>
                <a:cs typeface="Georgia"/>
                <a:sym typeface="Georgia"/>
              </a:rPr>
              <a:t>Soviet Anti-War Song Written in 1961</a:t>
            </a:r>
            <a:endParaRPr i="1">
              <a:solidFill>
                <a:srgbClr val="E4E5B8"/>
              </a:solidFill>
              <a:latin typeface="Georgia"/>
              <a:ea typeface="Georgia"/>
              <a:cs typeface="Georgia"/>
              <a:sym typeface="Georgia"/>
            </a:endParaRPr>
          </a:p>
        </p:txBody>
      </p:sp>
      <p:sp>
        <p:nvSpPr>
          <p:cNvPr id="57" name="Google Shape;57;p13"/>
          <p:cNvSpPr txBox="1"/>
          <p:nvPr/>
        </p:nvSpPr>
        <p:spPr>
          <a:xfrm>
            <a:off x="2853000" y="2281100"/>
            <a:ext cx="3438000" cy="1488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2"/>
                </a:solidFill>
              </a:rPr>
              <a:t>Click Insert -&gt; Click Video -&gt; Past Youtube link to song you want -&gt; select song when it pops up</a:t>
            </a:r>
            <a:endParaRPr sz="1800">
              <a:solidFill>
                <a:schemeClr val="lt2"/>
              </a:solidFill>
            </a:endParaRPr>
          </a:p>
        </p:txBody>
      </p:sp>
      <p:pic>
        <p:nvPicPr>
          <p:cNvPr descr="Title: Хотят ли русские войны?&#10;Romanized: Khotyat li russkiye voyny?&#10;Translation: Do the Russians want war?&#10; &#10;Language: Russian&#10;Composer: Eduard Kolmanovsky (Эдуард Колмановский)&#10;Lyricist: Yevgeny Yevtushenko (Евгений Евтушенко)&#10;Performer: Alexander Popovich (Александр Попович) and the A. V. Alexandrov Academic Song and Dance Ensemble of the Russian Army (Академический ансамбль песни и пляски Российской Армии имени А.В.Александрова)&#10;&#10;- Lyrics -&#10;Хотят ли русские войны?&#10;Спросите вы у тишины,&#10;над ширью пашен и полей,&#10;и у берез, и тополей.&#10;Спросите вы у тех солдат,&#10;что под березами лежат,&#10;и вам ответят их сыны.&#10;Хотят ли русские,&#10;хотят ли русские,&#10;хотят ли русские войны.&#10; &#10;Не только за свою страну&#10;солдаты гибли в ту войну,&#10;а чтобы люди всей земли&#10;спокойно ночью спать могли.&#10;Спросите тех, кто воевал,&#10;кто вас на Эльбе обнимал,&#10;мы этой памяти верны.&#10;Хотят ли русские,&#10;хотят ли русские&#10;Хотят ли русские войны.&#10; &#10;Да, мы умеем воевать,&#10;но не хотим, чтобы опять&#10;солдаты падали в бою&#10;на землю горькую свою.&#10;Спросите вы у матерей,&#10;спросите у жены моей,&#10;и вы тогда понять должны.&#10;Хотят ли русские,&#10;хотят ли русские&#10;Хотят ли русские войны.&#10; &#10;Поймёт и докер, и рыбак,&#10;поймёт рабочий и батрак,&#10;поймёт народ любой страны.&#10;Хотят ли русские,&#10;хотят ли русские&#10;Хотят ли русские войны?&#10;- Lyrics - &#10;&#10;Join the Discord! https://discord.com/invite/cjX93Fxb5j" id="58" name="Google Shape;58;p13" title="&quot;Хотят ли русские войны?&quot; - Soviet Anti-War Song">
            <a:hlinkClick r:id="rId4"/>
          </p:cNvPr>
          <p:cNvPicPr preferRelativeResize="0"/>
          <p:nvPr/>
        </p:nvPicPr>
        <p:blipFill>
          <a:blip r:embed="rId5">
            <a:alphaModFix/>
          </a:blip>
          <a:stretch>
            <a:fillRect/>
          </a:stretch>
        </p:blipFill>
        <p:spPr>
          <a:xfrm>
            <a:off x="1645925" y="1089200"/>
            <a:ext cx="5869500" cy="30573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
                                        </p:tgtEl>
                                        <p:attrNameLst>
                                          <p:attrName>style.visibility</p:attrName>
                                        </p:attrNameLst>
                                      </p:cBhvr>
                                      <p:to>
                                        <p:strVal val="visible"/>
                                      </p:to>
                                    </p:set>
                                    <p:animEffect filter="fade" transition="in">
                                      <p:cBhvr>
                                        <p:cTn dur="1000"/>
                                        <p:tgtEl>
                                          <p:spTgt spid="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22"/>
          <p:cNvSpPr txBox="1"/>
          <p:nvPr>
            <p:ph type="title"/>
          </p:nvPr>
        </p:nvSpPr>
        <p:spPr>
          <a:xfrm>
            <a:off x="1659050" y="70825"/>
            <a:ext cx="7249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1920">
                <a:solidFill>
                  <a:srgbClr val="E4E5B8"/>
                </a:solidFill>
                <a:latin typeface="Georgia"/>
                <a:ea typeface="Georgia"/>
                <a:cs typeface="Georgia"/>
                <a:sym typeface="Georgia"/>
              </a:rPr>
              <a:t>Ukrainian-American Diaspora Newspaper ‘Svoboda - The Ukrainian Weekly’ white washes Nazi Collaborators: Roman Shukhevych and his son Yuri</a:t>
            </a:r>
            <a:endParaRPr sz="1920">
              <a:solidFill>
                <a:srgbClr val="E4E5B8"/>
              </a:solidFill>
              <a:latin typeface="Georgia"/>
              <a:ea typeface="Georgia"/>
              <a:cs typeface="Georgia"/>
              <a:sym typeface="Georgia"/>
            </a:endParaRPr>
          </a:p>
        </p:txBody>
      </p:sp>
      <p:pic>
        <p:nvPicPr>
          <p:cNvPr id="146" name="Google Shape;146;p2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47" name="Google Shape;147;p22"/>
          <p:cNvSpPr txBox="1"/>
          <p:nvPr/>
        </p:nvSpPr>
        <p:spPr>
          <a:xfrm>
            <a:off x="167900" y="1060375"/>
            <a:ext cx="6162000" cy="100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sz="1200">
              <a:solidFill>
                <a:srgbClr val="11111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sz="1200">
              <a:solidFill>
                <a:srgbClr val="11111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sz="1200"/>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p:txBody>
      </p:sp>
      <p:sp>
        <p:nvSpPr>
          <p:cNvPr id="148" name="Google Shape;148;p22"/>
          <p:cNvSpPr txBox="1"/>
          <p:nvPr/>
        </p:nvSpPr>
        <p:spPr>
          <a:xfrm>
            <a:off x="3572900" y="2009075"/>
            <a:ext cx="559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149" name="Google Shape;149;p22"/>
          <p:cNvSpPr txBox="1"/>
          <p:nvPr/>
        </p:nvSpPr>
        <p:spPr>
          <a:xfrm>
            <a:off x="5830850" y="4114325"/>
            <a:ext cx="3078000" cy="652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200">
              <a:solidFill>
                <a:schemeClr val="lt2"/>
              </a:solidFill>
            </a:endParaRPr>
          </a:p>
        </p:txBody>
      </p:sp>
      <p:pic>
        <p:nvPicPr>
          <p:cNvPr id="150" name="Google Shape;150;p22" title="whitewashed nazis 1.png"/>
          <p:cNvPicPr preferRelativeResize="0"/>
          <p:nvPr/>
        </p:nvPicPr>
        <p:blipFill>
          <a:blip r:embed="rId4">
            <a:alphaModFix/>
          </a:blip>
          <a:stretch>
            <a:fillRect/>
          </a:stretch>
        </p:blipFill>
        <p:spPr>
          <a:xfrm>
            <a:off x="152400" y="1146425"/>
            <a:ext cx="3308050" cy="3844675"/>
          </a:xfrm>
          <a:prstGeom prst="rect">
            <a:avLst/>
          </a:prstGeom>
          <a:noFill/>
          <a:ln>
            <a:noFill/>
          </a:ln>
        </p:spPr>
      </p:pic>
      <p:pic>
        <p:nvPicPr>
          <p:cNvPr id="151" name="Google Shape;151;p22" title="Screenshot 2025-09-08 111115.png"/>
          <p:cNvPicPr preferRelativeResize="0"/>
          <p:nvPr/>
        </p:nvPicPr>
        <p:blipFill>
          <a:blip r:embed="rId5">
            <a:alphaModFix/>
          </a:blip>
          <a:stretch>
            <a:fillRect/>
          </a:stretch>
        </p:blipFill>
        <p:spPr>
          <a:xfrm>
            <a:off x="5324400" y="1146425"/>
            <a:ext cx="3584450" cy="3943699"/>
          </a:xfrm>
          <a:prstGeom prst="rect">
            <a:avLst/>
          </a:prstGeom>
          <a:noFill/>
          <a:ln>
            <a:noFill/>
          </a:ln>
        </p:spPr>
      </p:pic>
      <p:sp>
        <p:nvSpPr>
          <p:cNvPr id="152" name="Google Shape;152;p22"/>
          <p:cNvSpPr txBox="1"/>
          <p:nvPr/>
        </p:nvSpPr>
        <p:spPr>
          <a:xfrm>
            <a:off x="3535175" y="4531175"/>
            <a:ext cx="1714500" cy="39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chemeClr val="lt2"/>
                </a:solidFill>
              </a:rPr>
              <a:t>Highlights to outline the rhetoric used to whitewash Nazism</a:t>
            </a:r>
            <a:endParaRPr sz="800">
              <a:solidFill>
                <a:schemeClr val="lt2"/>
              </a:solidFill>
            </a:endParaRPr>
          </a:p>
        </p:txBody>
      </p:sp>
      <p:sp>
        <p:nvSpPr>
          <p:cNvPr id="153" name="Google Shape;153;p22"/>
          <p:cNvSpPr txBox="1"/>
          <p:nvPr/>
        </p:nvSpPr>
        <p:spPr>
          <a:xfrm>
            <a:off x="3421125" y="1337000"/>
            <a:ext cx="1828500" cy="19269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sz="1000">
                <a:solidFill>
                  <a:schemeClr val="lt2"/>
                </a:solidFill>
              </a:rPr>
              <a:t>Yuri Shukhevych, a member of OUN-B and its military wing UPA, spent his whole life as Fifth Columnist in the USSR. </a:t>
            </a:r>
            <a:endParaRPr sz="1000">
              <a:solidFill>
                <a:schemeClr val="lt2"/>
              </a:solidFill>
            </a:endParaRPr>
          </a:p>
          <a:p>
            <a:pPr indent="0" lvl="0" marL="0" rtl="0" algn="just">
              <a:spcBef>
                <a:spcPts val="0"/>
              </a:spcBef>
              <a:spcAft>
                <a:spcPts val="0"/>
              </a:spcAft>
              <a:buNone/>
            </a:pPr>
            <a:r>
              <a:t/>
            </a:r>
            <a:endParaRPr sz="1000">
              <a:solidFill>
                <a:schemeClr val="lt2"/>
              </a:solidFill>
            </a:endParaRPr>
          </a:p>
          <a:p>
            <a:pPr indent="0" lvl="0" marL="0" rtl="0" algn="just">
              <a:spcBef>
                <a:spcPts val="0"/>
              </a:spcBef>
              <a:spcAft>
                <a:spcPts val="0"/>
              </a:spcAft>
              <a:buNone/>
            </a:pPr>
            <a:r>
              <a:rPr lang="en" sz="1000">
                <a:solidFill>
                  <a:schemeClr val="lt2"/>
                </a:solidFill>
              </a:rPr>
              <a:t>After the Counter-Revolution of 1991, he became </a:t>
            </a:r>
            <a:r>
              <a:rPr lang="en" sz="1000">
                <a:solidFill>
                  <a:schemeClr val="lt2"/>
                </a:solidFill>
              </a:rPr>
              <a:t>influential</a:t>
            </a:r>
            <a:r>
              <a:rPr lang="en" sz="1000">
                <a:solidFill>
                  <a:schemeClr val="lt2"/>
                </a:solidFill>
              </a:rPr>
              <a:t> and after the Euro-Maidan Coup, played a major role in shaping De-Communization laws for the fascist regime.</a:t>
            </a:r>
            <a:endParaRPr sz="1200">
              <a:solidFill>
                <a:schemeClr val="lt2"/>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2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23"/>
          <p:cNvSpPr txBox="1"/>
          <p:nvPr>
            <p:ph type="title"/>
          </p:nvPr>
        </p:nvSpPr>
        <p:spPr>
          <a:xfrm>
            <a:off x="1636650" y="1573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History Repeated: Ukraine Neo-Nazis Turn To Old Ally Us For ‘Help’ </a:t>
            </a:r>
            <a:endParaRPr>
              <a:solidFill>
                <a:srgbClr val="E4E5B8"/>
              </a:solidFill>
              <a:latin typeface="Georgia"/>
              <a:ea typeface="Georgia"/>
              <a:cs typeface="Georgia"/>
              <a:sym typeface="Georgia"/>
            </a:endParaRPr>
          </a:p>
        </p:txBody>
      </p:sp>
      <p:pic>
        <p:nvPicPr>
          <p:cNvPr id="160" name="Google Shape;160;p2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61" name="Google Shape;161;p23"/>
          <p:cNvSpPr txBox="1"/>
          <p:nvPr/>
        </p:nvSpPr>
        <p:spPr>
          <a:xfrm>
            <a:off x="167900" y="1060375"/>
            <a:ext cx="6162000" cy="100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sz="1200">
              <a:solidFill>
                <a:srgbClr val="11111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sz="1200">
              <a:solidFill>
                <a:srgbClr val="11111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sz="1200"/>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p:txBody>
      </p:sp>
      <p:sp>
        <p:nvSpPr>
          <p:cNvPr id="162" name="Google Shape;162;p23"/>
          <p:cNvSpPr txBox="1"/>
          <p:nvPr/>
        </p:nvSpPr>
        <p:spPr>
          <a:xfrm>
            <a:off x="3572900" y="2009075"/>
            <a:ext cx="559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163" name="Google Shape;163;p23"/>
          <p:cNvSpPr txBox="1"/>
          <p:nvPr/>
        </p:nvSpPr>
        <p:spPr>
          <a:xfrm>
            <a:off x="5830850" y="4114325"/>
            <a:ext cx="3078000" cy="652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200">
              <a:solidFill>
                <a:schemeClr val="lt2"/>
              </a:solidFill>
            </a:endParaRPr>
          </a:p>
        </p:txBody>
      </p:sp>
      <p:pic>
        <p:nvPicPr>
          <p:cNvPr id="164" name="Google Shape;164;p23"/>
          <p:cNvPicPr preferRelativeResize="0"/>
          <p:nvPr/>
        </p:nvPicPr>
        <p:blipFill>
          <a:blip r:embed="rId4">
            <a:alphaModFix/>
          </a:blip>
          <a:stretch>
            <a:fillRect/>
          </a:stretch>
        </p:blipFill>
        <p:spPr>
          <a:xfrm>
            <a:off x="254450" y="1242700"/>
            <a:ext cx="4317550" cy="3523825"/>
          </a:xfrm>
          <a:prstGeom prst="rect">
            <a:avLst/>
          </a:prstGeom>
          <a:noFill/>
          <a:ln>
            <a:noFill/>
          </a:ln>
        </p:spPr>
      </p:pic>
      <p:pic>
        <p:nvPicPr>
          <p:cNvPr id="165" name="Google Shape;165;p23"/>
          <p:cNvPicPr preferRelativeResize="0"/>
          <p:nvPr/>
        </p:nvPicPr>
        <p:blipFill>
          <a:blip r:embed="rId5">
            <a:alphaModFix/>
          </a:blip>
          <a:stretch>
            <a:fillRect/>
          </a:stretch>
        </p:blipFill>
        <p:spPr>
          <a:xfrm>
            <a:off x="4892974" y="1242698"/>
            <a:ext cx="3798973" cy="2532000"/>
          </a:xfrm>
          <a:prstGeom prst="rect">
            <a:avLst/>
          </a:prstGeom>
          <a:noFill/>
          <a:ln>
            <a:noFill/>
          </a:ln>
        </p:spPr>
      </p:pic>
      <p:sp>
        <p:nvSpPr>
          <p:cNvPr id="166" name="Google Shape;166;p23"/>
          <p:cNvSpPr txBox="1"/>
          <p:nvPr/>
        </p:nvSpPr>
        <p:spPr>
          <a:xfrm>
            <a:off x="4889500" y="3871225"/>
            <a:ext cx="3821400" cy="87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2"/>
                </a:solidFill>
              </a:rPr>
              <a:t>Oleh Tyahnybok, leader of Svoboda, </a:t>
            </a:r>
            <a:r>
              <a:rPr lang="en" sz="1800">
                <a:solidFill>
                  <a:schemeClr val="lt2"/>
                </a:solidFill>
              </a:rPr>
              <a:t>giving</a:t>
            </a:r>
            <a:r>
              <a:rPr lang="en" sz="1800">
                <a:solidFill>
                  <a:schemeClr val="lt2"/>
                </a:solidFill>
              </a:rPr>
              <a:t> a “Heil Hitler” salute </a:t>
            </a:r>
            <a:endParaRPr sz="1800">
              <a:solidFill>
                <a:schemeClr val="lt2"/>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2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24"/>
          <p:cNvSpPr txBox="1"/>
          <p:nvPr>
            <p:ph type="title"/>
          </p:nvPr>
        </p:nvSpPr>
        <p:spPr>
          <a:xfrm>
            <a:off x="1636650" y="1573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History Repeated: Ukraine Neo-Nazis Turn To Old Ally Us For ‘Help’ </a:t>
            </a:r>
            <a:endParaRPr>
              <a:solidFill>
                <a:srgbClr val="E4E5B8"/>
              </a:solidFill>
              <a:latin typeface="Georgia"/>
              <a:ea typeface="Georgia"/>
              <a:cs typeface="Georgia"/>
              <a:sym typeface="Georgia"/>
            </a:endParaRPr>
          </a:p>
        </p:txBody>
      </p:sp>
      <p:pic>
        <p:nvPicPr>
          <p:cNvPr id="173" name="Google Shape;173;p2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74" name="Google Shape;174;p24"/>
          <p:cNvSpPr txBox="1"/>
          <p:nvPr/>
        </p:nvSpPr>
        <p:spPr>
          <a:xfrm>
            <a:off x="167900" y="1060375"/>
            <a:ext cx="6162000" cy="100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sz="1200">
              <a:solidFill>
                <a:srgbClr val="11111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sz="1200">
              <a:solidFill>
                <a:srgbClr val="11111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sz="1200"/>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p:txBody>
      </p:sp>
      <p:sp>
        <p:nvSpPr>
          <p:cNvPr id="175" name="Google Shape;175;p24"/>
          <p:cNvSpPr txBox="1"/>
          <p:nvPr/>
        </p:nvSpPr>
        <p:spPr>
          <a:xfrm>
            <a:off x="4109848" y="2571750"/>
            <a:ext cx="4470600" cy="369000"/>
          </a:xfrm>
          <a:prstGeom prst="rect">
            <a:avLst/>
          </a:prstGeom>
          <a:noFill/>
          <a:ln>
            <a:noFill/>
          </a:ln>
        </p:spPr>
        <p:txBody>
          <a:bodyPr anchorCtr="0" anchor="t" bIns="73075" lIns="73075" spcFirstLastPara="1" rIns="73075" wrap="square" tIns="73075">
            <a:spAutoFit/>
          </a:bodyPr>
          <a:lstStyle/>
          <a:p>
            <a:pPr indent="0" lvl="0" marL="0" rtl="0" algn="l">
              <a:spcBef>
                <a:spcPts val="0"/>
              </a:spcBef>
              <a:spcAft>
                <a:spcPts val="0"/>
              </a:spcAft>
              <a:buNone/>
            </a:pPr>
            <a:r>
              <a:t/>
            </a:r>
            <a:endParaRPr sz="1439">
              <a:solidFill>
                <a:schemeClr val="lt2"/>
              </a:solidFill>
            </a:endParaRPr>
          </a:p>
        </p:txBody>
      </p:sp>
      <p:sp>
        <p:nvSpPr>
          <p:cNvPr id="176" name="Google Shape;176;p24"/>
          <p:cNvSpPr txBox="1"/>
          <p:nvPr/>
        </p:nvSpPr>
        <p:spPr>
          <a:xfrm>
            <a:off x="5830850" y="4114325"/>
            <a:ext cx="3078000" cy="652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200">
              <a:solidFill>
                <a:schemeClr val="lt2"/>
              </a:solidFill>
            </a:endParaRPr>
          </a:p>
        </p:txBody>
      </p:sp>
      <p:pic>
        <p:nvPicPr>
          <p:cNvPr id="177" name="Google Shape;177;p24"/>
          <p:cNvPicPr preferRelativeResize="0"/>
          <p:nvPr/>
        </p:nvPicPr>
        <p:blipFill>
          <a:blip r:embed="rId4">
            <a:alphaModFix/>
          </a:blip>
          <a:stretch>
            <a:fillRect/>
          </a:stretch>
        </p:blipFill>
        <p:spPr>
          <a:xfrm>
            <a:off x="167900" y="1366125"/>
            <a:ext cx="4470600" cy="1574625"/>
          </a:xfrm>
          <a:prstGeom prst="rect">
            <a:avLst/>
          </a:prstGeom>
          <a:noFill/>
          <a:ln>
            <a:noFill/>
          </a:ln>
        </p:spPr>
      </p:pic>
      <p:pic>
        <p:nvPicPr>
          <p:cNvPr id="178" name="Google Shape;178;p24"/>
          <p:cNvPicPr preferRelativeResize="0"/>
          <p:nvPr/>
        </p:nvPicPr>
        <p:blipFill>
          <a:blip r:embed="rId5">
            <a:alphaModFix/>
          </a:blip>
          <a:stretch>
            <a:fillRect/>
          </a:stretch>
        </p:blipFill>
        <p:spPr>
          <a:xfrm>
            <a:off x="167900" y="2920625"/>
            <a:ext cx="4470600" cy="1463375"/>
          </a:xfrm>
          <a:prstGeom prst="rect">
            <a:avLst/>
          </a:prstGeom>
          <a:noFill/>
          <a:ln>
            <a:noFill/>
          </a:ln>
        </p:spPr>
      </p:pic>
      <p:pic>
        <p:nvPicPr>
          <p:cNvPr id="179" name="Google Shape;179;p24"/>
          <p:cNvPicPr preferRelativeResize="0"/>
          <p:nvPr/>
        </p:nvPicPr>
        <p:blipFill>
          <a:blip r:embed="rId6">
            <a:alphaModFix/>
          </a:blip>
          <a:stretch>
            <a:fillRect/>
          </a:stretch>
        </p:blipFill>
        <p:spPr>
          <a:xfrm>
            <a:off x="5016370" y="1239090"/>
            <a:ext cx="3892480" cy="2195222"/>
          </a:xfrm>
          <a:prstGeom prst="rect">
            <a:avLst/>
          </a:prstGeom>
          <a:noFill/>
          <a:ln>
            <a:noFill/>
          </a:ln>
        </p:spPr>
      </p:pic>
      <p:sp>
        <p:nvSpPr>
          <p:cNvPr id="180" name="Google Shape;180;p24"/>
          <p:cNvSpPr txBox="1"/>
          <p:nvPr/>
        </p:nvSpPr>
        <p:spPr>
          <a:xfrm>
            <a:off x="5048250" y="3531050"/>
            <a:ext cx="3980100" cy="1006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lt2"/>
                </a:solidFill>
              </a:rPr>
              <a:t>2014 Euromaidan Coup participants flying Svoboda and Banderite blood and soil colored Right Sector flags</a:t>
            </a:r>
            <a:endParaRPr sz="1600">
              <a:solidFill>
                <a:schemeClr val="lt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25"/>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186" name="Google Shape;186;p25"/>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26"/>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Section 2</a:t>
            </a:r>
            <a:endParaRPr sz="5200">
              <a:solidFill>
                <a:srgbClr val="E4E5B8"/>
              </a:solidFill>
              <a:latin typeface="Georgia"/>
              <a:ea typeface="Georgia"/>
              <a:cs typeface="Georgia"/>
              <a:sym typeface="Georgia"/>
            </a:endParaRPr>
          </a:p>
        </p:txBody>
      </p:sp>
      <p:pic>
        <p:nvPicPr>
          <p:cNvPr id="192" name="Google Shape;192;p26"/>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pic>
        <p:nvPicPr>
          <p:cNvPr id="197" name="Google Shape;197;p27"/>
          <p:cNvPicPr preferRelativeResize="0"/>
          <p:nvPr/>
        </p:nvPicPr>
        <p:blipFill>
          <a:blip r:embed="rId3">
            <a:alphaModFix/>
          </a:blip>
          <a:stretch>
            <a:fillRect/>
          </a:stretch>
        </p:blipFill>
        <p:spPr>
          <a:xfrm>
            <a:off x="3988625" y="140300"/>
            <a:ext cx="1166749" cy="1166749"/>
          </a:xfrm>
          <a:prstGeom prst="rect">
            <a:avLst/>
          </a:prstGeom>
          <a:noFill/>
          <a:ln>
            <a:noFill/>
          </a:ln>
        </p:spPr>
      </p:pic>
      <p:sp>
        <p:nvSpPr>
          <p:cNvPr id="198" name="Google Shape;198;p27"/>
          <p:cNvSpPr txBox="1"/>
          <p:nvPr/>
        </p:nvSpPr>
        <p:spPr>
          <a:xfrm>
            <a:off x="396925" y="254175"/>
            <a:ext cx="37266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45720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99" name="Google Shape;199;p27"/>
          <p:cNvSpPr txBox="1"/>
          <p:nvPr/>
        </p:nvSpPr>
        <p:spPr>
          <a:xfrm>
            <a:off x="4933650" y="3893075"/>
            <a:ext cx="4016700" cy="576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E4E5B8"/>
                </a:solidFill>
              </a:rPr>
              <a:t>The Ukrainian parliament in December 2018  declared January 1 a national day of commemoration for Stepan Bandera</a:t>
            </a:r>
            <a:endParaRPr>
              <a:solidFill>
                <a:srgbClr val="E4E5B8"/>
              </a:solidFill>
            </a:endParaRPr>
          </a:p>
        </p:txBody>
      </p:sp>
      <p:sp>
        <p:nvSpPr>
          <p:cNvPr id="200" name="Google Shape;200;p27"/>
          <p:cNvSpPr txBox="1"/>
          <p:nvPr/>
        </p:nvSpPr>
        <p:spPr>
          <a:xfrm>
            <a:off x="308275" y="4101975"/>
            <a:ext cx="3527700" cy="576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000">
              <a:solidFill>
                <a:schemeClr val="lt2"/>
              </a:solidFill>
            </a:endParaRPr>
          </a:p>
        </p:txBody>
      </p:sp>
      <p:sp>
        <p:nvSpPr>
          <p:cNvPr id="201" name="Google Shape;201;p27"/>
          <p:cNvSpPr txBox="1"/>
          <p:nvPr/>
        </p:nvSpPr>
        <p:spPr>
          <a:xfrm>
            <a:off x="144650" y="140300"/>
            <a:ext cx="3843900" cy="576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i="1" lang="en" sz="1800">
                <a:solidFill>
                  <a:schemeClr val="lt1"/>
                </a:solidFill>
              </a:rPr>
              <a:t>By Equating USSR to Nazi Germany, the West Covers up its own Shameful History</a:t>
            </a:r>
            <a:endParaRPr b="1" sz="1800">
              <a:solidFill>
                <a:schemeClr val="lt1"/>
              </a:solidFill>
            </a:endParaRPr>
          </a:p>
        </p:txBody>
      </p:sp>
      <p:sp>
        <p:nvSpPr>
          <p:cNvPr id="202" name="Google Shape;202;p27"/>
          <p:cNvSpPr txBox="1"/>
          <p:nvPr/>
        </p:nvSpPr>
        <p:spPr>
          <a:xfrm>
            <a:off x="3136350" y="2685875"/>
            <a:ext cx="1351800" cy="178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200">
              <a:solidFill>
                <a:schemeClr val="lt2"/>
              </a:solidFill>
            </a:endParaRPr>
          </a:p>
        </p:txBody>
      </p:sp>
      <p:pic>
        <p:nvPicPr>
          <p:cNvPr id="203" name="Google Shape;203;p27"/>
          <p:cNvPicPr preferRelativeResize="0"/>
          <p:nvPr/>
        </p:nvPicPr>
        <p:blipFill>
          <a:blip r:embed="rId4">
            <a:alphaModFix/>
          </a:blip>
          <a:stretch>
            <a:fillRect/>
          </a:stretch>
        </p:blipFill>
        <p:spPr>
          <a:xfrm>
            <a:off x="108750" y="1297802"/>
            <a:ext cx="4302951" cy="3315300"/>
          </a:xfrm>
          <a:prstGeom prst="rect">
            <a:avLst/>
          </a:prstGeom>
          <a:noFill/>
          <a:ln>
            <a:noFill/>
          </a:ln>
        </p:spPr>
      </p:pic>
      <p:pic>
        <p:nvPicPr>
          <p:cNvPr id="204" name="Google Shape;204;p27"/>
          <p:cNvPicPr preferRelativeResize="0"/>
          <p:nvPr/>
        </p:nvPicPr>
        <p:blipFill>
          <a:blip r:embed="rId5">
            <a:alphaModFix/>
          </a:blip>
          <a:stretch>
            <a:fillRect/>
          </a:stretch>
        </p:blipFill>
        <p:spPr>
          <a:xfrm>
            <a:off x="4933650" y="1297801"/>
            <a:ext cx="3843900" cy="24396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pic>
        <p:nvPicPr>
          <p:cNvPr id="209" name="Google Shape;209;p28"/>
          <p:cNvPicPr preferRelativeResize="0"/>
          <p:nvPr/>
        </p:nvPicPr>
        <p:blipFill>
          <a:blip r:embed="rId3">
            <a:alphaModFix/>
          </a:blip>
          <a:stretch>
            <a:fillRect/>
          </a:stretch>
        </p:blipFill>
        <p:spPr>
          <a:xfrm>
            <a:off x="4056075" y="140300"/>
            <a:ext cx="1031850" cy="1031850"/>
          </a:xfrm>
          <a:prstGeom prst="rect">
            <a:avLst/>
          </a:prstGeom>
          <a:noFill/>
          <a:ln>
            <a:noFill/>
          </a:ln>
        </p:spPr>
      </p:pic>
      <p:sp>
        <p:nvSpPr>
          <p:cNvPr id="210" name="Google Shape;210;p28"/>
          <p:cNvSpPr txBox="1"/>
          <p:nvPr/>
        </p:nvSpPr>
        <p:spPr>
          <a:xfrm>
            <a:off x="396925" y="254175"/>
            <a:ext cx="37266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45720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11" name="Google Shape;211;p28"/>
          <p:cNvSpPr txBox="1"/>
          <p:nvPr/>
        </p:nvSpPr>
        <p:spPr>
          <a:xfrm>
            <a:off x="5223750" y="4324175"/>
            <a:ext cx="3263700" cy="576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a:p>
        </p:txBody>
      </p:sp>
      <p:sp>
        <p:nvSpPr>
          <p:cNvPr id="212" name="Google Shape;212;p28"/>
          <p:cNvSpPr txBox="1"/>
          <p:nvPr/>
        </p:nvSpPr>
        <p:spPr>
          <a:xfrm>
            <a:off x="308275" y="4101975"/>
            <a:ext cx="3527700" cy="576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000">
              <a:solidFill>
                <a:schemeClr val="lt2"/>
              </a:solidFill>
            </a:endParaRPr>
          </a:p>
        </p:txBody>
      </p:sp>
      <p:sp>
        <p:nvSpPr>
          <p:cNvPr id="213" name="Google Shape;213;p28"/>
          <p:cNvSpPr txBox="1"/>
          <p:nvPr/>
        </p:nvSpPr>
        <p:spPr>
          <a:xfrm>
            <a:off x="144650" y="140300"/>
            <a:ext cx="3843900" cy="576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i="1" lang="en" sz="1800">
                <a:solidFill>
                  <a:schemeClr val="lt1"/>
                </a:solidFill>
              </a:rPr>
              <a:t>By Equating USSR to Nazi Germany, the West Covers up its own Shameful History</a:t>
            </a:r>
            <a:endParaRPr b="1" sz="1800">
              <a:solidFill>
                <a:schemeClr val="lt1"/>
              </a:solidFill>
            </a:endParaRPr>
          </a:p>
        </p:txBody>
      </p:sp>
      <p:sp>
        <p:nvSpPr>
          <p:cNvPr id="214" name="Google Shape;214;p28"/>
          <p:cNvSpPr txBox="1"/>
          <p:nvPr/>
        </p:nvSpPr>
        <p:spPr>
          <a:xfrm>
            <a:off x="3136350" y="2685875"/>
            <a:ext cx="1351800" cy="178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200">
              <a:solidFill>
                <a:schemeClr val="lt2"/>
              </a:solidFill>
            </a:endParaRPr>
          </a:p>
        </p:txBody>
      </p:sp>
      <p:pic>
        <p:nvPicPr>
          <p:cNvPr id="215" name="Google Shape;215;p28"/>
          <p:cNvPicPr preferRelativeResize="0"/>
          <p:nvPr/>
        </p:nvPicPr>
        <p:blipFill>
          <a:blip r:embed="rId4">
            <a:alphaModFix/>
          </a:blip>
          <a:stretch>
            <a:fillRect/>
          </a:stretch>
        </p:blipFill>
        <p:spPr>
          <a:xfrm>
            <a:off x="50425" y="1201202"/>
            <a:ext cx="4419600" cy="3792950"/>
          </a:xfrm>
          <a:prstGeom prst="rect">
            <a:avLst/>
          </a:prstGeom>
          <a:noFill/>
          <a:ln>
            <a:noFill/>
          </a:ln>
        </p:spPr>
      </p:pic>
      <p:pic>
        <p:nvPicPr>
          <p:cNvPr id="216" name="Google Shape;216;p28" title="AQPjIbPttnKv8uZZyAMbxdvmY_GgiD0ceYHVNzI0F0ALLkeIk9IaRVqDaKov8IFsoBqYZsLHiexCZrsHQG65J9Fj (1).mp4">
            <a:hlinkClick r:id="rId5"/>
          </p:cNvPr>
          <p:cNvPicPr preferRelativeResize="0"/>
          <p:nvPr/>
        </p:nvPicPr>
        <p:blipFill>
          <a:blip r:embed="rId6">
            <a:alphaModFix/>
          </a:blip>
          <a:stretch>
            <a:fillRect/>
          </a:stretch>
        </p:blipFill>
        <p:spPr>
          <a:xfrm>
            <a:off x="5274914" y="1276775"/>
            <a:ext cx="3161375" cy="2371025"/>
          </a:xfrm>
          <a:prstGeom prst="rect">
            <a:avLst/>
          </a:prstGeom>
          <a:noFill/>
          <a:ln>
            <a:noFill/>
          </a:ln>
        </p:spPr>
      </p:pic>
      <p:sp>
        <p:nvSpPr>
          <p:cNvPr id="217" name="Google Shape;217;p28"/>
          <p:cNvSpPr txBox="1"/>
          <p:nvPr/>
        </p:nvSpPr>
        <p:spPr>
          <a:xfrm>
            <a:off x="4804800" y="3647800"/>
            <a:ext cx="4101600" cy="101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chemeClr val="lt2"/>
                </a:solidFill>
              </a:rPr>
              <a:t>In front of Syracuse City Hall August 2017.</a:t>
            </a:r>
            <a:endParaRPr sz="1500">
              <a:solidFill>
                <a:schemeClr val="lt2"/>
              </a:solidFill>
            </a:endParaRPr>
          </a:p>
          <a:p>
            <a:pPr indent="0" lvl="0" marL="0" rtl="0" algn="l">
              <a:spcBef>
                <a:spcPts val="0"/>
              </a:spcBef>
              <a:spcAft>
                <a:spcPts val="0"/>
              </a:spcAft>
              <a:buNone/>
            </a:pPr>
            <a:r>
              <a:t/>
            </a:r>
            <a:endParaRPr sz="1500">
              <a:solidFill>
                <a:schemeClr val="lt2"/>
              </a:solidFill>
            </a:endParaRPr>
          </a:p>
          <a:p>
            <a:pPr indent="0" lvl="0" marL="0" rtl="0" algn="l">
              <a:spcBef>
                <a:spcPts val="0"/>
              </a:spcBef>
              <a:spcAft>
                <a:spcPts val="0"/>
              </a:spcAft>
              <a:buNone/>
            </a:pPr>
            <a:r>
              <a:rPr lang="en" sz="1500">
                <a:solidFill>
                  <a:schemeClr val="lt2"/>
                </a:solidFill>
              </a:rPr>
              <a:t>Notice the Azov Batallion Flag on the left and Right Sector flags in the Center</a:t>
            </a:r>
            <a:endParaRPr sz="1500">
              <a:solidFill>
                <a:schemeClr val="lt2"/>
              </a:solidFill>
            </a:endParaRPr>
          </a:p>
        </p:txBody>
      </p:sp>
      <p:sp>
        <p:nvSpPr>
          <p:cNvPr id="218" name="Google Shape;218;p28"/>
          <p:cNvSpPr txBox="1"/>
          <p:nvPr/>
        </p:nvSpPr>
        <p:spPr>
          <a:xfrm>
            <a:off x="5087925" y="348425"/>
            <a:ext cx="3655200" cy="61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2"/>
                </a:solidFill>
              </a:rPr>
              <a:t>The descendents of the Ukrainian Banderite fascists in US today</a:t>
            </a:r>
            <a:endParaRPr sz="1800">
              <a:solidFill>
                <a:schemeClr val="lt2"/>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6"/>
                                        </p:tgtEl>
                                        <p:attrNameLst>
                                          <p:attrName>style.visibility</p:attrName>
                                        </p:attrNameLst>
                                      </p:cBhvr>
                                      <p:to>
                                        <p:strVal val="visible"/>
                                      </p:to>
                                    </p:set>
                                    <p:animEffect filter="fade" transition="in">
                                      <p:cBhvr>
                                        <p:cTn dur="1000"/>
                                        <p:tgtEl>
                                          <p:spTgt spid="2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pic>
        <p:nvPicPr>
          <p:cNvPr id="223" name="Google Shape;223;p29"/>
          <p:cNvPicPr preferRelativeResize="0"/>
          <p:nvPr/>
        </p:nvPicPr>
        <p:blipFill>
          <a:blip r:embed="rId3">
            <a:alphaModFix/>
          </a:blip>
          <a:stretch>
            <a:fillRect/>
          </a:stretch>
        </p:blipFill>
        <p:spPr>
          <a:xfrm>
            <a:off x="4056075" y="140300"/>
            <a:ext cx="1031850" cy="1031850"/>
          </a:xfrm>
          <a:prstGeom prst="rect">
            <a:avLst/>
          </a:prstGeom>
          <a:noFill/>
          <a:ln>
            <a:noFill/>
          </a:ln>
        </p:spPr>
      </p:pic>
      <p:sp>
        <p:nvSpPr>
          <p:cNvPr id="224" name="Google Shape;224;p29"/>
          <p:cNvSpPr txBox="1"/>
          <p:nvPr/>
        </p:nvSpPr>
        <p:spPr>
          <a:xfrm>
            <a:off x="396925" y="254175"/>
            <a:ext cx="37266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45720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25" name="Google Shape;225;p29"/>
          <p:cNvSpPr txBox="1"/>
          <p:nvPr/>
        </p:nvSpPr>
        <p:spPr>
          <a:xfrm>
            <a:off x="5234425" y="4292100"/>
            <a:ext cx="3263700" cy="576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a:p>
        </p:txBody>
      </p:sp>
      <p:sp>
        <p:nvSpPr>
          <p:cNvPr id="226" name="Google Shape;226;p29"/>
          <p:cNvSpPr txBox="1"/>
          <p:nvPr/>
        </p:nvSpPr>
        <p:spPr>
          <a:xfrm>
            <a:off x="308275" y="4101975"/>
            <a:ext cx="3527700" cy="576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000">
              <a:solidFill>
                <a:schemeClr val="lt2"/>
              </a:solidFill>
            </a:endParaRPr>
          </a:p>
        </p:txBody>
      </p:sp>
      <p:sp>
        <p:nvSpPr>
          <p:cNvPr id="227" name="Google Shape;227;p29"/>
          <p:cNvSpPr txBox="1"/>
          <p:nvPr/>
        </p:nvSpPr>
        <p:spPr>
          <a:xfrm>
            <a:off x="144650" y="140300"/>
            <a:ext cx="3843900" cy="576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i="1" lang="en" sz="1800">
                <a:solidFill>
                  <a:schemeClr val="lt1"/>
                </a:solidFill>
              </a:rPr>
              <a:t>By Equating USSR to Nazi Germany, the West Covers up its own Shameful History</a:t>
            </a:r>
            <a:endParaRPr b="1" sz="1800">
              <a:solidFill>
                <a:schemeClr val="lt1"/>
              </a:solidFill>
            </a:endParaRPr>
          </a:p>
        </p:txBody>
      </p:sp>
      <p:sp>
        <p:nvSpPr>
          <p:cNvPr id="228" name="Google Shape;228;p29"/>
          <p:cNvSpPr txBox="1"/>
          <p:nvPr/>
        </p:nvSpPr>
        <p:spPr>
          <a:xfrm>
            <a:off x="3136350" y="2685875"/>
            <a:ext cx="1351800" cy="178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200">
              <a:solidFill>
                <a:schemeClr val="lt2"/>
              </a:solidFill>
            </a:endParaRPr>
          </a:p>
        </p:txBody>
      </p:sp>
      <p:sp>
        <p:nvSpPr>
          <p:cNvPr id="229" name="Google Shape;229;p29"/>
          <p:cNvSpPr txBox="1"/>
          <p:nvPr/>
        </p:nvSpPr>
        <p:spPr>
          <a:xfrm>
            <a:off x="5087925" y="348425"/>
            <a:ext cx="3655200" cy="61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lt2"/>
              </a:solidFill>
            </a:endParaRPr>
          </a:p>
        </p:txBody>
      </p:sp>
      <p:pic>
        <p:nvPicPr>
          <p:cNvPr id="230" name="Google Shape;230;p29"/>
          <p:cNvPicPr preferRelativeResize="0"/>
          <p:nvPr/>
        </p:nvPicPr>
        <p:blipFill>
          <a:blip r:embed="rId4">
            <a:alphaModFix/>
          </a:blip>
          <a:stretch>
            <a:fillRect/>
          </a:stretch>
        </p:blipFill>
        <p:spPr>
          <a:xfrm>
            <a:off x="144650" y="1172150"/>
            <a:ext cx="4343500" cy="3056000"/>
          </a:xfrm>
          <a:prstGeom prst="rect">
            <a:avLst/>
          </a:prstGeom>
          <a:noFill/>
          <a:ln>
            <a:noFill/>
          </a:ln>
        </p:spPr>
      </p:pic>
      <p:pic>
        <p:nvPicPr>
          <p:cNvPr id="231" name="Google Shape;231;p29"/>
          <p:cNvPicPr preferRelativeResize="0"/>
          <p:nvPr/>
        </p:nvPicPr>
        <p:blipFill>
          <a:blip r:embed="rId5">
            <a:alphaModFix/>
          </a:blip>
          <a:stretch>
            <a:fillRect/>
          </a:stretch>
        </p:blipFill>
        <p:spPr>
          <a:xfrm>
            <a:off x="5155450" y="288702"/>
            <a:ext cx="2107900" cy="3227380"/>
          </a:xfrm>
          <a:prstGeom prst="rect">
            <a:avLst/>
          </a:prstGeom>
          <a:noFill/>
          <a:ln>
            <a:noFill/>
          </a:ln>
        </p:spPr>
      </p:pic>
      <p:sp>
        <p:nvSpPr>
          <p:cNvPr id="232" name="Google Shape;232;p29"/>
          <p:cNvSpPr txBox="1"/>
          <p:nvPr/>
        </p:nvSpPr>
        <p:spPr>
          <a:xfrm>
            <a:off x="4572000" y="3839475"/>
            <a:ext cx="4456500" cy="839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lt2"/>
                </a:solidFill>
              </a:rPr>
              <a:t>Order a copy of Douglas Tottle’s book on New Outlook Publishers: https://newoutlookpublishers.store/shop/countries/soviet/fraud-famine-and-fascism-the-ukrainian-genocide-myth-from-hitler-to-harvard/</a:t>
            </a:r>
            <a:endParaRPr sz="1200">
              <a:solidFill>
                <a:schemeClr val="lt2"/>
              </a:solidFill>
            </a:endParaRPr>
          </a:p>
        </p:txBody>
      </p:sp>
      <p:pic>
        <p:nvPicPr>
          <p:cNvPr id="233" name="Google Shape;233;p29"/>
          <p:cNvPicPr preferRelativeResize="0"/>
          <p:nvPr/>
        </p:nvPicPr>
        <p:blipFill>
          <a:blip r:embed="rId6">
            <a:alphaModFix/>
          </a:blip>
          <a:stretch>
            <a:fillRect/>
          </a:stretch>
        </p:blipFill>
        <p:spPr>
          <a:xfrm>
            <a:off x="7420750" y="964020"/>
            <a:ext cx="1607761" cy="16077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pic>
        <p:nvPicPr>
          <p:cNvPr id="238" name="Google Shape;238;p30"/>
          <p:cNvPicPr preferRelativeResize="0"/>
          <p:nvPr/>
        </p:nvPicPr>
        <p:blipFill>
          <a:blip r:embed="rId3">
            <a:alphaModFix/>
          </a:blip>
          <a:stretch>
            <a:fillRect/>
          </a:stretch>
        </p:blipFill>
        <p:spPr>
          <a:xfrm>
            <a:off x="4056075" y="140300"/>
            <a:ext cx="1031850" cy="1031850"/>
          </a:xfrm>
          <a:prstGeom prst="rect">
            <a:avLst/>
          </a:prstGeom>
          <a:noFill/>
          <a:ln>
            <a:noFill/>
          </a:ln>
        </p:spPr>
      </p:pic>
      <p:sp>
        <p:nvSpPr>
          <p:cNvPr id="239" name="Google Shape;239;p30"/>
          <p:cNvSpPr txBox="1"/>
          <p:nvPr/>
        </p:nvSpPr>
        <p:spPr>
          <a:xfrm>
            <a:off x="396925" y="254175"/>
            <a:ext cx="37266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45720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40" name="Google Shape;240;p30"/>
          <p:cNvSpPr txBox="1"/>
          <p:nvPr/>
        </p:nvSpPr>
        <p:spPr>
          <a:xfrm>
            <a:off x="5234425" y="4292100"/>
            <a:ext cx="3263700" cy="576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a:p>
        </p:txBody>
      </p:sp>
      <p:sp>
        <p:nvSpPr>
          <p:cNvPr id="241" name="Google Shape;241;p30"/>
          <p:cNvSpPr txBox="1"/>
          <p:nvPr/>
        </p:nvSpPr>
        <p:spPr>
          <a:xfrm>
            <a:off x="308275" y="4101975"/>
            <a:ext cx="3527700" cy="576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000">
              <a:solidFill>
                <a:schemeClr val="lt2"/>
              </a:solidFill>
            </a:endParaRPr>
          </a:p>
        </p:txBody>
      </p:sp>
      <p:sp>
        <p:nvSpPr>
          <p:cNvPr id="242" name="Google Shape;242;p30"/>
          <p:cNvSpPr txBox="1"/>
          <p:nvPr/>
        </p:nvSpPr>
        <p:spPr>
          <a:xfrm>
            <a:off x="144650" y="140300"/>
            <a:ext cx="3843900" cy="576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i="1" lang="en" sz="1800">
                <a:solidFill>
                  <a:schemeClr val="lt1"/>
                </a:solidFill>
              </a:rPr>
              <a:t>By Equating USSR to Nazi Germany, the West Covers up its own Shameful History</a:t>
            </a:r>
            <a:endParaRPr b="1" sz="1800">
              <a:solidFill>
                <a:schemeClr val="lt1"/>
              </a:solidFill>
            </a:endParaRPr>
          </a:p>
        </p:txBody>
      </p:sp>
      <p:sp>
        <p:nvSpPr>
          <p:cNvPr id="243" name="Google Shape;243;p30"/>
          <p:cNvSpPr txBox="1"/>
          <p:nvPr/>
        </p:nvSpPr>
        <p:spPr>
          <a:xfrm>
            <a:off x="3136350" y="2685875"/>
            <a:ext cx="1351800" cy="178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200">
              <a:solidFill>
                <a:schemeClr val="lt2"/>
              </a:solidFill>
            </a:endParaRPr>
          </a:p>
        </p:txBody>
      </p:sp>
      <p:sp>
        <p:nvSpPr>
          <p:cNvPr id="244" name="Google Shape;244;p30"/>
          <p:cNvSpPr txBox="1"/>
          <p:nvPr/>
        </p:nvSpPr>
        <p:spPr>
          <a:xfrm>
            <a:off x="5087925" y="348425"/>
            <a:ext cx="3655200" cy="61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lt2"/>
              </a:solidFill>
            </a:endParaRPr>
          </a:p>
        </p:txBody>
      </p:sp>
      <p:pic>
        <p:nvPicPr>
          <p:cNvPr id="245" name="Google Shape;245;p30"/>
          <p:cNvPicPr preferRelativeResize="0"/>
          <p:nvPr/>
        </p:nvPicPr>
        <p:blipFill rotWithShape="1">
          <a:blip r:embed="rId4">
            <a:alphaModFix/>
          </a:blip>
          <a:srcRect b="21309" l="0" r="0" t="0"/>
          <a:stretch/>
        </p:blipFill>
        <p:spPr>
          <a:xfrm>
            <a:off x="98375" y="1172150"/>
            <a:ext cx="4378849" cy="3056000"/>
          </a:xfrm>
          <a:prstGeom prst="rect">
            <a:avLst/>
          </a:prstGeom>
          <a:noFill/>
          <a:ln>
            <a:noFill/>
          </a:ln>
        </p:spPr>
      </p:pic>
      <p:pic>
        <p:nvPicPr>
          <p:cNvPr id="246" name="Google Shape;246;p30"/>
          <p:cNvPicPr preferRelativeResize="0"/>
          <p:nvPr/>
        </p:nvPicPr>
        <p:blipFill>
          <a:blip r:embed="rId5">
            <a:alphaModFix/>
          </a:blip>
          <a:stretch>
            <a:fillRect/>
          </a:stretch>
        </p:blipFill>
        <p:spPr>
          <a:xfrm>
            <a:off x="5374075" y="674200"/>
            <a:ext cx="3263701" cy="405189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31"/>
          <p:cNvSpPr/>
          <p:nvPr/>
        </p:nvSpPr>
        <p:spPr>
          <a:xfrm>
            <a:off x="5415075" y="421525"/>
            <a:ext cx="3263700" cy="4048200"/>
          </a:xfrm>
          <a:prstGeom prst="rect">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52" name="Google Shape;252;p31"/>
          <p:cNvPicPr preferRelativeResize="0"/>
          <p:nvPr/>
        </p:nvPicPr>
        <p:blipFill>
          <a:blip r:embed="rId3">
            <a:alphaModFix/>
          </a:blip>
          <a:stretch>
            <a:fillRect/>
          </a:stretch>
        </p:blipFill>
        <p:spPr>
          <a:xfrm>
            <a:off x="4056075" y="140300"/>
            <a:ext cx="1031850" cy="1031850"/>
          </a:xfrm>
          <a:prstGeom prst="rect">
            <a:avLst/>
          </a:prstGeom>
          <a:noFill/>
          <a:ln>
            <a:noFill/>
          </a:ln>
        </p:spPr>
      </p:pic>
      <p:sp>
        <p:nvSpPr>
          <p:cNvPr id="253" name="Google Shape;253;p31"/>
          <p:cNvSpPr txBox="1"/>
          <p:nvPr/>
        </p:nvSpPr>
        <p:spPr>
          <a:xfrm>
            <a:off x="396925" y="254175"/>
            <a:ext cx="37266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45720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54" name="Google Shape;254;p31"/>
          <p:cNvSpPr txBox="1"/>
          <p:nvPr/>
        </p:nvSpPr>
        <p:spPr>
          <a:xfrm>
            <a:off x="5234425" y="4292100"/>
            <a:ext cx="3263700" cy="576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a:p>
        </p:txBody>
      </p:sp>
      <p:sp>
        <p:nvSpPr>
          <p:cNvPr id="255" name="Google Shape;255;p31"/>
          <p:cNvSpPr txBox="1"/>
          <p:nvPr/>
        </p:nvSpPr>
        <p:spPr>
          <a:xfrm>
            <a:off x="308275" y="4101975"/>
            <a:ext cx="3527700" cy="576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000">
              <a:solidFill>
                <a:schemeClr val="lt2"/>
              </a:solidFill>
            </a:endParaRPr>
          </a:p>
        </p:txBody>
      </p:sp>
      <p:sp>
        <p:nvSpPr>
          <p:cNvPr id="256" name="Google Shape;256;p31"/>
          <p:cNvSpPr txBox="1"/>
          <p:nvPr/>
        </p:nvSpPr>
        <p:spPr>
          <a:xfrm>
            <a:off x="144650" y="140300"/>
            <a:ext cx="3843900" cy="576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i="1" lang="en" sz="1800">
                <a:solidFill>
                  <a:schemeClr val="lt1"/>
                </a:solidFill>
              </a:rPr>
              <a:t>By Equating USSR to Nazi Germany, the West Covers up its own Shameful History</a:t>
            </a:r>
            <a:endParaRPr b="1" sz="1800">
              <a:solidFill>
                <a:schemeClr val="lt1"/>
              </a:solidFill>
            </a:endParaRPr>
          </a:p>
        </p:txBody>
      </p:sp>
      <p:sp>
        <p:nvSpPr>
          <p:cNvPr id="257" name="Google Shape;257;p31"/>
          <p:cNvSpPr txBox="1"/>
          <p:nvPr/>
        </p:nvSpPr>
        <p:spPr>
          <a:xfrm>
            <a:off x="3136350" y="2685875"/>
            <a:ext cx="1351800" cy="178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200">
              <a:solidFill>
                <a:schemeClr val="lt2"/>
              </a:solidFill>
            </a:endParaRPr>
          </a:p>
        </p:txBody>
      </p:sp>
      <p:sp>
        <p:nvSpPr>
          <p:cNvPr id="258" name="Google Shape;258;p31"/>
          <p:cNvSpPr txBox="1"/>
          <p:nvPr/>
        </p:nvSpPr>
        <p:spPr>
          <a:xfrm>
            <a:off x="5087925" y="348425"/>
            <a:ext cx="3655200" cy="61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lt2"/>
              </a:solidFill>
            </a:endParaRPr>
          </a:p>
        </p:txBody>
      </p:sp>
      <p:pic>
        <p:nvPicPr>
          <p:cNvPr id="259" name="Google Shape;259;p31"/>
          <p:cNvPicPr preferRelativeResize="0"/>
          <p:nvPr/>
        </p:nvPicPr>
        <p:blipFill>
          <a:blip r:embed="rId4">
            <a:alphaModFix/>
          </a:blip>
          <a:stretch>
            <a:fillRect/>
          </a:stretch>
        </p:blipFill>
        <p:spPr>
          <a:xfrm>
            <a:off x="144650" y="1230525"/>
            <a:ext cx="4351051" cy="3003200"/>
          </a:xfrm>
          <a:prstGeom prst="rect">
            <a:avLst/>
          </a:prstGeom>
          <a:noFill/>
          <a:ln>
            <a:noFill/>
          </a:ln>
        </p:spPr>
      </p:pic>
      <p:pic>
        <p:nvPicPr>
          <p:cNvPr id="260" name="Google Shape;260;p31"/>
          <p:cNvPicPr preferRelativeResize="0"/>
          <p:nvPr/>
        </p:nvPicPr>
        <p:blipFill rotWithShape="1">
          <a:blip r:embed="rId5">
            <a:alphaModFix/>
          </a:blip>
          <a:srcRect b="0" l="50971" r="0" t="0"/>
          <a:stretch/>
        </p:blipFill>
        <p:spPr>
          <a:xfrm>
            <a:off x="5411749" y="428077"/>
            <a:ext cx="3263700" cy="404159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14"/>
          <p:cNvSpPr txBox="1"/>
          <p:nvPr>
            <p:ph idx="1" type="subTitle"/>
          </p:nvPr>
        </p:nvSpPr>
        <p:spPr>
          <a:xfrm>
            <a:off x="311700" y="449767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PSMLS 09</a:t>
            </a:r>
            <a:r>
              <a:rPr lang="en">
                <a:solidFill>
                  <a:srgbClr val="E4E5B8"/>
                </a:solidFill>
                <a:latin typeface="Georgia"/>
                <a:ea typeface="Georgia"/>
                <a:cs typeface="Georgia"/>
                <a:sym typeface="Georgia"/>
              </a:rPr>
              <a:t>/09/25</a:t>
            </a:r>
            <a:endParaRPr>
              <a:solidFill>
                <a:srgbClr val="E4E5B8"/>
              </a:solidFill>
              <a:latin typeface="Georgia"/>
              <a:ea typeface="Georgia"/>
              <a:cs typeface="Georgia"/>
              <a:sym typeface="Georgia"/>
            </a:endParaRPr>
          </a:p>
        </p:txBody>
      </p:sp>
      <p:sp>
        <p:nvSpPr>
          <p:cNvPr id="64" name="Google Shape;64;p14"/>
          <p:cNvSpPr/>
          <p:nvPr/>
        </p:nvSpPr>
        <p:spPr>
          <a:xfrm>
            <a:off x="844950" y="357788"/>
            <a:ext cx="7454100" cy="41928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rgbClr val="B21F15"/>
                </a:solidFill>
              </a:rPr>
              <a:t>``</a:t>
            </a:r>
            <a:endParaRPr>
              <a:solidFill>
                <a:srgbClr val="B21F15"/>
              </a:solidFill>
            </a:endParaRPr>
          </a:p>
        </p:txBody>
      </p:sp>
      <p:sp>
        <p:nvSpPr>
          <p:cNvPr id="65" name="Google Shape;65;p14"/>
          <p:cNvSpPr txBox="1"/>
          <p:nvPr/>
        </p:nvSpPr>
        <p:spPr>
          <a:xfrm>
            <a:off x="1644450" y="2340900"/>
            <a:ext cx="58551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800">
                <a:solidFill>
                  <a:schemeClr val="lt2"/>
                </a:solidFill>
              </a:rPr>
              <a:t>Insert Class Thumbnail Here</a:t>
            </a:r>
            <a:endParaRPr sz="1800">
              <a:solidFill>
                <a:schemeClr val="lt2"/>
              </a:solidFill>
            </a:endParaRPr>
          </a:p>
        </p:txBody>
      </p:sp>
      <p:pic>
        <p:nvPicPr>
          <p:cNvPr id="66" name="Google Shape;66;p14" title="PSMLS - 070224 Artwork(4).png"/>
          <p:cNvPicPr preferRelativeResize="0"/>
          <p:nvPr/>
        </p:nvPicPr>
        <p:blipFill>
          <a:blip r:embed="rId3">
            <a:alphaModFix/>
          </a:blip>
          <a:stretch>
            <a:fillRect/>
          </a:stretch>
        </p:blipFill>
        <p:spPr>
          <a:xfrm>
            <a:off x="844825" y="357800"/>
            <a:ext cx="7454099" cy="4192931"/>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pic>
        <p:nvPicPr>
          <p:cNvPr id="265" name="Google Shape;265;p32"/>
          <p:cNvPicPr preferRelativeResize="0"/>
          <p:nvPr/>
        </p:nvPicPr>
        <p:blipFill>
          <a:blip r:embed="rId3">
            <a:alphaModFix/>
          </a:blip>
          <a:stretch>
            <a:fillRect/>
          </a:stretch>
        </p:blipFill>
        <p:spPr>
          <a:xfrm>
            <a:off x="4056075" y="140300"/>
            <a:ext cx="1031850" cy="1031850"/>
          </a:xfrm>
          <a:prstGeom prst="rect">
            <a:avLst/>
          </a:prstGeom>
          <a:noFill/>
          <a:ln>
            <a:noFill/>
          </a:ln>
        </p:spPr>
      </p:pic>
      <p:sp>
        <p:nvSpPr>
          <p:cNvPr id="266" name="Google Shape;266;p32"/>
          <p:cNvSpPr txBox="1"/>
          <p:nvPr/>
        </p:nvSpPr>
        <p:spPr>
          <a:xfrm>
            <a:off x="396925" y="254175"/>
            <a:ext cx="37266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45720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67" name="Google Shape;267;p32"/>
          <p:cNvSpPr txBox="1"/>
          <p:nvPr/>
        </p:nvSpPr>
        <p:spPr>
          <a:xfrm>
            <a:off x="5234425" y="4292100"/>
            <a:ext cx="3263700" cy="576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a:p>
        </p:txBody>
      </p:sp>
      <p:sp>
        <p:nvSpPr>
          <p:cNvPr id="268" name="Google Shape;268;p32"/>
          <p:cNvSpPr txBox="1"/>
          <p:nvPr/>
        </p:nvSpPr>
        <p:spPr>
          <a:xfrm>
            <a:off x="308275" y="4101975"/>
            <a:ext cx="3527700" cy="576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000">
              <a:solidFill>
                <a:schemeClr val="lt2"/>
              </a:solidFill>
            </a:endParaRPr>
          </a:p>
        </p:txBody>
      </p:sp>
      <p:sp>
        <p:nvSpPr>
          <p:cNvPr id="269" name="Google Shape;269;p32"/>
          <p:cNvSpPr txBox="1"/>
          <p:nvPr/>
        </p:nvSpPr>
        <p:spPr>
          <a:xfrm>
            <a:off x="144650" y="140300"/>
            <a:ext cx="3843900" cy="576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i="1" lang="en" sz="1800">
                <a:solidFill>
                  <a:schemeClr val="lt1"/>
                </a:solidFill>
              </a:rPr>
              <a:t>By Equating USSR to Nazi Germany, the West Covers up its own Shameful History</a:t>
            </a:r>
            <a:endParaRPr b="1" sz="1800">
              <a:solidFill>
                <a:schemeClr val="lt1"/>
              </a:solidFill>
            </a:endParaRPr>
          </a:p>
        </p:txBody>
      </p:sp>
      <p:sp>
        <p:nvSpPr>
          <p:cNvPr id="270" name="Google Shape;270;p32"/>
          <p:cNvSpPr txBox="1"/>
          <p:nvPr/>
        </p:nvSpPr>
        <p:spPr>
          <a:xfrm>
            <a:off x="3136350" y="2685875"/>
            <a:ext cx="1351800" cy="178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200">
              <a:solidFill>
                <a:schemeClr val="lt2"/>
              </a:solidFill>
            </a:endParaRPr>
          </a:p>
        </p:txBody>
      </p:sp>
      <p:sp>
        <p:nvSpPr>
          <p:cNvPr id="271" name="Google Shape;271;p32"/>
          <p:cNvSpPr txBox="1"/>
          <p:nvPr/>
        </p:nvSpPr>
        <p:spPr>
          <a:xfrm>
            <a:off x="5087925" y="348425"/>
            <a:ext cx="3655200" cy="61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lt2"/>
              </a:solidFill>
            </a:endParaRPr>
          </a:p>
        </p:txBody>
      </p:sp>
      <p:pic>
        <p:nvPicPr>
          <p:cNvPr id="272" name="Google Shape;272;p32"/>
          <p:cNvPicPr preferRelativeResize="0"/>
          <p:nvPr/>
        </p:nvPicPr>
        <p:blipFill>
          <a:blip r:embed="rId4">
            <a:alphaModFix/>
          </a:blip>
          <a:stretch>
            <a:fillRect/>
          </a:stretch>
        </p:blipFill>
        <p:spPr>
          <a:xfrm>
            <a:off x="144650" y="1288900"/>
            <a:ext cx="4343500" cy="3003200"/>
          </a:xfrm>
          <a:prstGeom prst="rect">
            <a:avLst/>
          </a:prstGeom>
          <a:noFill/>
          <a:ln>
            <a:noFill/>
          </a:ln>
        </p:spPr>
      </p:pic>
      <p:pic>
        <p:nvPicPr>
          <p:cNvPr id="273" name="Google Shape;273;p32"/>
          <p:cNvPicPr preferRelativeResize="0"/>
          <p:nvPr/>
        </p:nvPicPr>
        <p:blipFill>
          <a:blip r:embed="rId5">
            <a:alphaModFix/>
          </a:blip>
          <a:stretch>
            <a:fillRect/>
          </a:stretch>
        </p:blipFill>
        <p:spPr>
          <a:xfrm>
            <a:off x="5155450" y="254175"/>
            <a:ext cx="3751275" cy="2986015"/>
          </a:xfrm>
          <a:prstGeom prst="rect">
            <a:avLst/>
          </a:prstGeom>
          <a:noFill/>
          <a:ln>
            <a:noFill/>
          </a:ln>
        </p:spPr>
      </p:pic>
      <p:sp>
        <p:nvSpPr>
          <p:cNvPr id="274" name="Google Shape;274;p32"/>
          <p:cNvSpPr txBox="1"/>
          <p:nvPr/>
        </p:nvSpPr>
        <p:spPr>
          <a:xfrm>
            <a:off x="5138975" y="3431275"/>
            <a:ext cx="3726600" cy="143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2"/>
                </a:solidFill>
              </a:rPr>
              <a:t>Hitler and other prominent Nazi leaders held a memorial service for Jozef Pilsudski in Berlin in May 1935</a:t>
            </a:r>
            <a:endParaRPr sz="1800">
              <a:solidFill>
                <a:schemeClr val="lt2"/>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3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3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Slide Title</a:t>
            </a:r>
            <a:endParaRPr>
              <a:solidFill>
                <a:srgbClr val="E4E5B8"/>
              </a:solidFill>
              <a:latin typeface="Georgia"/>
              <a:ea typeface="Georgia"/>
              <a:cs typeface="Georgia"/>
              <a:sym typeface="Georgia"/>
            </a:endParaRPr>
          </a:p>
        </p:txBody>
      </p:sp>
      <p:pic>
        <p:nvPicPr>
          <p:cNvPr id="281" name="Google Shape;281;p3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82" name="Google Shape;282;p33"/>
          <p:cNvSpPr txBox="1"/>
          <p:nvPr/>
        </p:nvSpPr>
        <p:spPr>
          <a:xfrm>
            <a:off x="167900" y="1060375"/>
            <a:ext cx="6162000" cy="100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sz="1200">
              <a:solidFill>
                <a:srgbClr val="11111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sz="1200">
              <a:solidFill>
                <a:srgbClr val="11111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sz="1200"/>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p:txBody>
      </p:sp>
      <p:sp>
        <p:nvSpPr>
          <p:cNvPr id="283" name="Google Shape;283;p33"/>
          <p:cNvSpPr txBox="1"/>
          <p:nvPr/>
        </p:nvSpPr>
        <p:spPr>
          <a:xfrm>
            <a:off x="3572900" y="2009075"/>
            <a:ext cx="559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descr="Ukraine. Across its eastern border is Russia and to its west-Europe. For centuries, it has been at the center of a tug-of-war between powers seeking to control its rich lands and access to the Black Sea. 2014's Maidan Massacre triggered a bloody uprising that ousted president Viktor Yanukovych and painted Russia as the perpetrator by Western media. But was it? &quot;Ukraine on Fire&quot; by Igor Lopatonok provides a historical perspective for the deep divisions in the region which lead to the 2004 Orange Revolution, 2014 uprisings, and the violent overthrow of democratically elected Yanukovych. Covered by Western media as a people's revolution, it was in fact a coup d'état scripted and staged by nationalist groups and the U.S. State Department. Investigative journalist Robert Parry reveals how U.S.-funded political NGOs and media companies have emerged since the 80s replacing the CIA in promoting America's geopolitical agenda abroad.&#10;&#10;Dear audience, if you like Ukraine on Fire documentary, please visit page of film on IMDB and rate it link: https://www.imdb.com/title/tt5724358/reference" id="284" name="Google Shape;284;p33" title="Ukraine on Fire">
            <a:hlinkClick r:id="rId4"/>
          </p:cNvPr>
          <p:cNvPicPr preferRelativeResize="0"/>
          <p:nvPr/>
        </p:nvPicPr>
        <p:blipFill>
          <a:blip r:embed="rId5">
            <a:alphaModFix/>
          </a:blip>
          <a:stretch>
            <a:fillRect/>
          </a:stretch>
        </p:blipFill>
        <p:spPr>
          <a:xfrm>
            <a:off x="741812" y="1329050"/>
            <a:ext cx="5014165" cy="2820475"/>
          </a:xfrm>
          <a:prstGeom prst="rect">
            <a:avLst/>
          </a:prstGeom>
          <a:noFill/>
          <a:ln>
            <a:noFill/>
          </a:ln>
        </p:spPr>
      </p:pic>
      <p:sp>
        <p:nvSpPr>
          <p:cNvPr id="285" name="Google Shape;285;p33"/>
          <p:cNvSpPr txBox="1"/>
          <p:nvPr/>
        </p:nvSpPr>
        <p:spPr>
          <a:xfrm>
            <a:off x="6300525" y="1640350"/>
            <a:ext cx="2384700" cy="271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2"/>
                </a:solidFill>
              </a:rPr>
              <a:t>Start: 00:06:10</a:t>
            </a:r>
            <a:endParaRPr sz="1800">
              <a:solidFill>
                <a:schemeClr val="lt2"/>
              </a:solidFill>
            </a:endParaRPr>
          </a:p>
          <a:p>
            <a:pPr indent="0" lvl="0" marL="0" rtl="0" algn="l">
              <a:spcBef>
                <a:spcPts val="0"/>
              </a:spcBef>
              <a:spcAft>
                <a:spcPts val="0"/>
              </a:spcAft>
              <a:buNone/>
            </a:pPr>
            <a:r>
              <a:rPr lang="en" sz="1800">
                <a:solidFill>
                  <a:schemeClr val="lt2"/>
                </a:solidFill>
              </a:rPr>
              <a:t>End:00:11:25</a:t>
            </a:r>
            <a:endParaRPr sz="1800">
              <a:solidFill>
                <a:schemeClr val="lt2"/>
              </a:solidFill>
            </a:endParaRPr>
          </a:p>
          <a:p>
            <a:pPr indent="0" lvl="0" marL="0" rtl="0" algn="l">
              <a:spcBef>
                <a:spcPts val="0"/>
              </a:spcBef>
              <a:spcAft>
                <a:spcPts val="0"/>
              </a:spcAft>
              <a:buNone/>
            </a:pPr>
            <a:r>
              <a:t/>
            </a:r>
            <a:endParaRPr sz="1800">
              <a:solidFill>
                <a:schemeClr val="lt2"/>
              </a:solidFill>
            </a:endParaRPr>
          </a:p>
          <a:p>
            <a:pPr indent="0" lvl="0" marL="0" rtl="0" algn="l">
              <a:spcBef>
                <a:spcPts val="0"/>
              </a:spcBef>
              <a:spcAft>
                <a:spcPts val="0"/>
              </a:spcAft>
              <a:buNone/>
            </a:pPr>
            <a:r>
              <a:rPr lang="en" sz="1800">
                <a:solidFill>
                  <a:schemeClr val="lt2"/>
                </a:solidFill>
              </a:rPr>
              <a:t>Restart: 00:12:35</a:t>
            </a:r>
            <a:endParaRPr sz="1800">
              <a:solidFill>
                <a:schemeClr val="lt2"/>
              </a:solidFill>
            </a:endParaRPr>
          </a:p>
          <a:p>
            <a:pPr indent="0" lvl="0" marL="0" rtl="0" algn="l">
              <a:spcBef>
                <a:spcPts val="0"/>
              </a:spcBef>
              <a:spcAft>
                <a:spcPts val="0"/>
              </a:spcAft>
              <a:buNone/>
            </a:pPr>
            <a:r>
              <a:rPr lang="en" sz="1800">
                <a:solidFill>
                  <a:schemeClr val="lt2"/>
                </a:solidFill>
              </a:rPr>
              <a:t>End: 00:15:21</a:t>
            </a:r>
            <a:endParaRPr sz="1800">
              <a:solidFill>
                <a:schemeClr val="lt2"/>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4"/>
                                        </p:tgtEl>
                                        <p:attrNameLst>
                                          <p:attrName>style.visibility</p:attrName>
                                        </p:attrNameLst>
                                      </p:cBhvr>
                                      <p:to>
                                        <p:strVal val="visible"/>
                                      </p:to>
                                    </p:set>
                                    <p:animEffect filter="fade" transition="in">
                                      <p:cBhvr>
                                        <p:cTn dur="1000"/>
                                        <p:tgtEl>
                                          <p:spTgt spid="2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34"/>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291" name="Google Shape;291;p34"/>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35"/>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457200" rtl="0" algn="ctr">
              <a:lnSpc>
                <a:spcPct val="115000"/>
              </a:lnSpc>
              <a:spcBef>
                <a:spcPts val="0"/>
              </a:spcBef>
              <a:spcAft>
                <a:spcPts val="1200"/>
              </a:spcAft>
              <a:buNone/>
            </a:pPr>
            <a:r>
              <a:rPr lang="en">
                <a:solidFill>
                  <a:srgbClr val="E4E5B8"/>
                </a:solidFill>
                <a:latin typeface="Georgia"/>
                <a:ea typeface="Georgia"/>
                <a:cs typeface="Georgia"/>
                <a:sym typeface="Georgia"/>
              </a:rPr>
              <a:t>Section 3</a:t>
            </a:r>
            <a:endParaRPr>
              <a:solidFill>
                <a:srgbClr val="E4E5B8"/>
              </a:solidFill>
              <a:latin typeface="Georgia"/>
              <a:ea typeface="Georgia"/>
              <a:cs typeface="Georgia"/>
              <a:sym typeface="Georgia"/>
            </a:endParaRPr>
          </a:p>
        </p:txBody>
      </p:sp>
      <p:pic>
        <p:nvPicPr>
          <p:cNvPr id="297" name="Google Shape;297;p35"/>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3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36"/>
          <p:cNvSpPr txBox="1"/>
          <p:nvPr>
            <p:ph type="title"/>
          </p:nvPr>
        </p:nvSpPr>
        <p:spPr>
          <a:xfrm>
            <a:off x="1658025" y="2076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WHO CONTROLS THE PAST CONTROLS THE FUTURE: WHY DOES WEST HATE STALIN?</a:t>
            </a:r>
            <a:endParaRPr>
              <a:solidFill>
                <a:srgbClr val="E4E5B8"/>
              </a:solidFill>
              <a:latin typeface="Georgia"/>
              <a:ea typeface="Georgia"/>
              <a:cs typeface="Georgia"/>
              <a:sym typeface="Georgia"/>
            </a:endParaRPr>
          </a:p>
        </p:txBody>
      </p:sp>
      <p:pic>
        <p:nvPicPr>
          <p:cNvPr id="304" name="Google Shape;304;p3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05" name="Google Shape;305;p36"/>
          <p:cNvSpPr txBox="1"/>
          <p:nvPr/>
        </p:nvSpPr>
        <p:spPr>
          <a:xfrm>
            <a:off x="167900" y="1060375"/>
            <a:ext cx="6162000" cy="100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sz="1200">
              <a:solidFill>
                <a:srgbClr val="11111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sz="1200">
              <a:solidFill>
                <a:srgbClr val="11111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sz="1200"/>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p:txBody>
      </p:sp>
      <p:sp>
        <p:nvSpPr>
          <p:cNvPr id="306" name="Google Shape;306;p36"/>
          <p:cNvSpPr txBox="1"/>
          <p:nvPr/>
        </p:nvSpPr>
        <p:spPr>
          <a:xfrm>
            <a:off x="3572900" y="2009075"/>
            <a:ext cx="559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307" name="Google Shape;307;p36"/>
          <p:cNvPicPr preferRelativeResize="0"/>
          <p:nvPr/>
        </p:nvPicPr>
        <p:blipFill>
          <a:blip r:embed="rId4">
            <a:alphaModFix/>
          </a:blip>
          <a:stretch>
            <a:fillRect/>
          </a:stretch>
        </p:blipFill>
        <p:spPr>
          <a:xfrm>
            <a:off x="152400" y="1161100"/>
            <a:ext cx="4148475" cy="3830000"/>
          </a:xfrm>
          <a:prstGeom prst="rect">
            <a:avLst/>
          </a:prstGeom>
          <a:noFill/>
          <a:ln>
            <a:noFill/>
          </a:ln>
        </p:spPr>
      </p:pic>
      <p:pic>
        <p:nvPicPr>
          <p:cNvPr id="308" name="Google Shape;308;p36"/>
          <p:cNvPicPr preferRelativeResize="0"/>
          <p:nvPr/>
        </p:nvPicPr>
        <p:blipFill>
          <a:blip r:embed="rId5">
            <a:alphaModFix/>
          </a:blip>
          <a:stretch>
            <a:fillRect/>
          </a:stretch>
        </p:blipFill>
        <p:spPr>
          <a:xfrm>
            <a:off x="4572000" y="1161100"/>
            <a:ext cx="4453673" cy="1485300"/>
          </a:xfrm>
          <a:prstGeom prst="rect">
            <a:avLst/>
          </a:prstGeom>
          <a:noFill/>
          <a:ln>
            <a:noFill/>
          </a:ln>
        </p:spPr>
      </p:pic>
      <p:pic>
        <p:nvPicPr>
          <p:cNvPr id="309" name="Google Shape;309;p36"/>
          <p:cNvPicPr preferRelativeResize="0"/>
          <p:nvPr/>
        </p:nvPicPr>
        <p:blipFill>
          <a:blip r:embed="rId6">
            <a:alphaModFix/>
          </a:blip>
          <a:stretch>
            <a:fillRect/>
          </a:stretch>
        </p:blipFill>
        <p:spPr>
          <a:xfrm>
            <a:off x="6471045" y="2470775"/>
            <a:ext cx="1752076" cy="25861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3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37"/>
          <p:cNvSpPr txBox="1"/>
          <p:nvPr>
            <p:ph type="title"/>
          </p:nvPr>
        </p:nvSpPr>
        <p:spPr>
          <a:xfrm>
            <a:off x="1658025" y="182675"/>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WHO CONTROLS THE PAST CONTROLS THE FUTURE: WHY DOES WEST HATE STALIN?</a:t>
            </a:r>
            <a:endParaRPr>
              <a:solidFill>
                <a:srgbClr val="E4E5B8"/>
              </a:solidFill>
              <a:latin typeface="Georgia"/>
              <a:ea typeface="Georgia"/>
              <a:cs typeface="Georgia"/>
              <a:sym typeface="Georgia"/>
            </a:endParaRPr>
          </a:p>
        </p:txBody>
      </p:sp>
      <p:pic>
        <p:nvPicPr>
          <p:cNvPr id="316" name="Google Shape;316;p3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17" name="Google Shape;317;p37"/>
          <p:cNvSpPr txBox="1"/>
          <p:nvPr/>
        </p:nvSpPr>
        <p:spPr>
          <a:xfrm>
            <a:off x="167900" y="1060375"/>
            <a:ext cx="6162000" cy="100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sz="1200">
              <a:solidFill>
                <a:srgbClr val="11111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sz="1200">
              <a:solidFill>
                <a:srgbClr val="11111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sz="1200"/>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p:txBody>
      </p:sp>
      <p:sp>
        <p:nvSpPr>
          <p:cNvPr id="318" name="Google Shape;318;p37"/>
          <p:cNvSpPr txBox="1"/>
          <p:nvPr/>
        </p:nvSpPr>
        <p:spPr>
          <a:xfrm>
            <a:off x="3572900" y="2009075"/>
            <a:ext cx="559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319" name="Google Shape;319;p37"/>
          <p:cNvPicPr preferRelativeResize="0"/>
          <p:nvPr/>
        </p:nvPicPr>
        <p:blipFill>
          <a:blip r:embed="rId4">
            <a:alphaModFix/>
          </a:blip>
          <a:stretch>
            <a:fillRect/>
          </a:stretch>
        </p:blipFill>
        <p:spPr>
          <a:xfrm>
            <a:off x="4327504" y="1199738"/>
            <a:ext cx="4689121" cy="3042213"/>
          </a:xfrm>
          <a:prstGeom prst="rect">
            <a:avLst/>
          </a:prstGeom>
          <a:noFill/>
          <a:ln>
            <a:noFill/>
          </a:ln>
        </p:spPr>
      </p:pic>
      <p:pic>
        <p:nvPicPr>
          <p:cNvPr id="320" name="Google Shape;320;p37"/>
          <p:cNvPicPr preferRelativeResize="0"/>
          <p:nvPr/>
        </p:nvPicPr>
        <p:blipFill>
          <a:blip r:embed="rId5">
            <a:alphaModFix/>
          </a:blip>
          <a:stretch>
            <a:fillRect/>
          </a:stretch>
        </p:blipFill>
        <p:spPr>
          <a:xfrm>
            <a:off x="4327501" y="4190700"/>
            <a:ext cx="4689125" cy="504864"/>
          </a:xfrm>
          <a:prstGeom prst="rect">
            <a:avLst/>
          </a:prstGeom>
          <a:noFill/>
          <a:ln>
            <a:noFill/>
          </a:ln>
        </p:spPr>
      </p:pic>
      <p:pic>
        <p:nvPicPr>
          <p:cNvPr id="321" name="Google Shape;321;p37"/>
          <p:cNvPicPr preferRelativeResize="0"/>
          <p:nvPr/>
        </p:nvPicPr>
        <p:blipFill>
          <a:blip r:embed="rId6">
            <a:alphaModFix/>
          </a:blip>
          <a:stretch>
            <a:fillRect/>
          </a:stretch>
        </p:blipFill>
        <p:spPr>
          <a:xfrm>
            <a:off x="115925" y="1784175"/>
            <a:ext cx="4022704" cy="2194202"/>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pic>
        <p:nvPicPr>
          <p:cNvPr id="326" name="Google Shape;326;p38"/>
          <p:cNvPicPr preferRelativeResize="0"/>
          <p:nvPr/>
        </p:nvPicPr>
        <p:blipFill>
          <a:blip r:embed="rId3">
            <a:alphaModFix/>
          </a:blip>
          <a:stretch>
            <a:fillRect/>
          </a:stretch>
        </p:blipFill>
        <p:spPr>
          <a:xfrm>
            <a:off x="3988625" y="140300"/>
            <a:ext cx="1166749" cy="1166749"/>
          </a:xfrm>
          <a:prstGeom prst="rect">
            <a:avLst/>
          </a:prstGeom>
          <a:noFill/>
          <a:ln>
            <a:noFill/>
          </a:ln>
        </p:spPr>
      </p:pic>
      <p:sp>
        <p:nvSpPr>
          <p:cNvPr id="327" name="Google Shape;327;p38"/>
          <p:cNvSpPr txBox="1"/>
          <p:nvPr/>
        </p:nvSpPr>
        <p:spPr>
          <a:xfrm>
            <a:off x="396925" y="254175"/>
            <a:ext cx="37266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45720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28" name="Google Shape;328;p38"/>
          <p:cNvSpPr txBox="1"/>
          <p:nvPr/>
        </p:nvSpPr>
        <p:spPr>
          <a:xfrm>
            <a:off x="5223750" y="4324175"/>
            <a:ext cx="3263700" cy="576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a:p>
        </p:txBody>
      </p:sp>
      <p:sp>
        <p:nvSpPr>
          <p:cNvPr id="329" name="Google Shape;329;p38"/>
          <p:cNvSpPr txBox="1"/>
          <p:nvPr/>
        </p:nvSpPr>
        <p:spPr>
          <a:xfrm>
            <a:off x="290450" y="1128225"/>
            <a:ext cx="3552300" cy="7026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1200"/>
              </a:spcBef>
              <a:spcAft>
                <a:spcPts val="0"/>
              </a:spcAft>
              <a:buNone/>
            </a:pPr>
            <a:r>
              <a:t/>
            </a:r>
            <a:endParaRPr b="1" sz="1100">
              <a:solidFill>
                <a:srgbClr val="E4E5B8"/>
              </a:solidFill>
            </a:endParaRPr>
          </a:p>
          <a:p>
            <a:pPr indent="0" lvl="0" marL="0" rtl="0" algn="l">
              <a:lnSpc>
                <a:spcPct val="115000"/>
              </a:lnSpc>
              <a:spcBef>
                <a:spcPts val="1200"/>
              </a:spcBef>
              <a:spcAft>
                <a:spcPts val="1200"/>
              </a:spcAft>
              <a:buNone/>
            </a:pPr>
            <a:r>
              <a:t/>
            </a:r>
            <a:endParaRPr sz="1100"/>
          </a:p>
        </p:txBody>
      </p:sp>
      <p:sp>
        <p:nvSpPr>
          <p:cNvPr id="330" name="Google Shape;330;p38"/>
          <p:cNvSpPr txBox="1"/>
          <p:nvPr/>
        </p:nvSpPr>
        <p:spPr>
          <a:xfrm>
            <a:off x="308275" y="4101975"/>
            <a:ext cx="3527700" cy="576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000">
              <a:solidFill>
                <a:schemeClr val="lt2"/>
              </a:solidFill>
            </a:endParaRPr>
          </a:p>
        </p:txBody>
      </p:sp>
      <p:sp>
        <p:nvSpPr>
          <p:cNvPr id="331" name="Google Shape;331;p38"/>
          <p:cNvSpPr txBox="1"/>
          <p:nvPr/>
        </p:nvSpPr>
        <p:spPr>
          <a:xfrm>
            <a:off x="144650" y="137325"/>
            <a:ext cx="3843900" cy="576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E4E5B8"/>
                </a:solidFill>
                <a:latin typeface="Georgia"/>
                <a:ea typeface="Georgia"/>
                <a:cs typeface="Georgia"/>
                <a:sym typeface="Georgia"/>
              </a:rPr>
              <a:t>WHO CONTROLS THE PAST CONTROLS THE FUTURE: WHY DOES WEST HATE STALIN?</a:t>
            </a:r>
            <a:endParaRPr b="1">
              <a:solidFill>
                <a:schemeClr val="lt1"/>
              </a:solidFill>
            </a:endParaRPr>
          </a:p>
        </p:txBody>
      </p:sp>
      <p:sp>
        <p:nvSpPr>
          <p:cNvPr id="332" name="Google Shape;332;p38"/>
          <p:cNvSpPr txBox="1"/>
          <p:nvPr/>
        </p:nvSpPr>
        <p:spPr>
          <a:xfrm>
            <a:off x="3136350" y="2685875"/>
            <a:ext cx="1351800" cy="178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200">
              <a:solidFill>
                <a:schemeClr val="lt2"/>
              </a:solidFill>
            </a:endParaRPr>
          </a:p>
        </p:txBody>
      </p:sp>
      <p:pic>
        <p:nvPicPr>
          <p:cNvPr id="333" name="Google Shape;333;p38"/>
          <p:cNvPicPr preferRelativeResize="0"/>
          <p:nvPr/>
        </p:nvPicPr>
        <p:blipFill>
          <a:blip r:embed="rId4">
            <a:alphaModFix/>
          </a:blip>
          <a:stretch>
            <a:fillRect/>
          </a:stretch>
        </p:blipFill>
        <p:spPr>
          <a:xfrm>
            <a:off x="208825" y="1212626"/>
            <a:ext cx="4061351" cy="2698750"/>
          </a:xfrm>
          <a:prstGeom prst="rect">
            <a:avLst/>
          </a:prstGeom>
          <a:noFill/>
          <a:ln>
            <a:noFill/>
          </a:ln>
        </p:spPr>
      </p:pic>
      <p:pic>
        <p:nvPicPr>
          <p:cNvPr id="334" name="Google Shape;334;p38"/>
          <p:cNvPicPr preferRelativeResize="0"/>
          <p:nvPr/>
        </p:nvPicPr>
        <p:blipFill>
          <a:blip r:embed="rId5">
            <a:alphaModFix/>
          </a:blip>
          <a:stretch>
            <a:fillRect/>
          </a:stretch>
        </p:blipFill>
        <p:spPr>
          <a:xfrm>
            <a:off x="5444450" y="356700"/>
            <a:ext cx="2815950" cy="4112975"/>
          </a:xfrm>
          <a:prstGeom prst="rect">
            <a:avLst/>
          </a:prstGeom>
          <a:noFill/>
          <a:ln>
            <a:noFill/>
          </a:ln>
        </p:spPr>
      </p:pic>
      <p:sp>
        <p:nvSpPr>
          <p:cNvPr id="335" name="Google Shape;335;p38"/>
          <p:cNvSpPr txBox="1"/>
          <p:nvPr/>
        </p:nvSpPr>
        <p:spPr>
          <a:xfrm>
            <a:off x="5220575" y="4470425"/>
            <a:ext cx="3263700" cy="28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rgbClr val="E4E5B8"/>
                </a:solidFill>
                <a:latin typeface="Georgia"/>
                <a:ea typeface="Georgia"/>
                <a:cs typeface="Georgia"/>
                <a:sym typeface="Georgia"/>
              </a:rPr>
              <a:t>Grover Furr’s </a:t>
            </a:r>
            <a:r>
              <a:rPr i="1" lang="en" sz="1100">
                <a:solidFill>
                  <a:srgbClr val="E4E5B8"/>
                </a:solidFill>
                <a:latin typeface="Georgia"/>
                <a:ea typeface="Georgia"/>
                <a:cs typeface="Georgia"/>
                <a:sym typeface="Georgia"/>
              </a:rPr>
              <a:t>Blood Lies</a:t>
            </a:r>
            <a:r>
              <a:rPr lang="en" sz="1100">
                <a:solidFill>
                  <a:srgbClr val="E4E5B8"/>
                </a:solidFill>
                <a:latin typeface="Georgia"/>
                <a:ea typeface="Georgia"/>
                <a:cs typeface="Georgia"/>
                <a:sym typeface="Georgia"/>
              </a:rPr>
              <a:t> uncovers the truth about the accusations in </a:t>
            </a:r>
            <a:r>
              <a:rPr i="1" lang="en" sz="1100">
                <a:solidFill>
                  <a:srgbClr val="E4E5B8"/>
                </a:solidFill>
                <a:latin typeface="Georgia"/>
                <a:ea typeface="Georgia"/>
                <a:cs typeface="Georgia"/>
                <a:sym typeface="Georgia"/>
              </a:rPr>
              <a:t>Bloodlands</a:t>
            </a:r>
            <a:endParaRPr i="1" sz="1100">
              <a:solidFill>
                <a:srgbClr val="E4E5B8"/>
              </a:solidFill>
              <a:latin typeface="Georgia"/>
              <a:ea typeface="Georgia"/>
              <a:cs typeface="Georgia"/>
              <a:sym typeface="Georgia"/>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p3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39"/>
          <p:cNvSpPr txBox="1"/>
          <p:nvPr>
            <p:ph type="title"/>
          </p:nvPr>
        </p:nvSpPr>
        <p:spPr>
          <a:xfrm>
            <a:off x="1632225" y="1710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WHO CONTROLS THE PAST CONTROLS THE FUTURE: WHY DOES WEST HATE STALIN?</a:t>
            </a:r>
            <a:endParaRPr>
              <a:solidFill>
                <a:srgbClr val="E4E5B8"/>
              </a:solidFill>
              <a:latin typeface="Georgia"/>
              <a:ea typeface="Georgia"/>
              <a:cs typeface="Georgia"/>
              <a:sym typeface="Georgia"/>
            </a:endParaRPr>
          </a:p>
        </p:txBody>
      </p:sp>
      <p:pic>
        <p:nvPicPr>
          <p:cNvPr id="342" name="Google Shape;342;p3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43" name="Google Shape;343;p39"/>
          <p:cNvSpPr txBox="1"/>
          <p:nvPr/>
        </p:nvSpPr>
        <p:spPr>
          <a:xfrm>
            <a:off x="167900" y="1060375"/>
            <a:ext cx="6162000" cy="100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sz="1200">
              <a:solidFill>
                <a:srgbClr val="11111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sz="1200">
              <a:solidFill>
                <a:srgbClr val="11111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sz="1200"/>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p:txBody>
      </p:sp>
      <p:sp>
        <p:nvSpPr>
          <p:cNvPr id="344" name="Google Shape;344;p39"/>
          <p:cNvSpPr txBox="1"/>
          <p:nvPr/>
        </p:nvSpPr>
        <p:spPr>
          <a:xfrm>
            <a:off x="3572900" y="2009075"/>
            <a:ext cx="559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345" name="Google Shape;345;p39"/>
          <p:cNvPicPr preferRelativeResize="0"/>
          <p:nvPr/>
        </p:nvPicPr>
        <p:blipFill>
          <a:blip r:embed="rId4">
            <a:alphaModFix/>
          </a:blip>
          <a:stretch>
            <a:fillRect/>
          </a:stretch>
        </p:blipFill>
        <p:spPr>
          <a:xfrm>
            <a:off x="3856688" y="1159150"/>
            <a:ext cx="5025325" cy="3785450"/>
          </a:xfrm>
          <a:prstGeom prst="rect">
            <a:avLst/>
          </a:prstGeom>
          <a:noFill/>
          <a:ln>
            <a:noFill/>
          </a:ln>
        </p:spPr>
      </p:pic>
      <p:pic>
        <p:nvPicPr>
          <p:cNvPr id="346" name="Google Shape;346;p39"/>
          <p:cNvPicPr preferRelativeResize="0"/>
          <p:nvPr/>
        </p:nvPicPr>
        <p:blipFill>
          <a:blip r:embed="rId5">
            <a:alphaModFix/>
          </a:blip>
          <a:stretch>
            <a:fillRect/>
          </a:stretch>
        </p:blipFill>
        <p:spPr>
          <a:xfrm>
            <a:off x="48650" y="1615038"/>
            <a:ext cx="4058875" cy="287367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p4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40"/>
          <p:cNvSpPr txBox="1"/>
          <p:nvPr>
            <p:ph type="title"/>
          </p:nvPr>
        </p:nvSpPr>
        <p:spPr>
          <a:xfrm>
            <a:off x="1658025" y="2060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WHO CONTROLS THE PAST CONTROLS THE FUTURE: WHY DOES WEST HATE STALIN?</a:t>
            </a:r>
            <a:endParaRPr>
              <a:solidFill>
                <a:srgbClr val="E4E5B8"/>
              </a:solidFill>
              <a:latin typeface="Georgia"/>
              <a:ea typeface="Georgia"/>
              <a:cs typeface="Georgia"/>
              <a:sym typeface="Georgia"/>
            </a:endParaRPr>
          </a:p>
        </p:txBody>
      </p:sp>
      <p:pic>
        <p:nvPicPr>
          <p:cNvPr id="353" name="Google Shape;353;p4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54" name="Google Shape;354;p40"/>
          <p:cNvSpPr txBox="1"/>
          <p:nvPr/>
        </p:nvSpPr>
        <p:spPr>
          <a:xfrm>
            <a:off x="167900" y="1060375"/>
            <a:ext cx="6162000" cy="100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sz="1200">
              <a:solidFill>
                <a:srgbClr val="11111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sz="1200">
              <a:solidFill>
                <a:srgbClr val="11111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sz="1200"/>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p:txBody>
      </p:sp>
      <p:sp>
        <p:nvSpPr>
          <p:cNvPr id="355" name="Google Shape;355;p40"/>
          <p:cNvSpPr txBox="1"/>
          <p:nvPr/>
        </p:nvSpPr>
        <p:spPr>
          <a:xfrm>
            <a:off x="3572900" y="2009075"/>
            <a:ext cx="559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356" name="Google Shape;356;p40"/>
          <p:cNvPicPr preferRelativeResize="0"/>
          <p:nvPr/>
        </p:nvPicPr>
        <p:blipFill>
          <a:blip r:embed="rId4">
            <a:alphaModFix/>
          </a:blip>
          <a:stretch>
            <a:fillRect/>
          </a:stretch>
        </p:blipFill>
        <p:spPr>
          <a:xfrm>
            <a:off x="152400" y="1159150"/>
            <a:ext cx="5132250" cy="3831950"/>
          </a:xfrm>
          <a:prstGeom prst="rect">
            <a:avLst/>
          </a:prstGeom>
          <a:noFill/>
          <a:ln>
            <a:noFill/>
          </a:ln>
        </p:spPr>
      </p:pic>
      <p:pic>
        <p:nvPicPr>
          <p:cNvPr id="357" name="Google Shape;357;p40"/>
          <p:cNvPicPr preferRelativeResize="0"/>
          <p:nvPr/>
        </p:nvPicPr>
        <p:blipFill>
          <a:blip r:embed="rId5">
            <a:alphaModFix/>
          </a:blip>
          <a:stretch>
            <a:fillRect/>
          </a:stretch>
        </p:blipFill>
        <p:spPr>
          <a:xfrm>
            <a:off x="5473525" y="1759850"/>
            <a:ext cx="3382750" cy="236792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sp>
        <p:nvSpPr>
          <p:cNvPr id="362" name="Google Shape;362;p4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41"/>
          <p:cNvSpPr txBox="1"/>
          <p:nvPr>
            <p:ph type="title"/>
          </p:nvPr>
        </p:nvSpPr>
        <p:spPr>
          <a:xfrm>
            <a:off x="1472475" y="194325"/>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WHO CONTROLS THE PAST CONTROLS THE FUTURE: WHY DOES WEST HATE STALIN?</a:t>
            </a:r>
            <a:endParaRPr>
              <a:solidFill>
                <a:srgbClr val="E4E5B8"/>
              </a:solidFill>
              <a:latin typeface="Georgia"/>
              <a:ea typeface="Georgia"/>
              <a:cs typeface="Georgia"/>
              <a:sym typeface="Georgia"/>
            </a:endParaRPr>
          </a:p>
        </p:txBody>
      </p:sp>
      <p:pic>
        <p:nvPicPr>
          <p:cNvPr id="364" name="Google Shape;364;p4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65" name="Google Shape;365;p41"/>
          <p:cNvSpPr txBox="1"/>
          <p:nvPr/>
        </p:nvSpPr>
        <p:spPr>
          <a:xfrm>
            <a:off x="167900" y="1060375"/>
            <a:ext cx="6162000" cy="100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sz="1200">
              <a:solidFill>
                <a:srgbClr val="11111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sz="1200">
              <a:solidFill>
                <a:srgbClr val="11111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sz="1200"/>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p:txBody>
      </p:sp>
      <p:sp>
        <p:nvSpPr>
          <p:cNvPr id="366" name="Google Shape;366;p41"/>
          <p:cNvSpPr txBox="1"/>
          <p:nvPr/>
        </p:nvSpPr>
        <p:spPr>
          <a:xfrm>
            <a:off x="3572900" y="2009075"/>
            <a:ext cx="559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367" name="Google Shape;367;p41"/>
          <p:cNvPicPr preferRelativeResize="0"/>
          <p:nvPr/>
        </p:nvPicPr>
        <p:blipFill>
          <a:blip r:embed="rId4">
            <a:alphaModFix/>
          </a:blip>
          <a:stretch>
            <a:fillRect/>
          </a:stretch>
        </p:blipFill>
        <p:spPr>
          <a:xfrm>
            <a:off x="3806482" y="1266100"/>
            <a:ext cx="5125749" cy="3639450"/>
          </a:xfrm>
          <a:prstGeom prst="rect">
            <a:avLst/>
          </a:prstGeom>
          <a:noFill/>
          <a:ln>
            <a:noFill/>
          </a:ln>
        </p:spPr>
      </p:pic>
      <p:pic>
        <p:nvPicPr>
          <p:cNvPr id="368" name="Google Shape;368;p41"/>
          <p:cNvPicPr preferRelativeResize="0"/>
          <p:nvPr/>
        </p:nvPicPr>
        <p:blipFill>
          <a:blip r:embed="rId5">
            <a:alphaModFix/>
          </a:blip>
          <a:stretch>
            <a:fillRect/>
          </a:stretch>
        </p:blipFill>
        <p:spPr>
          <a:xfrm>
            <a:off x="48650" y="1615038"/>
            <a:ext cx="4058875" cy="28736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5"/>
          <p:cNvSpPr txBox="1"/>
          <p:nvPr>
            <p:ph type="title"/>
          </p:nvPr>
        </p:nvSpPr>
        <p:spPr>
          <a:xfrm>
            <a:off x="253400" y="1830600"/>
            <a:ext cx="40452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What we’ll be learning </a:t>
            </a:r>
            <a:r>
              <a:rPr lang="en">
                <a:solidFill>
                  <a:srgbClr val="E4E5B8"/>
                </a:solidFill>
                <a:latin typeface="Georgia"/>
                <a:ea typeface="Georgia"/>
                <a:cs typeface="Georgia"/>
                <a:sym typeface="Georgia"/>
              </a:rPr>
              <a:t>today</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p:txBody>
      </p:sp>
      <p:sp>
        <p:nvSpPr>
          <p:cNvPr id="72" name="Google Shape;72;p15"/>
          <p:cNvSpPr txBox="1"/>
          <p:nvPr>
            <p:ph idx="2" type="body"/>
          </p:nvPr>
        </p:nvSpPr>
        <p:spPr>
          <a:xfrm>
            <a:off x="4739300" y="724200"/>
            <a:ext cx="4298700" cy="3695100"/>
          </a:xfrm>
          <a:prstGeom prst="rect">
            <a:avLst/>
          </a:prstGeom>
        </p:spPr>
        <p:txBody>
          <a:bodyPr anchorCtr="0" anchor="ctr" bIns="91425" lIns="91425" spcFirstLastPara="1" rIns="91425" wrap="square" tIns="91425">
            <a:normAutofit/>
          </a:bodyPr>
          <a:lstStyle/>
          <a:p>
            <a:pPr indent="-323850" lvl="0" marL="457200" rtl="0" algn="l">
              <a:lnSpc>
                <a:spcPct val="100000"/>
              </a:lnSpc>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History Repeated: Ukraine Neo-Nazis Turn To Old Ally Us For ‘Help’</a:t>
            </a:r>
            <a:endParaRPr sz="15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1500">
              <a:solidFill>
                <a:srgbClr val="E4E5B8"/>
              </a:solidFill>
              <a:latin typeface="Georgia"/>
              <a:ea typeface="Georgia"/>
              <a:cs typeface="Georgia"/>
              <a:sym typeface="Georgia"/>
            </a:endParaRPr>
          </a:p>
          <a:p>
            <a:pPr indent="-323850" lvl="0" marL="457200" rtl="0" algn="l">
              <a:lnSpc>
                <a:spcPct val="100000"/>
              </a:lnSpc>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By Equating USSR to Nazi Germany, the West Covers up its own Shameful History</a:t>
            </a:r>
            <a:endParaRPr sz="1500">
              <a:solidFill>
                <a:srgbClr val="E4E5B8"/>
              </a:solidFill>
              <a:latin typeface="Georgia"/>
              <a:ea typeface="Georgia"/>
              <a:cs typeface="Georgia"/>
              <a:sym typeface="Georgia"/>
            </a:endParaRPr>
          </a:p>
          <a:p>
            <a:pPr indent="0" lvl="0" marL="457200" rtl="0" algn="l">
              <a:lnSpc>
                <a:spcPct val="50000"/>
              </a:lnSpc>
              <a:spcBef>
                <a:spcPts val="1200"/>
              </a:spcBef>
              <a:spcAft>
                <a:spcPts val="0"/>
              </a:spcAft>
              <a:buNone/>
            </a:pPr>
            <a:r>
              <a:t/>
            </a:r>
            <a:endParaRPr sz="1500">
              <a:solidFill>
                <a:srgbClr val="E4E5B8"/>
              </a:solidFill>
              <a:latin typeface="Georgia"/>
              <a:ea typeface="Georgia"/>
              <a:cs typeface="Georgia"/>
              <a:sym typeface="Georgia"/>
            </a:endParaRPr>
          </a:p>
          <a:p>
            <a:pPr indent="-323850" lvl="0" marL="457200" rtl="0" algn="l">
              <a:lnSpc>
                <a:spcPct val="100000"/>
              </a:lnSpc>
              <a:spcBef>
                <a:spcPts val="0"/>
              </a:spcBef>
              <a:spcAft>
                <a:spcPts val="0"/>
              </a:spcAft>
              <a:buClr>
                <a:srgbClr val="E4E5B8"/>
              </a:buClr>
              <a:buSzPts val="1500"/>
              <a:buFont typeface="Georgia"/>
              <a:buChar char="●"/>
            </a:pPr>
            <a:r>
              <a:rPr lang="en" sz="1500">
                <a:solidFill>
                  <a:srgbClr val="E4E5B8"/>
                </a:solidFill>
                <a:latin typeface="Georgia"/>
                <a:ea typeface="Georgia"/>
                <a:cs typeface="Georgia"/>
                <a:sym typeface="Georgia"/>
              </a:rPr>
              <a:t>Who Controls the Past Controls the Future: Why does the West Hate Stalin?</a:t>
            </a:r>
            <a:endParaRPr sz="1500">
              <a:solidFill>
                <a:srgbClr val="E4E5B8"/>
              </a:solidFill>
              <a:latin typeface="Georgia"/>
              <a:ea typeface="Georgia"/>
              <a:cs typeface="Georgia"/>
              <a:sym typeface="Georgia"/>
            </a:endParaRPr>
          </a:p>
          <a:p>
            <a:pPr indent="0" lvl="0" marL="457200" rtl="0" algn="l">
              <a:spcBef>
                <a:spcPts val="1200"/>
              </a:spcBef>
              <a:spcAft>
                <a:spcPts val="1200"/>
              </a:spcAft>
              <a:buNone/>
            </a:pPr>
            <a:r>
              <a:t/>
            </a:r>
            <a:endParaRPr>
              <a:solidFill>
                <a:srgbClr val="E4E5B8"/>
              </a:solidFill>
              <a:latin typeface="Georgia"/>
              <a:ea typeface="Georgia"/>
              <a:cs typeface="Georgia"/>
              <a:sym typeface="Georgia"/>
            </a:endParaRPr>
          </a:p>
        </p:txBody>
      </p:sp>
      <p:pic>
        <p:nvPicPr>
          <p:cNvPr id="73" name="Google Shape;73;p15"/>
          <p:cNvPicPr preferRelativeResize="0"/>
          <p:nvPr/>
        </p:nvPicPr>
        <p:blipFill>
          <a:blip r:embed="rId3">
            <a:alphaModFix/>
          </a:blip>
          <a:stretch>
            <a:fillRect/>
          </a:stretch>
        </p:blipFill>
        <p:spPr>
          <a:xfrm>
            <a:off x="204977" y="205725"/>
            <a:ext cx="1053650" cy="10536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pic>
        <p:nvPicPr>
          <p:cNvPr id="373" name="Google Shape;373;p42"/>
          <p:cNvPicPr preferRelativeResize="0"/>
          <p:nvPr/>
        </p:nvPicPr>
        <p:blipFill>
          <a:blip r:embed="rId3">
            <a:alphaModFix/>
          </a:blip>
          <a:stretch>
            <a:fillRect/>
          </a:stretch>
        </p:blipFill>
        <p:spPr>
          <a:xfrm>
            <a:off x="3988625" y="140300"/>
            <a:ext cx="1166749" cy="1166749"/>
          </a:xfrm>
          <a:prstGeom prst="rect">
            <a:avLst/>
          </a:prstGeom>
          <a:noFill/>
          <a:ln>
            <a:noFill/>
          </a:ln>
        </p:spPr>
      </p:pic>
      <p:sp>
        <p:nvSpPr>
          <p:cNvPr id="374" name="Google Shape;374;p42"/>
          <p:cNvSpPr txBox="1"/>
          <p:nvPr/>
        </p:nvSpPr>
        <p:spPr>
          <a:xfrm>
            <a:off x="396925" y="254175"/>
            <a:ext cx="37266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45720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75" name="Google Shape;375;p42"/>
          <p:cNvSpPr txBox="1"/>
          <p:nvPr/>
        </p:nvSpPr>
        <p:spPr>
          <a:xfrm>
            <a:off x="5223750" y="4324175"/>
            <a:ext cx="3263700" cy="576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a:p>
        </p:txBody>
      </p:sp>
      <p:sp>
        <p:nvSpPr>
          <p:cNvPr id="376" name="Google Shape;376;p42"/>
          <p:cNvSpPr txBox="1"/>
          <p:nvPr/>
        </p:nvSpPr>
        <p:spPr>
          <a:xfrm>
            <a:off x="290450" y="1128225"/>
            <a:ext cx="3552300" cy="7026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1200"/>
              </a:spcBef>
              <a:spcAft>
                <a:spcPts val="0"/>
              </a:spcAft>
              <a:buNone/>
            </a:pPr>
            <a:r>
              <a:t/>
            </a:r>
            <a:endParaRPr b="1" sz="1100">
              <a:solidFill>
                <a:srgbClr val="E4E5B8"/>
              </a:solidFill>
            </a:endParaRPr>
          </a:p>
          <a:p>
            <a:pPr indent="0" lvl="0" marL="0" rtl="0" algn="l">
              <a:lnSpc>
                <a:spcPct val="115000"/>
              </a:lnSpc>
              <a:spcBef>
                <a:spcPts val="1200"/>
              </a:spcBef>
              <a:spcAft>
                <a:spcPts val="1200"/>
              </a:spcAft>
              <a:buNone/>
            </a:pPr>
            <a:r>
              <a:t/>
            </a:r>
            <a:endParaRPr sz="1100"/>
          </a:p>
        </p:txBody>
      </p:sp>
      <p:sp>
        <p:nvSpPr>
          <p:cNvPr id="377" name="Google Shape;377;p42"/>
          <p:cNvSpPr txBox="1"/>
          <p:nvPr/>
        </p:nvSpPr>
        <p:spPr>
          <a:xfrm>
            <a:off x="5155450" y="2972850"/>
            <a:ext cx="3655800" cy="10083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1200"/>
              </a:spcBef>
              <a:spcAft>
                <a:spcPts val="1200"/>
              </a:spcAft>
              <a:buNone/>
            </a:pPr>
            <a:r>
              <a:rPr lang="en" sz="1500">
                <a:solidFill>
                  <a:srgbClr val="E4E5B8"/>
                </a:solidFill>
              </a:rPr>
              <a:t>Spineless traitor Mikhail Gorbachev proudly accepting the </a:t>
            </a:r>
            <a:r>
              <a:rPr i="1" lang="en" sz="1500">
                <a:solidFill>
                  <a:srgbClr val="E4E5B8"/>
                </a:solidFill>
              </a:rPr>
              <a:t>Ronald Reagan Freedom Award</a:t>
            </a:r>
            <a:r>
              <a:rPr lang="en" sz="1500">
                <a:solidFill>
                  <a:srgbClr val="E4E5B8"/>
                </a:solidFill>
              </a:rPr>
              <a:t> (1992)</a:t>
            </a:r>
            <a:r>
              <a:rPr i="1" lang="en" sz="1500">
                <a:solidFill>
                  <a:srgbClr val="E4E5B8"/>
                </a:solidFill>
              </a:rPr>
              <a:t> </a:t>
            </a:r>
            <a:r>
              <a:rPr lang="en" sz="1500">
                <a:solidFill>
                  <a:srgbClr val="E4E5B8"/>
                </a:solidFill>
              </a:rPr>
              <a:t>for his role in the counter Revolution of 1991.</a:t>
            </a:r>
            <a:endParaRPr sz="1500">
              <a:solidFill>
                <a:srgbClr val="E4E5B8"/>
              </a:solidFill>
            </a:endParaRPr>
          </a:p>
        </p:txBody>
      </p:sp>
      <p:sp>
        <p:nvSpPr>
          <p:cNvPr id="378" name="Google Shape;378;p42"/>
          <p:cNvSpPr txBox="1"/>
          <p:nvPr/>
        </p:nvSpPr>
        <p:spPr>
          <a:xfrm>
            <a:off x="308275" y="4101975"/>
            <a:ext cx="3527700" cy="576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000">
              <a:solidFill>
                <a:schemeClr val="lt2"/>
              </a:solidFill>
            </a:endParaRPr>
          </a:p>
        </p:txBody>
      </p:sp>
      <p:sp>
        <p:nvSpPr>
          <p:cNvPr id="379" name="Google Shape;379;p42"/>
          <p:cNvSpPr txBox="1"/>
          <p:nvPr/>
        </p:nvSpPr>
        <p:spPr>
          <a:xfrm>
            <a:off x="144650" y="137325"/>
            <a:ext cx="3843900" cy="576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E4E5B8"/>
                </a:solidFill>
                <a:latin typeface="Georgia"/>
                <a:ea typeface="Georgia"/>
                <a:cs typeface="Georgia"/>
                <a:sym typeface="Georgia"/>
              </a:rPr>
              <a:t>WHO CONTROLS THE PAST CONTROLS THE FUTURE: WHY DOES WEST HATE STALIN?</a:t>
            </a:r>
            <a:endParaRPr b="1">
              <a:solidFill>
                <a:schemeClr val="lt1"/>
              </a:solidFill>
            </a:endParaRPr>
          </a:p>
        </p:txBody>
      </p:sp>
      <p:sp>
        <p:nvSpPr>
          <p:cNvPr id="380" name="Google Shape;380;p42"/>
          <p:cNvSpPr txBox="1"/>
          <p:nvPr/>
        </p:nvSpPr>
        <p:spPr>
          <a:xfrm>
            <a:off x="3136350" y="2685875"/>
            <a:ext cx="1351800" cy="178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200">
              <a:solidFill>
                <a:schemeClr val="lt2"/>
              </a:solidFill>
            </a:endParaRPr>
          </a:p>
        </p:txBody>
      </p:sp>
      <p:pic>
        <p:nvPicPr>
          <p:cNvPr id="381" name="Google Shape;381;p42"/>
          <p:cNvPicPr preferRelativeResize="0"/>
          <p:nvPr/>
        </p:nvPicPr>
        <p:blipFill>
          <a:blip r:embed="rId4">
            <a:alphaModFix/>
          </a:blip>
          <a:stretch>
            <a:fillRect/>
          </a:stretch>
        </p:blipFill>
        <p:spPr>
          <a:xfrm>
            <a:off x="144650" y="1139350"/>
            <a:ext cx="4343500" cy="3673299"/>
          </a:xfrm>
          <a:prstGeom prst="rect">
            <a:avLst/>
          </a:prstGeom>
          <a:noFill/>
          <a:ln>
            <a:noFill/>
          </a:ln>
        </p:spPr>
      </p:pic>
      <p:pic>
        <p:nvPicPr>
          <p:cNvPr id="382" name="Google Shape;382;p42"/>
          <p:cNvPicPr preferRelativeResize="0"/>
          <p:nvPr/>
        </p:nvPicPr>
        <p:blipFill>
          <a:blip r:embed="rId5">
            <a:alphaModFix/>
          </a:blip>
          <a:stretch>
            <a:fillRect/>
          </a:stretch>
        </p:blipFill>
        <p:spPr>
          <a:xfrm>
            <a:off x="5155450" y="560022"/>
            <a:ext cx="3655800" cy="2412828"/>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
        <p:nvSpPr>
          <p:cNvPr id="387" name="Google Shape;387;p4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43"/>
          <p:cNvSpPr txBox="1"/>
          <p:nvPr>
            <p:ph type="title"/>
          </p:nvPr>
        </p:nvSpPr>
        <p:spPr>
          <a:xfrm>
            <a:off x="1413600" y="182675"/>
            <a:ext cx="74943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1920">
                <a:solidFill>
                  <a:srgbClr val="E4E5B8"/>
                </a:solidFill>
                <a:latin typeface="Georgia"/>
                <a:ea typeface="Georgia"/>
                <a:cs typeface="Georgia"/>
                <a:sym typeface="Georgia"/>
              </a:rPr>
              <a:t>Other Examples of CIA and the West Using Former Nazis/fascists and Collaborators to Undermine Soviet Union and Communists</a:t>
            </a:r>
            <a:endParaRPr sz="1920">
              <a:solidFill>
                <a:srgbClr val="E4E5B8"/>
              </a:solidFill>
              <a:latin typeface="Georgia"/>
              <a:ea typeface="Georgia"/>
              <a:cs typeface="Georgia"/>
              <a:sym typeface="Georgia"/>
            </a:endParaRPr>
          </a:p>
        </p:txBody>
      </p:sp>
      <p:pic>
        <p:nvPicPr>
          <p:cNvPr id="389" name="Google Shape;389;p4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90" name="Google Shape;390;p43"/>
          <p:cNvSpPr txBox="1"/>
          <p:nvPr/>
        </p:nvSpPr>
        <p:spPr>
          <a:xfrm>
            <a:off x="179550" y="1101300"/>
            <a:ext cx="8728200" cy="4617600"/>
          </a:xfrm>
          <a:prstGeom prst="rect">
            <a:avLst/>
          </a:prstGeom>
          <a:noFill/>
          <a:ln>
            <a:noFill/>
          </a:ln>
        </p:spPr>
        <p:txBody>
          <a:bodyPr anchorCtr="0" anchor="t" bIns="91425" lIns="91425" spcFirstLastPara="1" rIns="91425" wrap="square" tIns="91425">
            <a:spAutoFit/>
          </a:bodyPr>
          <a:lstStyle/>
          <a:p>
            <a:pPr indent="-304800" lvl="0" marL="457200" rtl="0" algn="l">
              <a:lnSpc>
                <a:spcPct val="115000"/>
              </a:lnSpc>
              <a:spcBef>
                <a:spcPts val="0"/>
              </a:spcBef>
              <a:spcAft>
                <a:spcPts val="0"/>
              </a:spcAft>
              <a:buClr>
                <a:srgbClr val="E4E5B8"/>
              </a:buClr>
              <a:buSzPts val="1200"/>
              <a:buChar char="●"/>
            </a:pPr>
            <a:r>
              <a:rPr lang="en" sz="1200">
                <a:solidFill>
                  <a:srgbClr val="E4E5B8"/>
                </a:solidFill>
              </a:rPr>
              <a:t>Use of Prussian Nazi Otto Von Bolschwing to create networks of anti-Communist and former Nazi agents in Hungary and Romania after WWII</a:t>
            </a:r>
            <a:endParaRPr sz="1200">
              <a:solidFill>
                <a:srgbClr val="E4E5B8"/>
              </a:solidFill>
            </a:endParaRPr>
          </a:p>
          <a:p>
            <a:pPr indent="0" lvl="0" marL="0" rtl="0" algn="l">
              <a:lnSpc>
                <a:spcPct val="115000"/>
              </a:lnSpc>
              <a:spcBef>
                <a:spcPts val="0"/>
              </a:spcBef>
              <a:spcAft>
                <a:spcPts val="0"/>
              </a:spcAft>
              <a:buNone/>
            </a:pPr>
            <a:r>
              <a:t/>
            </a:r>
            <a:endParaRPr sz="1200">
              <a:solidFill>
                <a:srgbClr val="E4E5B8"/>
              </a:solidFill>
            </a:endParaRPr>
          </a:p>
          <a:p>
            <a:pPr indent="-304800" lvl="0" marL="457200" rtl="0" algn="l">
              <a:lnSpc>
                <a:spcPct val="115000"/>
              </a:lnSpc>
              <a:spcBef>
                <a:spcPts val="0"/>
              </a:spcBef>
              <a:spcAft>
                <a:spcPts val="0"/>
              </a:spcAft>
              <a:buClr>
                <a:srgbClr val="E4E5B8"/>
              </a:buClr>
              <a:buSzPts val="1200"/>
              <a:buChar char="●"/>
            </a:pPr>
            <a:r>
              <a:rPr lang="en" sz="1200">
                <a:solidFill>
                  <a:srgbClr val="E4E5B8"/>
                </a:solidFill>
              </a:rPr>
              <a:t>Operation Gladio - CIA Operation that used former Italian Fascists and neo-fascists to commit false flag terrorist attacks such as during the “Years of Lead” to undermine the </a:t>
            </a:r>
            <a:r>
              <a:rPr lang="en" sz="1200">
                <a:solidFill>
                  <a:srgbClr val="E4E5B8"/>
                </a:solidFill>
              </a:rPr>
              <a:t>influential</a:t>
            </a:r>
            <a:r>
              <a:rPr lang="en" sz="1200">
                <a:solidFill>
                  <a:srgbClr val="E4E5B8"/>
                </a:solidFill>
              </a:rPr>
              <a:t> Communist Party of Italy (PCI)</a:t>
            </a:r>
            <a:endParaRPr sz="1200">
              <a:solidFill>
                <a:srgbClr val="E4E5B8"/>
              </a:solidFill>
            </a:endParaRPr>
          </a:p>
          <a:p>
            <a:pPr indent="0" lvl="0" marL="0" rtl="0" algn="l">
              <a:lnSpc>
                <a:spcPct val="115000"/>
              </a:lnSpc>
              <a:spcBef>
                <a:spcPts val="0"/>
              </a:spcBef>
              <a:spcAft>
                <a:spcPts val="0"/>
              </a:spcAft>
              <a:buNone/>
            </a:pPr>
            <a:r>
              <a:t/>
            </a:r>
            <a:endParaRPr sz="1200">
              <a:solidFill>
                <a:srgbClr val="E4E5B8"/>
              </a:solidFill>
            </a:endParaRPr>
          </a:p>
          <a:p>
            <a:pPr indent="-304800" lvl="0" marL="457200" rtl="0" algn="l">
              <a:lnSpc>
                <a:spcPct val="115000"/>
              </a:lnSpc>
              <a:spcBef>
                <a:spcPts val="0"/>
              </a:spcBef>
              <a:spcAft>
                <a:spcPts val="0"/>
              </a:spcAft>
              <a:buClr>
                <a:srgbClr val="E4E5B8"/>
              </a:buClr>
              <a:buSzPts val="1200"/>
              <a:buChar char="●"/>
            </a:pPr>
            <a:r>
              <a:rPr lang="en" sz="1200">
                <a:solidFill>
                  <a:srgbClr val="E4E5B8"/>
                </a:solidFill>
              </a:rPr>
              <a:t>Operation Bloodstone - CIA operation to use former Nazis, fascists, and other anti-communists to spread counter-revolution in the Soviet Union, Eastern European peoples democracies, Latin America, </a:t>
            </a:r>
            <a:endParaRPr sz="1200">
              <a:solidFill>
                <a:srgbClr val="E4E5B8"/>
              </a:solidFill>
            </a:endParaRPr>
          </a:p>
          <a:p>
            <a:pPr indent="0" lvl="0" marL="0" rtl="0" algn="l">
              <a:lnSpc>
                <a:spcPct val="115000"/>
              </a:lnSpc>
              <a:spcBef>
                <a:spcPts val="0"/>
              </a:spcBef>
              <a:spcAft>
                <a:spcPts val="0"/>
              </a:spcAft>
              <a:buNone/>
            </a:pPr>
            <a:r>
              <a:t/>
            </a:r>
            <a:endParaRPr sz="1200">
              <a:solidFill>
                <a:srgbClr val="E4E5B8"/>
              </a:solidFill>
            </a:endParaRPr>
          </a:p>
          <a:p>
            <a:pPr indent="-304800" lvl="0" marL="457200" rtl="0" algn="l">
              <a:lnSpc>
                <a:spcPct val="115000"/>
              </a:lnSpc>
              <a:spcBef>
                <a:spcPts val="0"/>
              </a:spcBef>
              <a:spcAft>
                <a:spcPts val="0"/>
              </a:spcAft>
              <a:buClr>
                <a:srgbClr val="E4E5B8"/>
              </a:buClr>
              <a:buSzPts val="1200"/>
              <a:buChar char="●"/>
            </a:pPr>
            <a:r>
              <a:rPr lang="en" sz="1200">
                <a:solidFill>
                  <a:srgbClr val="E4E5B8"/>
                </a:solidFill>
              </a:rPr>
              <a:t>Operation Condor - CIA and Pinochet government collaboration to build fascist </a:t>
            </a:r>
            <a:r>
              <a:rPr lang="en" sz="1200">
                <a:solidFill>
                  <a:srgbClr val="E4E5B8"/>
                </a:solidFill>
              </a:rPr>
              <a:t>networks in Latin America to prevent revolutions</a:t>
            </a:r>
            <a:endParaRPr sz="1200">
              <a:solidFill>
                <a:srgbClr val="E4E5B8"/>
              </a:solidFill>
            </a:endParaRPr>
          </a:p>
          <a:p>
            <a:pPr indent="0" lvl="0" marL="0" rtl="0" algn="l">
              <a:lnSpc>
                <a:spcPct val="115000"/>
              </a:lnSpc>
              <a:spcBef>
                <a:spcPts val="0"/>
              </a:spcBef>
              <a:spcAft>
                <a:spcPts val="0"/>
              </a:spcAft>
              <a:buNone/>
            </a:pPr>
            <a:r>
              <a:t/>
            </a:r>
            <a:endParaRPr sz="1200">
              <a:solidFill>
                <a:srgbClr val="E4E5B8"/>
              </a:solidFill>
            </a:endParaRPr>
          </a:p>
          <a:p>
            <a:pPr indent="-304800" lvl="0" marL="457200" rtl="0" algn="l">
              <a:lnSpc>
                <a:spcPct val="115000"/>
              </a:lnSpc>
              <a:spcBef>
                <a:spcPts val="0"/>
              </a:spcBef>
              <a:spcAft>
                <a:spcPts val="0"/>
              </a:spcAft>
              <a:buClr>
                <a:srgbClr val="E4E5B8"/>
              </a:buClr>
              <a:buSzPts val="1200"/>
              <a:buChar char="●"/>
            </a:pPr>
            <a:r>
              <a:rPr lang="en" sz="1200">
                <a:solidFill>
                  <a:srgbClr val="E4E5B8"/>
                </a:solidFill>
              </a:rPr>
              <a:t>On top foreign operations involving former Nazis, fascists, reactionaries, etc, the US also imported some into its own borders through operations such as Operation Paperclip which integrated fascist propaganda and lobbies into US’s mass media and legal fabric </a:t>
            </a:r>
            <a:endParaRPr sz="1200">
              <a:solidFill>
                <a:srgbClr val="E4E5B8"/>
              </a:solidFill>
            </a:endParaRPr>
          </a:p>
          <a:p>
            <a:pPr indent="0" lvl="0" marL="0" rtl="0" algn="l">
              <a:lnSpc>
                <a:spcPct val="115000"/>
              </a:lnSpc>
              <a:spcBef>
                <a:spcPts val="0"/>
              </a:spcBef>
              <a:spcAft>
                <a:spcPts val="0"/>
              </a:spcAft>
              <a:buNone/>
            </a:pPr>
            <a:r>
              <a:t/>
            </a:r>
            <a:endParaRPr sz="1200">
              <a:solidFill>
                <a:srgbClr val="E4E5B8"/>
              </a:solidFill>
            </a:endParaRPr>
          </a:p>
          <a:p>
            <a:pPr indent="-304800" lvl="0" marL="457200" rtl="0" algn="l">
              <a:lnSpc>
                <a:spcPct val="115000"/>
              </a:lnSpc>
              <a:spcBef>
                <a:spcPts val="0"/>
              </a:spcBef>
              <a:spcAft>
                <a:spcPts val="0"/>
              </a:spcAft>
              <a:buClr>
                <a:srgbClr val="E4E5B8"/>
              </a:buClr>
              <a:buSzPts val="1200"/>
              <a:buChar char="●"/>
            </a:pPr>
            <a:r>
              <a:rPr lang="en" sz="1200">
                <a:solidFill>
                  <a:srgbClr val="E4E5B8"/>
                </a:solidFill>
              </a:rPr>
              <a:t>These are only a few of the many. Later this year we will have a class on the Hungarian Counter-Revolution Attempt of 1956</a:t>
            </a:r>
            <a:endParaRPr sz="1200">
              <a:solidFill>
                <a:srgbClr val="E4E5B8"/>
              </a:solidFill>
            </a:endParaRPr>
          </a:p>
          <a:p>
            <a:pPr indent="0" lvl="0" marL="0" rtl="0" algn="l">
              <a:lnSpc>
                <a:spcPct val="115000"/>
              </a:lnSpc>
              <a:spcBef>
                <a:spcPts val="0"/>
              </a:spcBef>
              <a:spcAft>
                <a:spcPts val="0"/>
              </a:spcAft>
              <a:buNone/>
            </a:pPr>
            <a:r>
              <a:t/>
            </a:r>
            <a:endParaRPr sz="1200">
              <a:solidFill>
                <a:srgbClr val="11111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sz="1200"/>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sp>
        <p:nvSpPr>
          <p:cNvPr id="395" name="Google Shape;395;p44"/>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New Members Introductions</a:t>
            </a:r>
            <a:endParaRPr sz="5200">
              <a:solidFill>
                <a:srgbClr val="E4E5B8"/>
              </a:solidFill>
              <a:latin typeface="Georgia"/>
              <a:ea typeface="Georgia"/>
              <a:cs typeface="Georgia"/>
              <a:sym typeface="Georgia"/>
            </a:endParaRPr>
          </a:p>
        </p:txBody>
      </p:sp>
      <p:pic>
        <p:nvPicPr>
          <p:cNvPr id="396" name="Google Shape;396;p44"/>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sp>
        <p:nvSpPr>
          <p:cNvPr id="401" name="Google Shape;401;p4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4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New Member Introductions</a:t>
            </a:r>
            <a:endParaRPr>
              <a:solidFill>
                <a:srgbClr val="E4E5B8"/>
              </a:solidFill>
              <a:latin typeface="Georgia"/>
              <a:ea typeface="Georgia"/>
              <a:cs typeface="Georgia"/>
              <a:sym typeface="Georgia"/>
            </a:endParaRPr>
          </a:p>
        </p:txBody>
      </p:sp>
      <p:pic>
        <p:nvPicPr>
          <p:cNvPr id="403" name="Google Shape;403;p4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04" name="Google Shape;404;p45"/>
          <p:cNvSpPr txBox="1"/>
          <p:nvPr/>
        </p:nvSpPr>
        <p:spPr>
          <a:xfrm>
            <a:off x="472000" y="1464375"/>
            <a:ext cx="8096400" cy="3263100"/>
          </a:xfrm>
          <a:prstGeom prst="rect">
            <a:avLst/>
          </a:prstGeom>
          <a:noFill/>
          <a:ln>
            <a:noFill/>
          </a:ln>
        </p:spPr>
        <p:txBody>
          <a:bodyPr anchorCtr="0" anchor="t" bIns="91425" lIns="91425" spcFirstLastPara="1" rIns="91425" wrap="square" tIns="91425">
            <a:spAutoFit/>
          </a:bodyPr>
          <a:lstStyle/>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is your name, pronouns and state (or country/territory)?</a:t>
            </a:r>
            <a:endParaRPr sz="25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Where do you work? Is it unionized?</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How did you find out about the People’s School?</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do you think about </a:t>
            </a:r>
            <a:r>
              <a:rPr lang="en" sz="2500">
                <a:solidFill>
                  <a:srgbClr val="E4E5B8"/>
                </a:solidFill>
                <a:latin typeface="Georgia"/>
                <a:ea typeface="Georgia"/>
                <a:cs typeface="Georgia"/>
                <a:sym typeface="Georgia"/>
              </a:rPr>
              <a:t>tonight's</a:t>
            </a:r>
            <a:r>
              <a:rPr lang="en" sz="2500">
                <a:solidFill>
                  <a:srgbClr val="E4E5B8"/>
                </a:solidFill>
                <a:latin typeface="Georgia"/>
                <a:ea typeface="Georgia"/>
                <a:cs typeface="Georgia"/>
                <a:sym typeface="Georgia"/>
              </a:rPr>
              <a:t> class?</a:t>
            </a:r>
            <a:endParaRPr sz="2500">
              <a:solidFill>
                <a:srgbClr val="E4E5B8"/>
              </a:solidFill>
              <a:latin typeface="Georgia"/>
              <a:ea typeface="Georgia"/>
              <a:cs typeface="Georgia"/>
              <a:sym typeface="Georgia"/>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sp>
        <p:nvSpPr>
          <p:cNvPr id="409" name="Google Shape;409;p46"/>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Wrap Up </a:t>
            </a:r>
            <a:endParaRPr sz="5200">
              <a:solidFill>
                <a:srgbClr val="E4E5B8"/>
              </a:solidFill>
              <a:latin typeface="Georgia"/>
              <a:ea typeface="Georgia"/>
              <a:cs typeface="Georgia"/>
              <a:sym typeface="Georgia"/>
            </a:endParaRPr>
          </a:p>
        </p:txBody>
      </p:sp>
      <p:pic>
        <p:nvPicPr>
          <p:cNvPr id="410" name="Google Shape;410;p46"/>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sp>
        <p:nvSpPr>
          <p:cNvPr id="415" name="Google Shape;415;p4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p4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Announcements</a:t>
            </a:r>
            <a:endParaRPr>
              <a:solidFill>
                <a:srgbClr val="E4E5B8"/>
              </a:solidFill>
              <a:latin typeface="Georgia"/>
              <a:ea typeface="Georgia"/>
              <a:cs typeface="Georgia"/>
              <a:sym typeface="Georgia"/>
            </a:endParaRPr>
          </a:p>
        </p:txBody>
      </p:sp>
      <p:pic>
        <p:nvPicPr>
          <p:cNvPr id="417" name="Google Shape;417;p4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18" name="Google Shape;418;p47"/>
          <p:cNvSpPr txBox="1"/>
          <p:nvPr/>
        </p:nvSpPr>
        <p:spPr>
          <a:xfrm>
            <a:off x="406550" y="1101300"/>
            <a:ext cx="8096400" cy="233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000">
              <a:solidFill>
                <a:srgbClr val="E4E5B8"/>
              </a:solidFill>
              <a:latin typeface="Georgia"/>
              <a:ea typeface="Georgia"/>
              <a:cs typeface="Georgia"/>
              <a:sym typeface="Georgia"/>
            </a:endParaRPr>
          </a:p>
          <a:p>
            <a:pPr indent="-355600" lvl="0" marL="9144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Chairs need to call members of their cells to remind them about attendance.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9144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next issue of New Masses (2025) has begun production. If you have art you want us to feature, email it to </a:t>
            </a:r>
            <a:r>
              <a:rPr lang="en" sz="2000" u="sng">
                <a:solidFill>
                  <a:schemeClr val="accent5"/>
                </a:solidFill>
                <a:latin typeface="Georgia"/>
                <a:ea typeface="Georgia"/>
                <a:cs typeface="Georgia"/>
                <a:sym typeface="Georgia"/>
                <a:hlinkClick r:id="rId4">
                  <a:extLst>
                    <a:ext uri="{A12FA001-AC4F-418D-AE19-62706E023703}">
                      <ahyp:hlinkClr val="tx"/>
                    </a:ext>
                  </a:extLst>
                </a:hlinkClick>
              </a:rPr>
              <a:t>info@partyofcommunistsusa.net</a:t>
            </a:r>
            <a:r>
              <a:rPr lang="en" sz="2000">
                <a:solidFill>
                  <a:srgbClr val="E4E5B8"/>
                </a:solidFill>
                <a:latin typeface="Georgia"/>
                <a:ea typeface="Georgia"/>
                <a:cs typeface="Georgia"/>
                <a:sym typeface="Georgia"/>
              </a:rPr>
              <a:t>. </a:t>
            </a:r>
            <a:endParaRPr sz="1800">
              <a:solidFill>
                <a:srgbClr val="E4E5B8"/>
              </a:solidFill>
              <a:latin typeface="Georgia"/>
              <a:ea typeface="Georgia"/>
              <a:cs typeface="Georgia"/>
              <a:sym typeface="Georgia"/>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sp>
        <p:nvSpPr>
          <p:cNvPr id="423" name="Google Shape;423;p4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4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Volunteers Needed!</a:t>
            </a:r>
            <a:endParaRPr>
              <a:solidFill>
                <a:srgbClr val="E4E5B8"/>
              </a:solidFill>
              <a:latin typeface="Georgia"/>
              <a:ea typeface="Georgia"/>
              <a:cs typeface="Georgia"/>
              <a:sym typeface="Georgia"/>
            </a:endParaRPr>
          </a:p>
        </p:txBody>
      </p:sp>
      <p:pic>
        <p:nvPicPr>
          <p:cNvPr id="425" name="Google Shape;425;p4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26" name="Google Shape;426;p48"/>
          <p:cNvSpPr txBox="1"/>
          <p:nvPr/>
        </p:nvSpPr>
        <p:spPr>
          <a:xfrm>
            <a:off x="523800" y="1150750"/>
            <a:ext cx="8096400" cy="3648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We are in need of volunteers for the staff of the People’s School! Here’s a few roles we need filled:</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People to help manage posting on our social media and podcast platforms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Video Editors, Audio Editors, Graphic Designers, Artists, Narrators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Web Controls, Moderators</a:t>
            </a:r>
            <a:endParaRPr sz="25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Email </a:t>
            </a:r>
            <a:r>
              <a:rPr lang="en" sz="2500" u="sng">
                <a:solidFill>
                  <a:schemeClr val="hlink"/>
                </a:solidFill>
                <a:latin typeface="Georgia"/>
                <a:ea typeface="Georgia"/>
                <a:cs typeface="Georgia"/>
                <a:sym typeface="Georgia"/>
                <a:hlinkClick r:id="rId4"/>
              </a:rPr>
              <a:t>info@peoplesschool.us</a:t>
            </a:r>
            <a:r>
              <a:rPr lang="en" sz="2500">
                <a:solidFill>
                  <a:srgbClr val="E4E5B8"/>
                </a:solidFill>
                <a:latin typeface="Georgia"/>
                <a:ea typeface="Georgia"/>
                <a:cs typeface="Georgia"/>
                <a:sym typeface="Georgia"/>
              </a:rPr>
              <a:t> if you’re interested and try to attend our next staff meeting if possible.</a:t>
            </a:r>
            <a:endParaRPr sz="2500">
              <a:solidFill>
                <a:srgbClr val="E4E5B8"/>
              </a:solidFill>
              <a:latin typeface="Georgia"/>
              <a:ea typeface="Georgia"/>
              <a:cs typeface="Georgia"/>
              <a:sym typeface="Georgia"/>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430" name="Shape 430"/>
        <p:cNvGrpSpPr/>
        <p:nvPr/>
      </p:nvGrpSpPr>
      <p:grpSpPr>
        <a:xfrm>
          <a:off x="0" y="0"/>
          <a:ext cx="0" cy="0"/>
          <a:chOff x="0" y="0"/>
          <a:chExt cx="0" cy="0"/>
        </a:xfrm>
      </p:grpSpPr>
      <p:sp>
        <p:nvSpPr>
          <p:cNvPr id="431" name="Google Shape;431;p49"/>
          <p:cNvSpPr/>
          <p:nvPr/>
        </p:nvSpPr>
        <p:spPr>
          <a:xfrm>
            <a:off x="0" y="0"/>
            <a:ext cx="9144000" cy="11013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49"/>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New Outlook Publishers</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newoutlookpublishers.store</a:t>
            </a:r>
            <a:endParaRPr sz="1911">
              <a:solidFill>
                <a:schemeClr val="lt1"/>
              </a:solidFill>
              <a:latin typeface="Georgia"/>
              <a:ea typeface="Georgia"/>
              <a:cs typeface="Georgia"/>
              <a:sym typeface="Georgia"/>
            </a:endParaRPr>
          </a:p>
        </p:txBody>
      </p:sp>
      <p:pic>
        <p:nvPicPr>
          <p:cNvPr id="433" name="Google Shape;433;p49"/>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434" name="Google Shape;434;p49"/>
          <p:cNvSpPr txBox="1"/>
          <p:nvPr>
            <p:ph type="title"/>
          </p:nvPr>
        </p:nvSpPr>
        <p:spPr>
          <a:xfrm>
            <a:off x="898350" y="11416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00FFFF"/>
                </a:solidFill>
                <a:latin typeface="Georgia"/>
                <a:ea typeface="Georgia"/>
                <a:cs typeface="Georgia"/>
                <a:sym typeface="Georgia"/>
              </a:rPr>
              <a:t>Relevant</a:t>
            </a:r>
            <a:r>
              <a:rPr lang="en">
                <a:solidFill>
                  <a:srgbClr val="00FFFF"/>
                </a:solidFill>
                <a:latin typeface="Georgia"/>
                <a:ea typeface="Georgia"/>
                <a:cs typeface="Georgia"/>
                <a:sym typeface="Georgia"/>
              </a:rPr>
              <a:t> &amp; </a:t>
            </a:r>
            <a:r>
              <a:rPr lang="en">
                <a:solidFill>
                  <a:srgbClr val="00FFFF"/>
                </a:solidFill>
                <a:latin typeface="Georgia"/>
                <a:ea typeface="Georgia"/>
                <a:cs typeface="Georgia"/>
                <a:sym typeface="Georgia"/>
              </a:rPr>
              <a:t>Latest Releases</a:t>
            </a:r>
            <a:endParaRPr>
              <a:solidFill>
                <a:srgbClr val="00FFFF"/>
              </a:solidFill>
              <a:latin typeface="Georgia"/>
              <a:ea typeface="Georgia"/>
              <a:cs typeface="Georgia"/>
              <a:sym typeface="Georgia"/>
            </a:endParaRPr>
          </a:p>
        </p:txBody>
      </p:sp>
      <p:sp>
        <p:nvSpPr>
          <p:cNvPr id="435" name="Google Shape;435;p49"/>
          <p:cNvSpPr/>
          <p:nvPr/>
        </p:nvSpPr>
        <p:spPr>
          <a:xfrm>
            <a:off x="40437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36" name="Google Shape;436;p49"/>
          <p:cNvSpPr/>
          <p:nvPr/>
        </p:nvSpPr>
        <p:spPr>
          <a:xfrm>
            <a:off x="2513038"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37" name="Google Shape;437;p49"/>
          <p:cNvSpPr/>
          <p:nvPr/>
        </p:nvSpPr>
        <p:spPr>
          <a:xfrm>
            <a:off x="462172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38" name="Google Shape;438;p49"/>
          <p:cNvSpPr/>
          <p:nvPr/>
        </p:nvSpPr>
        <p:spPr>
          <a:xfrm>
            <a:off x="6730400"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39" name="Google Shape;439;p49"/>
          <p:cNvPicPr preferRelativeResize="0"/>
          <p:nvPr/>
        </p:nvPicPr>
        <p:blipFill>
          <a:blip r:embed="rId4">
            <a:alphaModFix/>
          </a:blip>
          <a:stretch>
            <a:fillRect/>
          </a:stretch>
        </p:blipFill>
        <p:spPr>
          <a:xfrm>
            <a:off x="404377" y="112500"/>
            <a:ext cx="884495" cy="876300"/>
          </a:xfrm>
          <a:prstGeom prst="rect">
            <a:avLst/>
          </a:prstGeom>
          <a:noFill/>
          <a:ln>
            <a:noFill/>
          </a:ln>
        </p:spPr>
      </p:pic>
      <p:pic>
        <p:nvPicPr>
          <p:cNvPr id="440" name="Google Shape;440;p49"/>
          <p:cNvPicPr preferRelativeResize="0"/>
          <p:nvPr/>
        </p:nvPicPr>
        <p:blipFill>
          <a:blip r:embed="rId5">
            <a:alphaModFix/>
          </a:blip>
          <a:stretch>
            <a:fillRect/>
          </a:stretch>
        </p:blipFill>
        <p:spPr>
          <a:xfrm>
            <a:off x="6980650" y="2181525"/>
            <a:ext cx="1458075" cy="2187112"/>
          </a:xfrm>
          <a:prstGeom prst="rect">
            <a:avLst/>
          </a:prstGeom>
          <a:noFill/>
          <a:ln>
            <a:noFill/>
          </a:ln>
        </p:spPr>
      </p:pic>
      <p:pic>
        <p:nvPicPr>
          <p:cNvPr id="441" name="Google Shape;441;p49"/>
          <p:cNvPicPr preferRelativeResize="0"/>
          <p:nvPr/>
        </p:nvPicPr>
        <p:blipFill>
          <a:blip r:embed="rId6">
            <a:alphaModFix/>
          </a:blip>
          <a:stretch>
            <a:fillRect/>
          </a:stretch>
        </p:blipFill>
        <p:spPr>
          <a:xfrm>
            <a:off x="4871048" y="2181525"/>
            <a:ext cx="1458075" cy="2187112"/>
          </a:xfrm>
          <a:prstGeom prst="rect">
            <a:avLst/>
          </a:prstGeom>
          <a:noFill/>
          <a:ln>
            <a:noFill/>
          </a:ln>
        </p:spPr>
      </p:pic>
      <p:pic>
        <p:nvPicPr>
          <p:cNvPr id="442" name="Google Shape;442;p49"/>
          <p:cNvPicPr preferRelativeResize="0"/>
          <p:nvPr/>
        </p:nvPicPr>
        <p:blipFill>
          <a:blip r:embed="rId7">
            <a:alphaModFix/>
          </a:blip>
          <a:stretch>
            <a:fillRect/>
          </a:stretch>
        </p:blipFill>
        <p:spPr>
          <a:xfrm>
            <a:off x="2761025" y="2181525"/>
            <a:ext cx="1458075" cy="2251658"/>
          </a:xfrm>
          <a:prstGeom prst="rect">
            <a:avLst/>
          </a:prstGeom>
          <a:noFill/>
          <a:ln>
            <a:noFill/>
          </a:ln>
        </p:spPr>
      </p:pic>
      <p:pic>
        <p:nvPicPr>
          <p:cNvPr id="443" name="Google Shape;443;p49"/>
          <p:cNvPicPr preferRelativeResize="0"/>
          <p:nvPr/>
        </p:nvPicPr>
        <p:blipFill>
          <a:blip r:embed="rId8">
            <a:alphaModFix/>
          </a:blip>
          <a:stretch>
            <a:fillRect/>
          </a:stretch>
        </p:blipFill>
        <p:spPr>
          <a:xfrm>
            <a:off x="653275" y="2181525"/>
            <a:ext cx="1458075" cy="2187112"/>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0DAB"/>
        </a:solidFill>
      </p:bgPr>
    </p:bg>
    <p:spTree>
      <p:nvGrpSpPr>
        <p:cNvPr id="447" name="Shape 447"/>
        <p:cNvGrpSpPr/>
        <p:nvPr/>
      </p:nvGrpSpPr>
      <p:grpSpPr>
        <a:xfrm>
          <a:off x="0" y="0"/>
          <a:ext cx="0" cy="0"/>
          <a:chOff x="0" y="0"/>
          <a:chExt cx="0" cy="0"/>
        </a:xfrm>
      </p:grpSpPr>
      <p:sp>
        <p:nvSpPr>
          <p:cNvPr id="448" name="Google Shape;448;p50"/>
          <p:cNvSpPr txBox="1"/>
          <p:nvPr>
            <p:ph type="title"/>
          </p:nvPr>
        </p:nvSpPr>
        <p:spPr>
          <a:xfrm>
            <a:off x="185075" y="1187950"/>
            <a:ext cx="5251200" cy="526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The Harry Bridges School of Labor is a monthly class held once per month starting September 2025. Classes cover a variety of topics aimed at building class consciousness among union members.</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September’s class is “Class-Oriented Labor and Politics - Independent Political Action”. Class will be September 6, 2025 at 7pm EST/4pm PST.</a:t>
            </a:r>
            <a:endParaRPr sz="2120">
              <a:solidFill>
                <a:srgbClr val="E4E5B8"/>
              </a:solidFill>
              <a:latin typeface="Georgia"/>
              <a:ea typeface="Georgia"/>
              <a:cs typeface="Georgia"/>
              <a:sym typeface="Georgia"/>
            </a:endParaRPr>
          </a:p>
        </p:txBody>
      </p:sp>
      <p:sp>
        <p:nvSpPr>
          <p:cNvPr id="449" name="Google Shape;449;p50"/>
          <p:cNvSpPr/>
          <p:nvPr/>
        </p:nvSpPr>
        <p:spPr>
          <a:xfrm>
            <a:off x="0" y="0"/>
            <a:ext cx="9144000" cy="1101300"/>
          </a:xfrm>
          <a:prstGeom prst="rect">
            <a:avLst/>
          </a:prstGeom>
          <a:solidFill>
            <a:srgbClr val="1A0DAB"/>
          </a:solid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50"/>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Harry Bridges School of Labor</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luel.us/laborschool/</a:t>
            </a:r>
            <a:endParaRPr sz="1911">
              <a:solidFill>
                <a:srgbClr val="E4E5B8"/>
              </a:solidFill>
              <a:latin typeface="Georgia"/>
              <a:ea typeface="Georgia"/>
              <a:cs typeface="Georgia"/>
              <a:sym typeface="Georgia"/>
            </a:endParaRPr>
          </a:p>
        </p:txBody>
      </p:sp>
      <p:sp>
        <p:nvSpPr>
          <p:cNvPr id="451" name="Google Shape;451;p50"/>
          <p:cNvSpPr/>
          <p:nvPr/>
        </p:nvSpPr>
        <p:spPr>
          <a:xfrm>
            <a:off x="5543975" y="1338600"/>
            <a:ext cx="3142800" cy="3118800"/>
          </a:xfrm>
          <a:prstGeom prst="bevel">
            <a:avLst>
              <a:gd fmla="val 12500" name="adj"/>
            </a:avLst>
          </a:prstGeom>
          <a:solidFill>
            <a:srgbClr val="1A0DA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52" name="Google Shape;452;p50"/>
          <p:cNvPicPr preferRelativeResize="0"/>
          <p:nvPr/>
        </p:nvPicPr>
        <p:blipFill>
          <a:blip r:embed="rId3">
            <a:alphaModFix/>
          </a:blip>
          <a:stretch>
            <a:fillRect/>
          </a:stretch>
        </p:blipFill>
        <p:spPr>
          <a:xfrm>
            <a:off x="404375" y="112500"/>
            <a:ext cx="859485" cy="876299"/>
          </a:xfrm>
          <a:prstGeom prst="rect">
            <a:avLst/>
          </a:prstGeom>
          <a:noFill/>
          <a:ln>
            <a:noFill/>
          </a:ln>
        </p:spPr>
      </p:pic>
      <p:pic>
        <p:nvPicPr>
          <p:cNvPr id="453" name="Google Shape;453;p50"/>
          <p:cNvPicPr preferRelativeResize="0"/>
          <p:nvPr/>
        </p:nvPicPr>
        <p:blipFill>
          <a:blip r:embed="rId4">
            <a:alphaModFix/>
          </a:blip>
          <a:stretch>
            <a:fillRect/>
          </a:stretch>
        </p:blipFill>
        <p:spPr>
          <a:xfrm>
            <a:off x="7827300" y="112500"/>
            <a:ext cx="859475" cy="859475"/>
          </a:xfrm>
          <a:prstGeom prst="rect">
            <a:avLst/>
          </a:prstGeom>
          <a:noFill/>
          <a:ln>
            <a:noFill/>
          </a:ln>
        </p:spPr>
      </p:pic>
      <p:pic>
        <p:nvPicPr>
          <p:cNvPr id="454" name="Google Shape;454;p50"/>
          <p:cNvPicPr preferRelativeResize="0"/>
          <p:nvPr/>
        </p:nvPicPr>
        <p:blipFill>
          <a:blip r:embed="rId5">
            <a:alphaModFix/>
          </a:blip>
          <a:stretch>
            <a:fillRect/>
          </a:stretch>
        </p:blipFill>
        <p:spPr>
          <a:xfrm>
            <a:off x="5676013" y="1187950"/>
            <a:ext cx="2878725" cy="374087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 name="Shape 458"/>
        <p:cNvGrpSpPr/>
        <p:nvPr/>
      </p:nvGrpSpPr>
      <p:grpSpPr>
        <a:xfrm>
          <a:off x="0" y="0"/>
          <a:ext cx="0" cy="0"/>
          <a:chOff x="0" y="0"/>
          <a:chExt cx="0" cy="0"/>
        </a:xfrm>
      </p:grpSpPr>
      <p:pic>
        <p:nvPicPr>
          <p:cNvPr id="459" name="Google Shape;459;p51"/>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460" name="Google Shape;460;p51"/>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p51"/>
          <p:cNvSpPr txBox="1"/>
          <p:nvPr/>
        </p:nvSpPr>
        <p:spPr>
          <a:xfrm>
            <a:off x="1877100" y="4537475"/>
            <a:ext cx="53898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a:solidFill>
                  <a:srgbClr val="E4E5B8"/>
                </a:solidFill>
                <a:latin typeface="Georgia"/>
                <a:ea typeface="Georgia"/>
                <a:cs typeface="Georgia"/>
                <a:sym typeface="Georgia"/>
              </a:rPr>
              <a:t>Let Us Begin (What are we making weapons for?)</a:t>
            </a:r>
            <a:r>
              <a:rPr i="1" lang="en">
                <a:solidFill>
                  <a:srgbClr val="E4E5B8"/>
                </a:solidFill>
                <a:latin typeface="Georgia"/>
                <a:ea typeface="Georgia"/>
                <a:cs typeface="Georgia"/>
                <a:sym typeface="Georgia"/>
              </a:rPr>
              <a:t> - John Denver</a:t>
            </a:r>
            <a:endParaRPr>
              <a:solidFill>
                <a:srgbClr val="E4E5B8"/>
              </a:solidFill>
              <a:latin typeface="Georgia"/>
              <a:ea typeface="Georgia"/>
              <a:cs typeface="Georgia"/>
              <a:sym typeface="Georgia"/>
            </a:endParaRPr>
          </a:p>
        </p:txBody>
      </p:sp>
      <p:sp>
        <p:nvSpPr>
          <p:cNvPr id="462" name="Google Shape;462;p51"/>
          <p:cNvSpPr txBox="1"/>
          <p:nvPr/>
        </p:nvSpPr>
        <p:spPr>
          <a:xfrm>
            <a:off x="2853000" y="2281100"/>
            <a:ext cx="3438000" cy="1488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2"/>
                </a:solidFill>
              </a:rPr>
              <a:t>Click Insert -&gt; Click Video -&gt; Past Youtube link to song you want -&gt; select song when it pops up</a:t>
            </a:r>
            <a:endParaRPr sz="1800">
              <a:solidFill>
                <a:schemeClr val="lt2"/>
              </a:solidFill>
            </a:endParaRPr>
          </a:p>
        </p:txBody>
      </p:sp>
      <p:pic>
        <p:nvPicPr>
          <p:cNvPr descr="ONE WORLD  (1986) .&#10;.&#10;For more John Denver:: https://www.youtube.com/watch?v=Bvr_9JWNVQU&amp;list=PLsT0Ksa3p9BbfvYLq7yRdthSxy0sAaMSJ&amp;index=1&#10;&#10;This is a free service so I welcome any PayPal donations at http://www.keepthebestalive.com" id="463" name="Google Shape;463;p51" title="John Denver - Let Us Begin (What Are We Making Weapons For)">
            <a:hlinkClick r:id="rId4"/>
          </p:cNvPr>
          <p:cNvPicPr preferRelativeResize="0"/>
          <p:nvPr/>
        </p:nvPicPr>
        <p:blipFill>
          <a:blip r:embed="rId5">
            <a:alphaModFix/>
          </a:blip>
          <a:stretch>
            <a:fillRect/>
          </a:stretch>
        </p:blipFill>
        <p:spPr>
          <a:xfrm>
            <a:off x="1645925" y="1089200"/>
            <a:ext cx="5869500" cy="31382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3"/>
                                        </p:tgtEl>
                                        <p:attrNameLst>
                                          <p:attrName>style.visibility</p:attrName>
                                        </p:attrNameLst>
                                      </p:cBhvr>
                                      <p:to>
                                        <p:strVal val="visible"/>
                                      </p:to>
                                    </p:set>
                                    <p:animEffect filter="fade" transition="in">
                                      <p:cBhvr>
                                        <p:cTn dur="1000"/>
                                        <p:tgtEl>
                                          <p:spTgt spid="46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16"/>
          <p:cNvSpPr txBox="1"/>
          <p:nvPr>
            <p:ph type="title"/>
          </p:nvPr>
        </p:nvSpPr>
        <p:spPr>
          <a:xfrm>
            <a:off x="1636650" y="157350"/>
            <a:ext cx="7249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rgbClr val="E4E5B8"/>
                </a:solidFill>
                <a:latin typeface="Georgia"/>
                <a:ea typeface="Georgia"/>
                <a:cs typeface="Georgia"/>
                <a:sym typeface="Georgia"/>
              </a:rPr>
              <a:t>The bourgeois state and its institutions, especially used by the most reactionary, is there to preserve capitalism</a:t>
            </a:r>
            <a:endParaRPr sz="2000">
              <a:solidFill>
                <a:srgbClr val="E4E5B8"/>
              </a:solidFill>
              <a:latin typeface="Georgia"/>
              <a:ea typeface="Georgia"/>
              <a:cs typeface="Georgia"/>
              <a:sym typeface="Georgia"/>
            </a:endParaRPr>
          </a:p>
        </p:txBody>
      </p:sp>
      <p:pic>
        <p:nvPicPr>
          <p:cNvPr id="80" name="Google Shape;80;p1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81" name="Google Shape;81;p16"/>
          <p:cNvSpPr txBox="1"/>
          <p:nvPr/>
        </p:nvSpPr>
        <p:spPr>
          <a:xfrm>
            <a:off x="167900" y="1060375"/>
            <a:ext cx="6162000" cy="100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sz="1200">
              <a:solidFill>
                <a:srgbClr val="11111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sz="1200">
              <a:solidFill>
                <a:srgbClr val="11111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sz="1200"/>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p:txBody>
      </p:sp>
      <p:sp>
        <p:nvSpPr>
          <p:cNvPr id="82" name="Google Shape;82;p16"/>
          <p:cNvSpPr txBox="1"/>
          <p:nvPr/>
        </p:nvSpPr>
        <p:spPr>
          <a:xfrm>
            <a:off x="3572900" y="2009075"/>
            <a:ext cx="559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83" name="Google Shape;83;p16"/>
          <p:cNvSpPr txBox="1"/>
          <p:nvPr/>
        </p:nvSpPr>
        <p:spPr>
          <a:xfrm>
            <a:off x="3722550" y="4107050"/>
            <a:ext cx="3078000" cy="652200"/>
          </a:xfrm>
          <a:prstGeom prst="rect">
            <a:avLst/>
          </a:prstGeom>
          <a:noFill/>
          <a:ln>
            <a:noFill/>
          </a:ln>
        </p:spPr>
        <p:txBody>
          <a:bodyPr anchorCtr="0" anchor="t" bIns="91425" lIns="91425" spcFirstLastPara="1" rIns="91425" wrap="square" tIns="91425">
            <a:noAutofit/>
          </a:bodyPr>
          <a:lstStyle/>
          <a:p>
            <a:pPr indent="-304800" lvl="0" marL="457200" rtl="0" algn="l">
              <a:spcBef>
                <a:spcPts val="0"/>
              </a:spcBef>
              <a:spcAft>
                <a:spcPts val="0"/>
              </a:spcAft>
              <a:buClr>
                <a:schemeClr val="lt2"/>
              </a:buClr>
              <a:buSzPts val="1200"/>
              <a:buChar char="-"/>
            </a:pPr>
            <a:r>
              <a:rPr lang="en" sz="1200">
                <a:solidFill>
                  <a:schemeClr val="lt2"/>
                </a:solidFill>
              </a:rPr>
              <a:t>Karl Marx in his preface to the Contribution of the Critique of Political Economy</a:t>
            </a:r>
            <a:endParaRPr sz="1200">
              <a:solidFill>
                <a:schemeClr val="lt2"/>
              </a:solidFill>
            </a:endParaRPr>
          </a:p>
        </p:txBody>
      </p:sp>
      <p:sp>
        <p:nvSpPr>
          <p:cNvPr id="84" name="Google Shape;84;p16"/>
          <p:cNvSpPr txBox="1"/>
          <p:nvPr/>
        </p:nvSpPr>
        <p:spPr>
          <a:xfrm>
            <a:off x="732150" y="1213250"/>
            <a:ext cx="7679700" cy="2893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solidFill>
                  <a:srgbClr val="E4E5B8"/>
                </a:solidFill>
              </a:rPr>
              <a:t>“</a:t>
            </a:r>
            <a:r>
              <a:rPr lang="en" sz="1600">
                <a:solidFill>
                  <a:srgbClr val="E4E5B8"/>
                </a:solidFill>
              </a:rPr>
              <a:t>At a certain stage of development, the material productive forces of society come into conflict with the existing relations of production or -- this merely expresses the same thing in legal terms -- with the property relations within the framework of which they have operated hitherto. From forms of development of the productive forces these relations turn into their fetters. Then begins an era of social revolution. The changes in the economic foundation lead sooner or later to the transformation of the whole immense superstructure. In studying such transformations it is always necessary to distinguish between the material transformation of the economic conditions of production, which can be determined with the precision of natural science, and the legal, political, religious, artistic or philosophic -- in short, ideological forms in which men become conscious of this conflict and fight it out.”</a:t>
            </a:r>
            <a:endParaRPr sz="1600">
              <a:solidFill>
                <a:srgbClr val="E4E5B8"/>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17"/>
          <p:cNvSpPr txBox="1"/>
          <p:nvPr>
            <p:ph type="title"/>
          </p:nvPr>
        </p:nvSpPr>
        <p:spPr>
          <a:xfrm>
            <a:off x="1636650" y="157350"/>
            <a:ext cx="7249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rgbClr val="E4E5B8"/>
                </a:solidFill>
                <a:latin typeface="Georgia"/>
                <a:ea typeface="Georgia"/>
                <a:cs typeface="Georgia"/>
                <a:sym typeface="Georgia"/>
              </a:rPr>
              <a:t>The bourgeois state and its institutions, especially used by the most reactionary, is there to preserve capitalism</a:t>
            </a:r>
            <a:endParaRPr sz="2000">
              <a:solidFill>
                <a:srgbClr val="E4E5B8"/>
              </a:solidFill>
              <a:latin typeface="Georgia"/>
              <a:ea typeface="Georgia"/>
              <a:cs typeface="Georgia"/>
              <a:sym typeface="Georgia"/>
            </a:endParaRPr>
          </a:p>
        </p:txBody>
      </p:sp>
      <p:pic>
        <p:nvPicPr>
          <p:cNvPr id="91" name="Google Shape;91;p1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92" name="Google Shape;92;p17"/>
          <p:cNvSpPr txBox="1"/>
          <p:nvPr/>
        </p:nvSpPr>
        <p:spPr>
          <a:xfrm>
            <a:off x="167900" y="1060375"/>
            <a:ext cx="6162000" cy="100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sz="1200">
              <a:solidFill>
                <a:srgbClr val="11111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sz="1200">
              <a:solidFill>
                <a:srgbClr val="11111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sz="1200"/>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p:txBody>
      </p:sp>
      <p:sp>
        <p:nvSpPr>
          <p:cNvPr id="93" name="Google Shape;93;p17"/>
          <p:cNvSpPr txBox="1"/>
          <p:nvPr/>
        </p:nvSpPr>
        <p:spPr>
          <a:xfrm>
            <a:off x="3572900" y="2009075"/>
            <a:ext cx="559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94" name="Google Shape;94;p17"/>
          <p:cNvSpPr txBox="1"/>
          <p:nvPr/>
        </p:nvSpPr>
        <p:spPr>
          <a:xfrm>
            <a:off x="3722550" y="4107050"/>
            <a:ext cx="3078000" cy="652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200">
              <a:solidFill>
                <a:schemeClr val="lt2"/>
              </a:solidFill>
            </a:endParaRPr>
          </a:p>
        </p:txBody>
      </p:sp>
      <p:sp>
        <p:nvSpPr>
          <p:cNvPr id="95" name="Google Shape;95;p17"/>
          <p:cNvSpPr txBox="1"/>
          <p:nvPr/>
        </p:nvSpPr>
        <p:spPr>
          <a:xfrm>
            <a:off x="732150" y="1213250"/>
            <a:ext cx="7679700" cy="36327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Clr>
                <a:srgbClr val="E4E5B8"/>
              </a:buClr>
              <a:buSzPts val="1400"/>
              <a:buChar char="●"/>
            </a:pPr>
            <a:r>
              <a:rPr lang="en">
                <a:solidFill>
                  <a:srgbClr val="E4E5B8"/>
                </a:solidFill>
              </a:rPr>
              <a:t>Marx, in the passage, states that at point of maturity of the capitalist mode of production, the social nature of production and advanced techniques which create an abundance of commodities comes into conflict with the private expropriation of the commodities into fewer and fewer hands. </a:t>
            </a:r>
            <a:endParaRPr>
              <a:solidFill>
                <a:srgbClr val="E4E5B8"/>
              </a:solidFill>
            </a:endParaRPr>
          </a:p>
          <a:p>
            <a:pPr indent="0" lvl="0" marL="457200" rtl="0" algn="l">
              <a:spcBef>
                <a:spcPts val="0"/>
              </a:spcBef>
              <a:spcAft>
                <a:spcPts val="0"/>
              </a:spcAft>
              <a:buNone/>
            </a:pPr>
            <a:r>
              <a:t/>
            </a:r>
            <a:endParaRPr>
              <a:solidFill>
                <a:srgbClr val="E4E5B8"/>
              </a:solidFill>
            </a:endParaRPr>
          </a:p>
          <a:p>
            <a:pPr indent="-317500" lvl="0" marL="457200" rtl="0" algn="l">
              <a:spcBef>
                <a:spcPts val="0"/>
              </a:spcBef>
              <a:spcAft>
                <a:spcPts val="0"/>
              </a:spcAft>
              <a:buClr>
                <a:srgbClr val="E4E5B8"/>
              </a:buClr>
              <a:buSzPts val="1400"/>
              <a:buChar char="●"/>
            </a:pPr>
            <a:r>
              <a:rPr lang="en">
                <a:solidFill>
                  <a:srgbClr val="E4E5B8"/>
                </a:solidFill>
              </a:rPr>
              <a:t>Thus, in order prevent a social revolution, the capitalist class, and in particular, the monopolies, use bourgeois institutions such as the state, mass media, and research and educational institutions to hamper the class consciousness of the working class and its allies.</a:t>
            </a:r>
            <a:endParaRPr>
              <a:solidFill>
                <a:srgbClr val="E4E5B8"/>
              </a:solidFill>
            </a:endParaRPr>
          </a:p>
          <a:p>
            <a:pPr indent="0" lvl="0" marL="0" rtl="0" algn="l">
              <a:spcBef>
                <a:spcPts val="0"/>
              </a:spcBef>
              <a:spcAft>
                <a:spcPts val="0"/>
              </a:spcAft>
              <a:buNone/>
            </a:pPr>
            <a:r>
              <a:t/>
            </a:r>
            <a:endParaRPr>
              <a:solidFill>
                <a:srgbClr val="E4E5B8"/>
              </a:solidFill>
            </a:endParaRPr>
          </a:p>
          <a:p>
            <a:pPr indent="-317500" lvl="0" marL="457200" rtl="0" algn="l">
              <a:spcBef>
                <a:spcPts val="0"/>
              </a:spcBef>
              <a:spcAft>
                <a:spcPts val="0"/>
              </a:spcAft>
              <a:buClr>
                <a:srgbClr val="E4E5B8"/>
              </a:buClr>
              <a:buSzPts val="1400"/>
              <a:buChar char="●"/>
            </a:pPr>
            <a:r>
              <a:rPr lang="en">
                <a:solidFill>
                  <a:srgbClr val="E4E5B8"/>
                </a:solidFill>
              </a:rPr>
              <a:t>The most reactionary sections of society will resort to eliminating democracy and liberal traditions in the form of fascism when needed. However, in some cases, integrating fascist propaganda within the bourgeois democratic institutions is sufficient. </a:t>
            </a:r>
            <a:endParaRPr>
              <a:solidFill>
                <a:srgbClr val="E4E5B8"/>
              </a:solidFill>
            </a:endParaRPr>
          </a:p>
          <a:p>
            <a:pPr indent="0" lvl="0" marL="0" rtl="0" algn="l">
              <a:spcBef>
                <a:spcPts val="0"/>
              </a:spcBef>
              <a:spcAft>
                <a:spcPts val="0"/>
              </a:spcAft>
              <a:buNone/>
            </a:pPr>
            <a:r>
              <a:t/>
            </a:r>
            <a:endParaRPr>
              <a:solidFill>
                <a:srgbClr val="E4E5B8"/>
              </a:solidFill>
            </a:endParaRPr>
          </a:p>
          <a:p>
            <a:pPr indent="-317500" lvl="0" marL="457200" rtl="0" algn="l">
              <a:spcBef>
                <a:spcPts val="0"/>
              </a:spcBef>
              <a:spcAft>
                <a:spcPts val="0"/>
              </a:spcAft>
              <a:buClr>
                <a:srgbClr val="E4E5B8"/>
              </a:buClr>
              <a:buSzPts val="1400"/>
              <a:buChar char="●"/>
            </a:pPr>
            <a:r>
              <a:rPr lang="en">
                <a:solidFill>
                  <a:srgbClr val="E4E5B8"/>
                </a:solidFill>
              </a:rPr>
              <a:t>In today’s class, we will particularly observe how former Nazis and their collaborators in Ukraine were used by the American state to undermine the USSR and socialism.</a:t>
            </a:r>
            <a:endParaRPr>
              <a:solidFill>
                <a:srgbClr val="E4E5B8"/>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8"/>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Section 1</a:t>
            </a:r>
            <a:endParaRPr sz="5200">
              <a:solidFill>
                <a:srgbClr val="E4E5B8"/>
              </a:solidFill>
              <a:latin typeface="Georgia"/>
              <a:ea typeface="Georgia"/>
              <a:cs typeface="Georgia"/>
              <a:sym typeface="Georgia"/>
            </a:endParaRPr>
          </a:p>
        </p:txBody>
      </p:sp>
      <p:pic>
        <p:nvPicPr>
          <p:cNvPr id="101" name="Google Shape;101;p18"/>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19"/>
          <p:cNvSpPr txBox="1"/>
          <p:nvPr>
            <p:ph type="title"/>
          </p:nvPr>
        </p:nvSpPr>
        <p:spPr>
          <a:xfrm>
            <a:off x="1636650" y="1573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History Repeated: Ukraine Neo-Nazis Turn To Old Ally Us For ‘Help’ </a:t>
            </a:r>
            <a:endParaRPr>
              <a:solidFill>
                <a:srgbClr val="E4E5B8"/>
              </a:solidFill>
              <a:latin typeface="Georgia"/>
              <a:ea typeface="Georgia"/>
              <a:cs typeface="Georgia"/>
              <a:sym typeface="Georgia"/>
            </a:endParaRPr>
          </a:p>
        </p:txBody>
      </p:sp>
      <p:pic>
        <p:nvPicPr>
          <p:cNvPr id="108" name="Google Shape;108;p1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09" name="Google Shape;109;p19"/>
          <p:cNvSpPr txBox="1"/>
          <p:nvPr/>
        </p:nvSpPr>
        <p:spPr>
          <a:xfrm>
            <a:off x="167900" y="1060375"/>
            <a:ext cx="6162000" cy="100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sz="1200">
              <a:solidFill>
                <a:srgbClr val="11111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sz="1200">
              <a:solidFill>
                <a:srgbClr val="11111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sz="1200"/>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p:txBody>
      </p:sp>
      <p:sp>
        <p:nvSpPr>
          <p:cNvPr id="110" name="Google Shape;110;p19"/>
          <p:cNvSpPr txBox="1"/>
          <p:nvPr/>
        </p:nvSpPr>
        <p:spPr>
          <a:xfrm>
            <a:off x="3572900" y="2009075"/>
            <a:ext cx="559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111" name="Google Shape;111;p19"/>
          <p:cNvPicPr preferRelativeResize="0"/>
          <p:nvPr/>
        </p:nvPicPr>
        <p:blipFill>
          <a:blip r:embed="rId4">
            <a:alphaModFix/>
          </a:blip>
          <a:stretch>
            <a:fillRect/>
          </a:stretch>
        </p:blipFill>
        <p:spPr>
          <a:xfrm>
            <a:off x="167900" y="1281750"/>
            <a:ext cx="5533800" cy="2882250"/>
          </a:xfrm>
          <a:prstGeom prst="rect">
            <a:avLst/>
          </a:prstGeom>
          <a:noFill/>
          <a:ln>
            <a:noFill/>
          </a:ln>
        </p:spPr>
      </p:pic>
      <p:pic>
        <p:nvPicPr>
          <p:cNvPr id="112" name="Google Shape;112;p19"/>
          <p:cNvPicPr preferRelativeResize="0"/>
          <p:nvPr/>
        </p:nvPicPr>
        <p:blipFill>
          <a:blip r:embed="rId5">
            <a:alphaModFix/>
          </a:blip>
          <a:stretch>
            <a:fillRect/>
          </a:stretch>
        </p:blipFill>
        <p:spPr>
          <a:xfrm>
            <a:off x="6054575" y="1281750"/>
            <a:ext cx="2630550" cy="2827475"/>
          </a:xfrm>
          <a:prstGeom prst="rect">
            <a:avLst/>
          </a:prstGeom>
          <a:noFill/>
          <a:ln>
            <a:noFill/>
          </a:ln>
        </p:spPr>
      </p:pic>
      <p:sp>
        <p:nvSpPr>
          <p:cNvPr id="113" name="Google Shape;113;p19"/>
          <p:cNvSpPr txBox="1"/>
          <p:nvPr/>
        </p:nvSpPr>
        <p:spPr>
          <a:xfrm>
            <a:off x="5830850" y="4114325"/>
            <a:ext cx="3078000" cy="652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lt2"/>
                </a:solidFill>
              </a:rPr>
              <a:t>Mykola Lebed, as leader of OUN-B led his subordinates in the murder of 100,000 Poles in Volhynia and Galicia Regions of Ukraine</a:t>
            </a:r>
            <a:endParaRPr sz="1200">
              <a:solidFill>
                <a:schemeClr val="lt2"/>
              </a:solidFill>
            </a:endParaRPr>
          </a:p>
        </p:txBody>
      </p:sp>
      <p:pic>
        <p:nvPicPr>
          <p:cNvPr id="114" name="Google Shape;114;p19"/>
          <p:cNvPicPr preferRelativeResize="0"/>
          <p:nvPr/>
        </p:nvPicPr>
        <p:blipFill>
          <a:blip r:embed="rId6">
            <a:alphaModFix/>
          </a:blip>
          <a:stretch>
            <a:fillRect/>
          </a:stretch>
        </p:blipFill>
        <p:spPr>
          <a:xfrm>
            <a:off x="167900" y="4173734"/>
            <a:ext cx="5533800" cy="36451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2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20"/>
          <p:cNvSpPr txBox="1"/>
          <p:nvPr>
            <p:ph type="title"/>
          </p:nvPr>
        </p:nvSpPr>
        <p:spPr>
          <a:xfrm>
            <a:off x="1636650" y="1573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History Repeated: Ukraine Neo-Nazis Turn To Old Ally Us For ‘Help’ </a:t>
            </a:r>
            <a:endParaRPr>
              <a:solidFill>
                <a:srgbClr val="E4E5B8"/>
              </a:solidFill>
              <a:latin typeface="Georgia"/>
              <a:ea typeface="Georgia"/>
              <a:cs typeface="Georgia"/>
              <a:sym typeface="Georgia"/>
            </a:endParaRPr>
          </a:p>
        </p:txBody>
      </p:sp>
      <p:pic>
        <p:nvPicPr>
          <p:cNvPr id="121" name="Google Shape;121;p2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22" name="Google Shape;122;p20"/>
          <p:cNvSpPr txBox="1"/>
          <p:nvPr/>
        </p:nvSpPr>
        <p:spPr>
          <a:xfrm>
            <a:off x="167900" y="1060375"/>
            <a:ext cx="6162000" cy="100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sz="1200">
              <a:solidFill>
                <a:srgbClr val="11111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sz="1200">
              <a:solidFill>
                <a:srgbClr val="11111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sz="1200"/>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p:txBody>
      </p:sp>
      <p:sp>
        <p:nvSpPr>
          <p:cNvPr id="123" name="Google Shape;123;p20"/>
          <p:cNvSpPr txBox="1"/>
          <p:nvPr/>
        </p:nvSpPr>
        <p:spPr>
          <a:xfrm>
            <a:off x="3572900" y="2009075"/>
            <a:ext cx="559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124" name="Google Shape;124;p20"/>
          <p:cNvSpPr txBox="1"/>
          <p:nvPr/>
        </p:nvSpPr>
        <p:spPr>
          <a:xfrm>
            <a:off x="5830850" y="4114325"/>
            <a:ext cx="3078000" cy="652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200">
              <a:solidFill>
                <a:schemeClr val="lt2"/>
              </a:solidFill>
            </a:endParaRPr>
          </a:p>
        </p:txBody>
      </p:sp>
      <p:pic>
        <p:nvPicPr>
          <p:cNvPr id="125" name="Google Shape;125;p20"/>
          <p:cNvPicPr preferRelativeResize="0"/>
          <p:nvPr/>
        </p:nvPicPr>
        <p:blipFill>
          <a:blip r:embed="rId4">
            <a:alphaModFix/>
          </a:blip>
          <a:stretch>
            <a:fillRect/>
          </a:stretch>
        </p:blipFill>
        <p:spPr>
          <a:xfrm>
            <a:off x="1298575" y="1249825"/>
            <a:ext cx="6546825" cy="36230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21"/>
          <p:cNvSpPr txBox="1"/>
          <p:nvPr>
            <p:ph type="title"/>
          </p:nvPr>
        </p:nvSpPr>
        <p:spPr>
          <a:xfrm>
            <a:off x="1636650" y="1573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History Repeated: Ukraine Neo-Nazis Turn To Old Ally Us For ‘Help’ </a:t>
            </a:r>
            <a:endParaRPr>
              <a:solidFill>
                <a:srgbClr val="E4E5B8"/>
              </a:solidFill>
              <a:latin typeface="Georgia"/>
              <a:ea typeface="Georgia"/>
              <a:cs typeface="Georgia"/>
              <a:sym typeface="Georgia"/>
            </a:endParaRPr>
          </a:p>
        </p:txBody>
      </p:sp>
      <p:pic>
        <p:nvPicPr>
          <p:cNvPr id="132" name="Google Shape;132;p2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33" name="Google Shape;133;p21"/>
          <p:cNvSpPr txBox="1"/>
          <p:nvPr/>
        </p:nvSpPr>
        <p:spPr>
          <a:xfrm>
            <a:off x="167900" y="1060375"/>
            <a:ext cx="6162000" cy="100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sz="1200">
              <a:solidFill>
                <a:srgbClr val="11111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sz="1200">
              <a:solidFill>
                <a:srgbClr val="111111"/>
              </a:solidFill>
              <a:latin typeface="Times New Roman"/>
              <a:ea typeface="Times New Roman"/>
              <a:cs typeface="Times New Roman"/>
              <a:sym typeface="Times New Roman"/>
            </a:endParaRPr>
          </a:p>
          <a:p>
            <a:pPr indent="0" lvl="0" marL="0" rtl="0" algn="l">
              <a:lnSpc>
                <a:spcPct val="115000"/>
              </a:lnSpc>
              <a:spcBef>
                <a:spcPts val="0"/>
              </a:spcBef>
              <a:spcAft>
                <a:spcPts val="0"/>
              </a:spcAft>
              <a:buNone/>
            </a:pPr>
            <a:r>
              <a:t/>
            </a:r>
            <a:endParaRPr sz="1200"/>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p:txBody>
      </p:sp>
      <p:sp>
        <p:nvSpPr>
          <p:cNvPr id="134" name="Google Shape;134;p21"/>
          <p:cNvSpPr txBox="1"/>
          <p:nvPr/>
        </p:nvSpPr>
        <p:spPr>
          <a:xfrm>
            <a:off x="3572900" y="2009075"/>
            <a:ext cx="559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135" name="Google Shape;135;p21"/>
          <p:cNvSpPr txBox="1"/>
          <p:nvPr/>
        </p:nvSpPr>
        <p:spPr>
          <a:xfrm>
            <a:off x="5169150" y="4114325"/>
            <a:ext cx="3739800" cy="652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200">
              <a:solidFill>
                <a:schemeClr val="lt2"/>
              </a:solidFill>
            </a:endParaRPr>
          </a:p>
        </p:txBody>
      </p:sp>
      <p:pic>
        <p:nvPicPr>
          <p:cNvPr id="136" name="Google Shape;136;p21"/>
          <p:cNvPicPr preferRelativeResize="0"/>
          <p:nvPr/>
        </p:nvPicPr>
        <p:blipFill>
          <a:blip r:embed="rId4">
            <a:alphaModFix/>
          </a:blip>
          <a:stretch>
            <a:fillRect/>
          </a:stretch>
        </p:blipFill>
        <p:spPr>
          <a:xfrm>
            <a:off x="263825" y="1276650"/>
            <a:ext cx="4718725" cy="790225"/>
          </a:xfrm>
          <a:prstGeom prst="rect">
            <a:avLst/>
          </a:prstGeom>
          <a:noFill/>
          <a:ln>
            <a:noFill/>
          </a:ln>
        </p:spPr>
      </p:pic>
      <p:pic>
        <p:nvPicPr>
          <p:cNvPr id="137" name="Google Shape;137;p21"/>
          <p:cNvPicPr preferRelativeResize="0"/>
          <p:nvPr/>
        </p:nvPicPr>
        <p:blipFill>
          <a:blip r:embed="rId5">
            <a:alphaModFix/>
          </a:blip>
          <a:stretch>
            <a:fillRect/>
          </a:stretch>
        </p:blipFill>
        <p:spPr>
          <a:xfrm>
            <a:off x="263825" y="2009075"/>
            <a:ext cx="4718725" cy="2886525"/>
          </a:xfrm>
          <a:prstGeom prst="rect">
            <a:avLst/>
          </a:prstGeom>
          <a:noFill/>
          <a:ln>
            <a:noFill/>
          </a:ln>
        </p:spPr>
      </p:pic>
      <p:pic>
        <p:nvPicPr>
          <p:cNvPr id="138" name="Google Shape;138;p21"/>
          <p:cNvPicPr preferRelativeResize="0"/>
          <p:nvPr/>
        </p:nvPicPr>
        <p:blipFill>
          <a:blip r:embed="rId6">
            <a:alphaModFix/>
          </a:blip>
          <a:stretch>
            <a:fillRect/>
          </a:stretch>
        </p:blipFill>
        <p:spPr>
          <a:xfrm>
            <a:off x="5116699" y="1198887"/>
            <a:ext cx="3944126" cy="2817851"/>
          </a:xfrm>
          <a:prstGeom prst="rect">
            <a:avLst/>
          </a:prstGeom>
          <a:noFill/>
          <a:ln>
            <a:noFill/>
          </a:ln>
        </p:spPr>
      </p:pic>
      <p:sp>
        <p:nvSpPr>
          <p:cNvPr id="139" name="Google Shape;139;p21"/>
          <p:cNvSpPr txBox="1"/>
          <p:nvPr/>
        </p:nvSpPr>
        <p:spPr>
          <a:xfrm>
            <a:off x="5171313" y="4016750"/>
            <a:ext cx="3834900" cy="1008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a:solidFill>
                  <a:schemeClr val="lt2"/>
                </a:solidFill>
              </a:rPr>
              <a:t>Declassified CIA document outlining how the CIA funding Nazi Mykola Lebed for purposes of Fifth Column activity in Ukraine and the creation of Anti-Soviet propaganda</a:t>
            </a:r>
            <a:endParaRPr sz="900">
              <a:solidFill>
                <a:schemeClr val="lt2"/>
              </a:solidFill>
            </a:endParaRPr>
          </a:p>
          <a:p>
            <a:pPr indent="0" lvl="0" marL="0" rtl="0" algn="l">
              <a:lnSpc>
                <a:spcPct val="50000"/>
              </a:lnSpc>
              <a:spcBef>
                <a:spcPts val="0"/>
              </a:spcBef>
              <a:spcAft>
                <a:spcPts val="0"/>
              </a:spcAft>
              <a:buNone/>
            </a:pPr>
            <a:r>
              <a:t/>
            </a:r>
            <a:endParaRPr sz="1100">
              <a:solidFill>
                <a:schemeClr val="lt2"/>
              </a:solidFill>
            </a:endParaRPr>
          </a:p>
          <a:p>
            <a:pPr indent="0" lvl="0" marL="0" rtl="0" algn="l">
              <a:spcBef>
                <a:spcPts val="0"/>
              </a:spcBef>
              <a:spcAft>
                <a:spcPts val="0"/>
              </a:spcAft>
              <a:buNone/>
            </a:pPr>
            <a:r>
              <a:rPr lang="en" sz="700">
                <a:solidFill>
                  <a:schemeClr val="lt2"/>
                </a:solidFill>
              </a:rPr>
              <a:t>To read report yourself visit: https://www.cia.gov/readingroom/docs/AERODYNAMIC%20%20%20VOL.%2038%20%20%28OPERATIONS%29_0115.pdf</a:t>
            </a:r>
            <a:endParaRPr sz="700">
              <a:solidFill>
                <a:schemeClr val="lt2"/>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