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Lst>
  <p:sldSz cy="5143500" cx="9144000"/>
  <p:notesSz cx="6858000" cy="9144000"/>
  <p:embeddedFontLst>
    <p:embeddedFont>
      <p:font typeface="Barlow Condensed"/>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Jesse G"/>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BarlowCondensed-boldItalic.fntdata"/><Relationship Id="rId61" Type="http://schemas.openxmlformats.org/officeDocument/2006/relationships/font" Target="fonts/BarlowCondensed-italic.fnt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font" Target="fonts/BarlowCondensed-bold.fntdata"/><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font" Target="fonts/BarlowCondensed-regular.fntdata"/><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12-02T05:39:52.516">
    <p:pos x="3085" y="713"/>
    <p:text>should this be contribution?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ace2474c39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ace2474c39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ace2474c39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ace2474c39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ace2474c39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ace2474c39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ace2474c39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ace2474c39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ace2474c39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ace2474c39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ace2474c39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ace2474c39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5903afaea1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5903afaea1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9132aed4f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9132aed4f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9132aed4f2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9132aed4f2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9132aed4f2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9132aed4f2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9132aed4f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9132aed4f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9132aed4f2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9132aed4f2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9132aed4f2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9132aed4f2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ac966849b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ac966849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5903afaea1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5903afaea1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5903afaea1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5903afaea1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9132aed4f2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g39132aed4f2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9132aed4f2_3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 name="Google Shape;382;g39132aed4f2_3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9132aed4f2_3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6" name="Google Shape;396;g39132aed4f2_3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9132aed4f2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0" name="Google Shape;410;g39132aed4f2_3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9132aed4f2_3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g39132aed4f2_3_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9132aed4f2_3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8" name="Google Shape;438;g39132aed4f2_3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9132aed4f2_3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g39132aed4f2_3_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9132aed4f2_3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4" name="Google Shape;464;g39132aed4f2_3_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9132aed4f2_3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g39132aed4f2_3_1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9132aed4f2_3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8" name="Google Shape;488;g39132aed4f2_3_1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9132aed4f2_3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0" name="Google Shape;500;g39132aed4f2_3_1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9132aed4f2_3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3" name="Google Shape;513;g39132aed4f2_3_1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9132aed4f2_3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6" name="Google Shape;526;g39132aed4f2_3_1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9132aed4f2_8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39132aed4f2_8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9132aed4f2_8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39132aed4f2_8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39132aed4f2_8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39132aed4f2_8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9132aed4f2_8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39132aed4f2_8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b4a22de6c0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b4a22de6c0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5903afaea1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35903afaea1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ace2474c39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ace2474c39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ace2474c3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ace2474c3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ace2474c3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ace2474c3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ace2474c3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ace2474c3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hyperlink" Target="http://drive.google.com/file/d/1hw9lNUKCRZ7xy18b3pGG5Cw5FpFCUuMR/view" TargetMode="External"/><Relationship Id="rId5" Type="http://schemas.openxmlformats.org/officeDocument/2006/relationships/image" Target="../media/image1.png"/><Relationship Id="rId6" Type="http://schemas.openxmlformats.org/officeDocument/2006/relationships/image" Target="../media/image2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9.png"/><Relationship Id="rId5"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30.png"/><Relationship Id="rId5"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comments" Target="../comments/comment1.xml"/><Relationship Id="rId4" Type="http://schemas.openxmlformats.org/officeDocument/2006/relationships/image" Target="../media/image5.png"/><Relationship Id="rId5"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hyperlink" Target="http://drive.google.com/file/d/1CBtb5H6pRjS-pwrlk6ygRjQQFiQT6sFn/view" TargetMode="External"/><Relationship Id="rId5" Type="http://schemas.openxmlformats.org/officeDocument/2006/relationships/image" Target="../media/image2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5.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5.png"/><Relationship Id="rId4" Type="http://schemas.openxmlformats.org/officeDocument/2006/relationships/image" Target="../media/image4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4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3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png"/><Relationship Id="rId4" Type="http://schemas.openxmlformats.org/officeDocument/2006/relationships/image" Target="../media/image3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5.png"/><Relationship Id="rId4" Type="http://schemas.openxmlformats.org/officeDocument/2006/relationships/image" Target="../media/image2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5.png"/><Relationship Id="rId4" Type="http://schemas.openxmlformats.org/officeDocument/2006/relationships/image" Target="../media/image5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5.png"/><Relationship Id="rId4" Type="http://schemas.openxmlformats.org/officeDocument/2006/relationships/image" Target="../media/image3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5.png"/><Relationship Id="rId4" Type="http://schemas.openxmlformats.org/officeDocument/2006/relationships/image" Target="../media/image4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5.png"/><Relationship Id="rId4" Type="http://schemas.openxmlformats.org/officeDocument/2006/relationships/image" Target="../media/image4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5.png"/><Relationship Id="rId4" Type="http://schemas.openxmlformats.org/officeDocument/2006/relationships/image" Target="../media/image28.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5.png"/><Relationship Id="rId4" Type="http://schemas.openxmlformats.org/officeDocument/2006/relationships/image" Target="../media/image47.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5.png"/><Relationship Id="rId4" Type="http://schemas.openxmlformats.org/officeDocument/2006/relationships/hyperlink" Target="mailto:info@partyofcommunistsusa.net"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5.png"/><Relationship Id="rId4" Type="http://schemas.openxmlformats.org/officeDocument/2006/relationships/hyperlink" Target="mailto:info@peoplesschool.u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8.xml"/><Relationship Id="rId3" Type="http://schemas.openxmlformats.org/officeDocument/2006/relationships/image" Target="../media/image5.png"/><Relationship Id="rId4" Type="http://schemas.openxmlformats.org/officeDocument/2006/relationships/image" Target="../media/image5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5.png"/><Relationship Id="rId4" Type="http://schemas.openxmlformats.org/officeDocument/2006/relationships/image" Target="../media/image50.png"/><Relationship Id="rId5" Type="http://schemas.openxmlformats.org/officeDocument/2006/relationships/image" Target="../media/image53.png"/><Relationship Id="rId6" Type="http://schemas.openxmlformats.org/officeDocument/2006/relationships/image" Target="../media/image48.png"/><Relationship Id="rId7" Type="http://schemas.openxmlformats.org/officeDocument/2006/relationships/image" Target="../media/image51.png"/><Relationship Id="rId8" Type="http://schemas.openxmlformats.org/officeDocument/2006/relationships/image" Target="../media/image4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52.png"/><Relationship Id="rId4" Type="http://schemas.openxmlformats.org/officeDocument/2006/relationships/image" Target="../media/image43.png"/><Relationship Id="rId5" Type="http://schemas.openxmlformats.org/officeDocument/2006/relationships/image" Target="../media/image5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5.png"/><Relationship Id="rId4" Type="http://schemas.openxmlformats.org/officeDocument/2006/relationships/hyperlink" Target="http://drive.google.com/file/d/1NchOHwVUQsOejH-ZarmkZ-gK3OAoDPTg/view" TargetMode="External"/><Relationship Id="rId5" Type="http://schemas.openxmlformats.org/officeDocument/2006/relationships/image" Target="../media/image1.png"/><Relationship Id="rId6" Type="http://schemas.openxmlformats.org/officeDocument/2006/relationships/image" Target="../media/image5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877100" y="4537475"/>
            <a:ext cx="5389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a:solidFill>
                  <a:srgbClr val="E4E5B8"/>
                </a:solidFill>
                <a:latin typeface="Georgia"/>
                <a:ea typeface="Georgia"/>
                <a:cs typeface="Georgia"/>
                <a:sym typeface="Georgia"/>
              </a:rPr>
              <a:t>You Ain’t Done Nothing - Performed at Camp Red Star</a:t>
            </a:r>
            <a:endParaRPr>
              <a:solidFill>
                <a:srgbClr val="E4E5B8"/>
              </a:solidFill>
              <a:latin typeface="Georgia"/>
              <a:ea typeface="Georgia"/>
              <a:cs typeface="Georgia"/>
              <a:sym typeface="Georgia"/>
            </a:endParaRPr>
          </a:p>
        </p:txBody>
      </p:sp>
      <p:pic>
        <p:nvPicPr>
          <p:cNvPr id="102" name="Google Shape;102;p25" title="Ain't been doing nothing.mp3">
            <a:hlinkClick r:id="rId4"/>
          </p:cNvPr>
          <p:cNvPicPr preferRelativeResize="0"/>
          <p:nvPr/>
        </p:nvPicPr>
        <p:blipFill>
          <a:blip r:embed="rId5">
            <a:alphaModFix/>
          </a:blip>
          <a:stretch>
            <a:fillRect/>
          </a:stretch>
        </p:blipFill>
        <p:spPr>
          <a:xfrm>
            <a:off x="1645925" y="4480475"/>
            <a:ext cx="457200" cy="457200"/>
          </a:xfrm>
          <a:prstGeom prst="rect">
            <a:avLst/>
          </a:prstGeom>
          <a:noFill/>
          <a:ln>
            <a:noFill/>
          </a:ln>
        </p:spPr>
      </p:pic>
      <p:pic>
        <p:nvPicPr>
          <p:cNvPr id="103" name="Google Shape;103;p25" title="photo_2025-12-01_23-28-08.jpg"/>
          <p:cNvPicPr preferRelativeResize="0"/>
          <p:nvPr/>
        </p:nvPicPr>
        <p:blipFill rotWithShape="1">
          <a:blip r:embed="rId6">
            <a:alphaModFix/>
          </a:blip>
          <a:srcRect b="0" l="0" r="16812" t="0"/>
          <a:stretch/>
        </p:blipFill>
        <p:spPr>
          <a:xfrm>
            <a:off x="1645925" y="1089200"/>
            <a:ext cx="5869501" cy="325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Functions of the LYC Cont.</a:t>
            </a:r>
            <a:endParaRPr>
              <a:solidFill>
                <a:srgbClr val="E4E5B8"/>
              </a:solidFill>
              <a:latin typeface="Georgia"/>
              <a:ea typeface="Georgia"/>
              <a:cs typeface="Georgia"/>
              <a:sym typeface="Georgia"/>
            </a:endParaRPr>
          </a:p>
        </p:txBody>
      </p:sp>
      <p:pic>
        <p:nvPicPr>
          <p:cNvPr id="179" name="Google Shape;179;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0" name="Google Shape;180;p34"/>
          <p:cNvSpPr txBox="1"/>
          <p:nvPr/>
        </p:nvSpPr>
        <p:spPr>
          <a:xfrm>
            <a:off x="190175" y="1198825"/>
            <a:ext cx="44535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The development of the Communist movement offers every evidence that only an independent organization of the young people can work successfully. Owing to the particular psychology of young people, a special organization, under the general supervision and direction of the Party, is required. The League of Young Communists can carry on training and education among youth indifferent to our ideas, in a manner impossible within the strict jurisdiction of the Party organization itself, and can gradually direct them to the Communist movement.</a:t>
            </a:r>
            <a:endParaRPr sz="1700">
              <a:solidFill>
                <a:srgbClr val="E4E5B8"/>
              </a:solidFill>
              <a:latin typeface="Georgia"/>
              <a:ea typeface="Georgia"/>
              <a:cs typeface="Georgia"/>
              <a:sym typeface="Georgia"/>
            </a:endParaRPr>
          </a:p>
        </p:txBody>
      </p:sp>
      <p:pic>
        <p:nvPicPr>
          <p:cNvPr id="181" name="Google Shape;181;p34"/>
          <p:cNvPicPr preferRelativeResize="0"/>
          <p:nvPr/>
        </p:nvPicPr>
        <p:blipFill>
          <a:blip r:embed="rId4">
            <a:alphaModFix/>
          </a:blip>
          <a:stretch>
            <a:fillRect/>
          </a:stretch>
        </p:blipFill>
        <p:spPr>
          <a:xfrm>
            <a:off x="4796075" y="1253700"/>
            <a:ext cx="4195525" cy="280066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5"/>
          <p:cNvSpPr txBox="1"/>
          <p:nvPr>
            <p:ph type="title"/>
          </p:nvPr>
        </p:nvSpPr>
        <p:spPr>
          <a:xfrm>
            <a:off x="1669150"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20">
                <a:solidFill>
                  <a:srgbClr val="E4E5B8"/>
                </a:solidFill>
                <a:latin typeface="Georgia"/>
                <a:ea typeface="Georgia"/>
                <a:cs typeface="Georgia"/>
                <a:sym typeface="Georgia"/>
              </a:rPr>
              <a:t>Relationship between the Party and the Youth League</a:t>
            </a:r>
            <a:endParaRPr sz="2320">
              <a:solidFill>
                <a:srgbClr val="E4E5B8"/>
              </a:solidFill>
              <a:latin typeface="Georgia"/>
              <a:ea typeface="Georgia"/>
              <a:cs typeface="Georgia"/>
              <a:sym typeface="Georgia"/>
            </a:endParaRPr>
          </a:p>
        </p:txBody>
      </p:sp>
      <p:pic>
        <p:nvPicPr>
          <p:cNvPr id="188" name="Google Shape;188;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9" name="Google Shape;189;p35"/>
          <p:cNvSpPr txBox="1"/>
          <p:nvPr/>
        </p:nvSpPr>
        <p:spPr>
          <a:xfrm>
            <a:off x="591300" y="1383250"/>
            <a:ext cx="7815600" cy="2801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IV. Duties of the Party Towards the Young Communist League. </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rPr lang="en" sz="1700">
                <a:solidFill>
                  <a:srgbClr val="E4E5B8"/>
                </a:solidFill>
                <a:latin typeface="Georgia"/>
                <a:ea typeface="Georgia"/>
                <a:cs typeface="Georgia"/>
                <a:sym typeface="Georgia"/>
              </a:rPr>
              <a:t>The Party shall recognize the importance of a young people’s movement. It is the duty of the Party to prepare them with all the means at its disposal. An intensive cooperation between both organizations is an absolute necessity. A definite program of action for the Party in this respect shall be: 1. Immediately to prepare for the organization and furtherance of the League of Young Communists of America. </a:t>
            </a:r>
            <a:r>
              <a:rPr lang="en" sz="1700">
                <a:solidFill>
                  <a:srgbClr val="E4E5B8"/>
                </a:solidFill>
                <a:latin typeface="Georgia"/>
                <a:ea typeface="Georgia"/>
                <a:cs typeface="Georgia"/>
                <a:sym typeface="Georgia"/>
              </a:rPr>
              <a:t>(a) By issuing and distributing the Manifests, Also by issuing bulletins and leaflets dealing in particular with questions of national and international policy of the Young Communist League. </a:t>
            </a:r>
            <a:endParaRPr sz="1700">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rgbClr val="000000"/>
              </a:buClr>
              <a:buSzPct val="42672"/>
              <a:buFont typeface="Arial"/>
              <a:buNone/>
            </a:pPr>
            <a:r>
              <a:rPr lang="en" sz="2320">
                <a:solidFill>
                  <a:srgbClr val="E4E5B8"/>
                </a:solidFill>
                <a:latin typeface="Georgia"/>
                <a:ea typeface="Georgia"/>
                <a:cs typeface="Georgia"/>
                <a:sym typeface="Georgia"/>
              </a:rPr>
              <a:t>Relationship between the Party and the Youth League cont.</a:t>
            </a:r>
            <a:endParaRPr sz="232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196" name="Google Shape;196;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7" name="Google Shape;197;p36"/>
          <p:cNvSpPr txBox="1"/>
          <p:nvPr/>
        </p:nvSpPr>
        <p:spPr>
          <a:xfrm>
            <a:off x="306325" y="1253700"/>
            <a:ext cx="40368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(b) By organizing Communist groups among the independent organizations where control is not possible immediately, and making every effort to gain control. 2. Where no units of the League are in existence, the Party shall make every effort to form them. 3. The Party shall give every assistance to the League by: (I) Affording it financial assistance whenever necessary. (II) Furnishing it with lectures, speakers, and teachers. (III) By allotting it space in the official Party organs. </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t/>
            </a:r>
            <a:endParaRPr sz="1700">
              <a:solidFill>
                <a:srgbClr val="E4E5B8"/>
              </a:solidFill>
              <a:latin typeface="Barlow Condensed"/>
              <a:ea typeface="Barlow Condensed"/>
              <a:cs typeface="Barlow Condensed"/>
              <a:sym typeface="Barlow Condensed"/>
            </a:endParaRPr>
          </a:p>
        </p:txBody>
      </p:sp>
      <p:pic>
        <p:nvPicPr>
          <p:cNvPr id="198" name="Google Shape;198;p36"/>
          <p:cNvPicPr preferRelativeResize="0"/>
          <p:nvPr/>
        </p:nvPicPr>
        <p:blipFill>
          <a:blip r:embed="rId4">
            <a:alphaModFix/>
          </a:blip>
          <a:stretch>
            <a:fillRect/>
          </a:stretch>
        </p:blipFill>
        <p:spPr>
          <a:xfrm>
            <a:off x="4572000" y="1186900"/>
            <a:ext cx="4214252" cy="3028999"/>
          </a:xfrm>
          <a:prstGeom prst="rect">
            <a:avLst/>
          </a:prstGeom>
          <a:noFill/>
          <a:ln>
            <a:noFill/>
          </a:ln>
        </p:spPr>
      </p:pic>
      <p:sp>
        <p:nvSpPr>
          <p:cNvPr id="199" name="Google Shape;199;p36"/>
          <p:cNvSpPr txBox="1"/>
          <p:nvPr/>
        </p:nvSpPr>
        <p:spPr>
          <a:xfrm>
            <a:off x="4535925" y="4215900"/>
            <a:ext cx="4286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Lenin speaking at 3rd Convention of Russian Communist Youth Union </a:t>
            </a:r>
            <a:endParaRPr sz="1500">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320">
                <a:solidFill>
                  <a:srgbClr val="E4E5B8"/>
                </a:solidFill>
                <a:latin typeface="Georgia"/>
                <a:ea typeface="Georgia"/>
                <a:cs typeface="Georgia"/>
                <a:sym typeface="Georgia"/>
              </a:rPr>
              <a:t>Relationship between the Party and the Youth League cont.</a:t>
            </a:r>
            <a:endParaRPr>
              <a:solidFill>
                <a:srgbClr val="E4E5B8"/>
              </a:solidFill>
              <a:latin typeface="Georgia"/>
              <a:ea typeface="Georgia"/>
              <a:cs typeface="Georgia"/>
              <a:sym typeface="Georgia"/>
            </a:endParaRPr>
          </a:p>
        </p:txBody>
      </p:sp>
      <p:pic>
        <p:nvPicPr>
          <p:cNvPr id="206" name="Google Shape;206;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7" name="Google Shape;207;p37"/>
          <p:cNvSpPr txBox="1"/>
          <p:nvPr/>
        </p:nvSpPr>
        <p:spPr>
          <a:xfrm>
            <a:off x="406550" y="1205100"/>
            <a:ext cx="48678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(IV) By assisting it to issue legal and illegal leaflets. (V) By having all Party organizers devote a por</a:t>
            </a:r>
            <a:r>
              <a:rPr lang="en" sz="1700">
                <a:solidFill>
                  <a:srgbClr val="E4E5B8"/>
                </a:solidFill>
                <a:latin typeface="Georgia"/>
                <a:ea typeface="Georgia"/>
                <a:cs typeface="Georgia"/>
                <a:sym typeface="Georgia"/>
              </a:rPr>
              <a:t>tion of their time to organizing and developing units of the League in their territory. (VI) By directing their educational work under the immediate special supervision of the Party educational committees. 4. An organization shall be formed to carry on the legal work of the League of Young Communists. It shall provide education, recreational, and social facilities. 5. The Party shall interchange representatives with the League and watch its every move and </a:t>
            </a:r>
            <a:r>
              <a:rPr lang="en" sz="1700">
                <a:solidFill>
                  <a:srgbClr val="E4E5B8"/>
                </a:solidFill>
                <a:latin typeface="Georgia"/>
                <a:ea typeface="Georgia"/>
                <a:cs typeface="Georgia"/>
                <a:sym typeface="Georgia"/>
              </a:rPr>
              <a:t>development</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t/>
            </a:r>
            <a:endParaRPr sz="1700">
              <a:solidFill>
                <a:srgbClr val="E4E5B8"/>
              </a:solidFill>
              <a:latin typeface="Barlow Condensed"/>
              <a:ea typeface="Barlow Condensed"/>
              <a:cs typeface="Barlow Condensed"/>
              <a:sym typeface="Barlow Condensed"/>
            </a:endParaRPr>
          </a:p>
        </p:txBody>
      </p:sp>
      <p:pic>
        <p:nvPicPr>
          <p:cNvPr id="208" name="Google Shape;208;p37"/>
          <p:cNvPicPr preferRelativeResize="0"/>
          <p:nvPr/>
        </p:nvPicPr>
        <p:blipFill>
          <a:blip r:embed="rId4">
            <a:alphaModFix/>
          </a:blip>
          <a:stretch>
            <a:fillRect/>
          </a:stretch>
        </p:blipFill>
        <p:spPr>
          <a:xfrm>
            <a:off x="5656875" y="1205100"/>
            <a:ext cx="2276225" cy="3034975"/>
          </a:xfrm>
          <a:prstGeom prst="rect">
            <a:avLst/>
          </a:prstGeom>
          <a:noFill/>
          <a:ln>
            <a:noFill/>
          </a:ln>
        </p:spPr>
      </p:pic>
      <p:sp>
        <p:nvSpPr>
          <p:cNvPr id="209" name="Google Shape;209;p37"/>
          <p:cNvSpPr txBox="1"/>
          <p:nvPr/>
        </p:nvSpPr>
        <p:spPr>
          <a:xfrm>
            <a:off x="5567800" y="4343875"/>
            <a:ext cx="3184200" cy="47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Flyer for Jefferson School of Social Science</a:t>
            </a:r>
            <a:endParaRPr sz="1500">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38"/>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320">
                <a:solidFill>
                  <a:srgbClr val="E4E5B8"/>
                </a:solidFill>
                <a:latin typeface="Georgia"/>
                <a:ea typeface="Georgia"/>
                <a:cs typeface="Georgia"/>
                <a:sym typeface="Georgia"/>
              </a:rPr>
              <a:t>Organizational Independence of LYC</a:t>
            </a:r>
            <a:endParaRPr>
              <a:solidFill>
                <a:srgbClr val="E4E5B8"/>
              </a:solidFill>
              <a:latin typeface="Georgia"/>
              <a:ea typeface="Georgia"/>
              <a:cs typeface="Georgia"/>
              <a:sym typeface="Georgia"/>
            </a:endParaRPr>
          </a:p>
        </p:txBody>
      </p:sp>
      <p:pic>
        <p:nvPicPr>
          <p:cNvPr id="216" name="Google Shape;216;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7" name="Google Shape;217;p38"/>
          <p:cNvSpPr txBox="1"/>
          <p:nvPr/>
        </p:nvSpPr>
        <p:spPr>
          <a:xfrm>
            <a:off x="406550" y="1205100"/>
            <a:ext cx="47715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Barlow Condensed"/>
                <a:ea typeface="Barlow Condensed"/>
                <a:cs typeface="Barlow Condensed"/>
                <a:sym typeface="Barlow Condensed"/>
              </a:rPr>
              <a:t>As was stated above, the Communist Youth Leagues must be organizationally independent to the Party. </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rPr lang="en" sz="1700">
                <a:solidFill>
                  <a:srgbClr val="E4E5B8"/>
                </a:solidFill>
                <a:latin typeface="Barlow Condensed"/>
                <a:ea typeface="Barlow Condensed"/>
                <a:cs typeface="Barlow Condensed"/>
                <a:sym typeface="Barlow Condensed"/>
              </a:rPr>
              <a:t>This is in part because in order to spread confidence of the Party among the youth, organizers must be able to relate to the youth. Older adults having decades of gap in age, do not readily relate to the moods, culture, and maturity of the youth.</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rPr lang="en" sz="1700">
                <a:solidFill>
                  <a:srgbClr val="E4E5B8"/>
                </a:solidFill>
                <a:latin typeface="Barlow Condensed"/>
                <a:ea typeface="Barlow Condensed"/>
                <a:cs typeface="Barlow Condensed"/>
                <a:sym typeface="Barlow Condensed"/>
              </a:rPr>
              <a:t>The LYC must operate independently also since the youth league provides a training ground where members can organize in a similar manner to the Party while having the opportunity to make and learn from their own mistakes. Only this way can the next generation of Party leaders be cultivated.</a:t>
            </a:r>
            <a:endParaRPr sz="1700">
              <a:solidFill>
                <a:srgbClr val="E4E5B8"/>
              </a:solidFill>
              <a:latin typeface="Barlow Condensed"/>
              <a:ea typeface="Barlow Condensed"/>
              <a:cs typeface="Barlow Condensed"/>
              <a:sym typeface="Barlow Condensed"/>
            </a:endParaRPr>
          </a:p>
        </p:txBody>
      </p:sp>
      <p:pic>
        <p:nvPicPr>
          <p:cNvPr id="218" name="Google Shape;218;p38"/>
          <p:cNvPicPr preferRelativeResize="0"/>
          <p:nvPr/>
        </p:nvPicPr>
        <p:blipFill rotWithShape="1">
          <a:blip r:embed="rId4">
            <a:alphaModFix/>
          </a:blip>
          <a:srcRect b="3354" l="0" r="1235" t="0"/>
          <a:stretch/>
        </p:blipFill>
        <p:spPr>
          <a:xfrm>
            <a:off x="5440625" y="1453625"/>
            <a:ext cx="3611825" cy="28275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39"/>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320">
                <a:solidFill>
                  <a:srgbClr val="E4E5B8"/>
                </a:solidFill>
                <a:latin typeface="Georgia"/>
                <a:ea typeface="Georgia"/>
                <a:cs typeface="Georgia"/>
                <a:sym typeface="Georgia"/>
              </a:rPr>
              <a:t>Organizational Independence of LYC</a:t>
            </a:r>
            <a:endParaRPr>
              <a:solidFill>
                <a:srgbClr val="E4E5B8"/>
              </a:solidFill>
              <a:latin typeface="Georgia"/>
              <a:ea typeface="Georgia"/>
              <a:cs typeface="Georgia"/>
              <a:sym typeface="Georgia"/>
            </a:endParaRPr>
          </a:p>
        </p:txBody>
      </p:sp>
      <p:pic>
        <p:nvPicPr>
          <p:cNvPr id="225" name="Google Shape;225;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6" name="Google Shape;226;p39"/>
          <p:cNvSpPr txBox="1"/>
          <p:nvPr/>
        </p:nvSpPr>
        <p:spPr>
          <a:xfrm>
            <a:off x="406550" y="1205100"/>
            <a:ext cx="8501400" cy="3586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Barlow Condensed"/>
                <a:ea typeface="Barlow Condensed"/>
                <a:cs typeface="Barlow Condensed"/>
                <a:sym typeface="Barlow Condensed"/>
              </a:rPr>
              <a:t>By organizational independence, it means that the LYC has its own cells (units), its own leading bodies such as a Congress; Central Committee; and Politburo, as well as their own publication (Red Patriot).</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rPr lang="en" sz="1700">
                <a:solidFill>
                  <a:srgbClr val="E4E5B8"/>
                </a:solidFill>
                <a:latin typeface="Barlow Condensed"/>
                <a:ea typeface="Barlow Condensed"/>
                <a:cs typeface="Barlow Condensed"/>
                <a:sym typeface="Barlow Condensed"/>
              </a:rPr>
              <a:t>Organizational Independence does not mean that the LYC acts as a completely separate entity however. The LYC still abides by the ideology of the Party and is subject to the criticism by Party leaders. In this way, the Party serves to provide guidance in the development of the Communist Youth. </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rPr lang="en" sz="1700">
                <a:solidFill>
                  <a:srgbClr val="E4E5B8"/>
                </a:solidFill>
                <a:latin typeface="Barlow Condensed"/>
                <a:ea typeface="Barlow Condensed"/>
                <a:cs typeface="Barlow Condensed"/>
                <a:sym typeface="Barlow Condensed"/>
              </a:rPr>
              <a:t>At all LYC meetings and events, there is at least one Party representative present to observe and report the activities of the LYC to Party leadership. Currently, most Party leadership observes the activities. </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sz="17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rPr lang="en" sz="1700">
                <a:solidFill>
                  <a:srgbClr val="E4E5B8"/>
                </a:solidFill>
                <a:latin typeface="Barlow Condensed"/>
                <a:ea typeface="Barlow Condensed"/>
                <a:cs typeface="Barlow Condensed"/>
                <a:sym typeface="Barlow Condensed"/>
              </a:rPr>
              <a:t>In general, youth are more energetic and fiery. While this attribute is useful when directed, without proper guidance, it can, and many times, does lead to impulsive, individualistic behavior that can lead to adventurism and factionalism. This is why the LYC leads itself under the close guidance of the Party.</a:t>
            </a:r>
            <a:endParaRPr sz="1700">
              <a:solidFill>
                <a:srgbClr val="E4E5B8"/>
              </a:solidFill>
              <a:latin typeface="Barlow Condensed"/>
              <a:ea typeface="Barlow Condensed"/>
              <a:cs typeface="Barlow Condensed"/>
              <a:sym typeface="Barlow Condense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32" name="Google Shape;232;p4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Accomplishments of Communist Youth Groups</a:t>
            </a:r>
            <a:endParaRPr sz="5200">
              <a:solidFill>
                <a:srgbClr val="E4E5B8"/>
              </a:solidFill>
              <a:latin typeface="Georgia"/>
              <a:ea typeface="Georgia"/>
              <a:cs typeface="Georgia"/>
              <a:sym typeface="Georgia"/>
            </a:endParaRPr>
          </a:p>
        </p:txBody>
      </p:sp>
      <p:pic>
        <p:nvPicPr>
          <p:cNvPr id="238" name="Google Shape;238;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Communist Youth Publications (1923-1930)</a:t>
            </a:r>
            <a:endParaRPr>
              <a:solidFill>
                <a:srgbClr val="E4E5B8"/>
              </a:solidFill>
              <a:latin typeface="Georgia"/>
              <a:ea typeface="Georgia"/>
              <a:cs typeface="Georgia"/>
              <a:sym typeface="Georgia"/>
            </a:endParaRPr>
          </a:p>
        </p:txBody>
      </p:sp>
      <p:pic>
        <p:nvPicPr>
          <p:cNvPr id="245" name="Google Shape;245;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6" name="Google Shape;246;p42"/>
          <p:cNvSpPr txBox="1"/>
          <p:nvPr/>
        </p:nvSpPr>
        <p:spPr>
          <a:xfrm>
            <a:off x="6503050" y="1171775"/>
            <a:ext cx="2507100" cy="3278700"/>
          </a:xfrm>
          <a:prstGeom prst="rect">
            <a:avLst/>
          </a:prstGeom>
          <a:noFill/>
          <a:ln>
            <a:noFill/>
          </a:ln>
        </p:spPr>
        <p:txBody>
          <a:bodyPr anchorCtr="0" anchor="t" bIns="91425" lIns="91425" spcFirstLastPara="1" rIns="91425" wrap="square" tIns="91425">
            <a:spAutoFit/>
          </a:bodyPr>
          <a:lstStyle/>
          <a:p>
            <a:pPr indent="0" lvl="0" marL="342900" marR="342900" rtl="0" algn="ctr">
              <a:spcBef>
                <a:spcPts val="1800"/>
              </a:spcBef>
              <a:spcAft>
                <a:spcPts val="0"/>
              </a:spcAft>
              <a:buNone/>
            </a:pPr>
            <a:r>
              <a:rPr b="1" lang="en" sz="1900">
                <a:solidFill>
                  <a:srgbClr val="E4E5B8"/>
                </a:solidFill>
                <a:latin typeface="Times New Roman"/>
                <a:ea typeface="Times New Roman"/>
                <a:cs typeface="Times New Roman"/>
                <a:sym typeface="Times New Roman"/>
              </a:rPr>
              <a:t>“A working class magazine for working class children”</a:t>
            </a:r>
            <a:endParaRPr b="1" sz="1900">
              <a:solidFill>
                <a:srgbClr val="E4E5B8"/>
              </a:solidFill>
              <a:latin typeface="Times New Roman"/>
              <a:ea typeface="Times New Roman"/>
              <a:cs typeface="Times New Roman"/>
              <a:sym typeface="Times New Roman"/>
            </a:endParaRPr>
          </a:p>
          <a:p>
            <a:pPr indent="0" lvl="0" marL="342900" marR="342900" rtl="0" algn="ctr">
              <a:spcBef>
                <a:spcPts val="1800"/>
              </a:spcBef>
              <a:spcAft>
                <a:spcPts val="0"/>
              </a:spcAft>
              <a:buNone/>
            </a:pPr>
            <a:r>
              <a:rPr b="1" lang="en" sz="1900">
                <a:solidFill>
                  <a:srgbClr val="E4E5B8"/>
                </a:solidFill>
                <a:latin typeface="Times New Roman"/>
                <a:ea typeface="Times New Roman"/>
                <a:cs typeface="Times New Roman"/>
                <a:sym typeface="Times New Roman"/>
              </a:rPr>
              <a:t>Junior Section, Young Workers League of America</a:t>
            </a:r>
            <a:endParaRPr b="1" sz="1900">
              <a:solidFill>
                <a:srgbClr val="E4E5B8"/>
              </a:solidFill>
              <a:latin typeface="Times New Roman"/>
              <a:ea typeface="Times New Roman"/>
              <a:cs typeface="Times New Roman"/>
              <a:sym typeface="Times New Roman"/>
            </a:endParaRPr>
          </a:p>
          <a:p>
            <a:pPr indent="0" lvl="0" marL="342900" marR="342900" rtl="0" algn="ctr">
              <a:spcBef>
                <a:spcPts val="1800"/>
              </a:spcBef>
              <a:spcAft>
                <a:spcPts val="400"/>
              </a:spcAft>
              <a:buNone/>
            </a:pPr>
            <a:r>
              <a:rPr b="1" lang="en" sz="1900">
                <a:solidFill>
                  <a:srgbClr val="E4E5B8"/>
                </a:solidFill>
                <a:latin typeface="Times New Roman"/>
                <a:ea typeface="Times New Roman"/>
                <a:cs typeface="Times New Roman"/>
                <a:sym typeface="Times New Roman"/>
              </a:rPr>
              <a:t>(1923 to 1930)</a:t>
            </a:r>
            <a:endParaRPr b="1" sz="1900">
              <a:solidFill>
                <a:srgbClr val="E4E5B8"/>
              </a:solidFill>
              <a:latin typeface="Times New Roman"/>
              <a:ea typeface="Times New Roman"/>
              <a:cs typeface="Times New Roman"/>
              <a:sym typeface="Times New Roman"/>
            </a:endParaRPr>
          </a:p>
        </p:txBody>
      </p:sp>
      <p:sp>
        <p:nvSpPr>
          <p:cNvPr id="247" name="Google Shape;247;p42"/>
          <p:cNvSpPr txBox="1"/>
          <p:nvPr/>
        </p:nvSpPr>
        <p:spPr>
          <a:xfrm>
            <a:off x="486525" y="1288275"/>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48" name="Google Shape;248;p42"/>
          <p:cNvPicPr preferRelativeResize="0"/>
          <p:nvPr/>
        </p:nvPicPr>
        <p:blipFill>
          <a:blip r:embed="rId4">
            <a:alphaModFix/>
          </a:blip>
          <a:stretch>
            <a:fillRect/>
          </a:stretch>
        </p:blipFill>
        <p:spPr>
          <a:xfrm>
            <a:off x="295200" y="1313250"/>
            <a:ext cx="5932650" cy="1846256"/>
          </a:xfrm>
          <a:prstGeom prst="rect">
            <a:avLst/>
          </a:prstGeom>
          <a:noFill/>
          <a:ln>
            <a:noFill/>
          </a:ln>
        </p:spPr>
      </p:pic>
      <p:pic>
        <p:nvPicPr>
          <p:cNvPr id="249" name="Google Shape;249;p42"/>
          <p:cNvPicPr preferRelativeResize="0"/>
          <p:nvPr/>
        </p:nvPicPr>
        <p:blipFill>
          <a:blip r:embed="rId5">
            <a:alphaModFix/>
          </a:blip>
          <a:stretch>
            <a:fillRect/>
          </a:stretch>
        </p:blipFill>
        <p:spPr>
          <a:xfrm>
            <a:off x="295200" y="3635750"/>
            <a:ext cx="5932650" cy="97495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43"/>
          <p:cNvSpPr txBox="1"/>
          <p:nvPr>
            <p:ph type="title"/>
          </p:nvPr>
        </p:nvSpPr>
        <p:spPr>
          <a:xfrm>
            <a:off x="1658025" y="185025"/>
            <a:ext cx="5592900" cy="876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The Young Comrade No. 1  (1923)</a:t>
            </a:r>
            <a:endParaRPr>
              <a:solidFill>
                <a:srgbClr val="E4E5B8"/>
              </a:solidFill>
              <a:latin typeface="Georgia"/>
              <a:ea typeface="Georgia"/>
              <a:cs typeface="Georgia"/>
              <a:sym typeface="Georgia"/>
            </a:endParaRPr>
          </a:p>
        </p:txBody>
      </p:sp>
      <p:pic>
        <p:nvPicPr>
          <p:cNvPr id="256" name="Google Shape;256;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7" name="Google Shape;257;p43"/>
          <p:cNvSpPr txBox="1"/>
          <p:nvPr/>
        </p:nvSpPr>
        <p:spPr>
          <a:xfrm>
            <a:off x="442200" y="1871000"/>
            <a:ext cx="4129800" cy="2483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1650">
                <a:solidFill>
                  <a:srgbClr val="E4E5B8"/>
                </a:solidFill>
                <a:latin typeface="Georgia"/>
                <a:ea typeface="Georgia"/>
                <a:cs typeface="Georgia"/>
                <a:sym typeface="Georgia"/>
              </a:rPr>
              <a:t>The League of Young Communists Publication “The Young Comrade” served to inform, connect and inspire young </a:t>
            </a:r>
            <a:r>
              <a:rPr lang="en" sz="1650">
                <a:solidFill>
                  <a:srgbClr val="E4E5B8"/>
                </a:solidFill>
                <a:latin typeface="Georgia"/>
                <a:ea typeface="Georgia"/>
                <a:cs typeface="Georgia"/>
                <a:sym typeface="Georgia"/>
              </a:rPr>
              <a:t>communists. The Masthead is shown on the previous slide and the first article of Vol. 1, No. 1, (see right) follows. This initial entry summarizes the purpose and style of the LYC’s youth publication. </a:t>
            </a:r>
            <a:endParaRPr sz="1650">
              <a:solidFill>
                <a:srgbClr val="E4E5B8"/>
              </a:solidFill>
              <a:latin typeface="Georgia"/>
              <a:ea typeface="Georgia"/>
              <a:cs typeface="Georgia"/>
              <a:sym typeface="Georgia"/>
            </a:endParaRPr>
          </a:p>
        </p:txBody>
      </p:sp>
      <p:sp>
        <p:nvSpPr>
          <p:cNvPr id="258" name="Google Shape;258;p43"/>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59" name="Google Shape;259;p43"/>
          <p:cNvPicPr preferRelativeResize="0"/>
          <p:nvPr/>
        </p:nvPicPr>
        <p:blipFill>
          <a:blip r:embed="rId4">
            <a:alphaModFix/>
          </a:blip>
          <a:stretch>
            <a:fillRect/>
          </a:stretch>
        </p:blipFill>
        <p:spPr>
          <a:xfrm>
            <a:off x="5392450" y="1149638"/>
            <a:ext cx="3248575" cy="39258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12/2/25</a:t>
            </a:r>
            <a:endParaRPr>
              <a:solidFill>
                <a:srgbClr val="E4E5B8"/>
              </a:solidFill>
              <a:latin typeface="Georgia"/>
              <a:ea typeface="Georgia"/>
              <a:cs typeface="Georgia"/>
              <a:sym typeface="Georgia"/>
            </a:endParaRPr>
          </a:p>
        </p:txBody>
      </p:sp>
      <p:sp>
        <p:nvSpPr>
          <p:cNvPr id="109" name="Google Shape;109;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B21F15"/>
                </a:solidFill>
              </a:rPr>
              <a:t>``</a:t>
            </a:r>
            <a:endParaRPr>
              <a:solidFill>
                <a:srgbClr val="B21F15"/>
              </a:solidFill>
            </a:endParaRPr>
          </a:p>
        </p:txBody>
      </p:sp>
      <p:pic>
        <p:nvPicPr>
          <p:cNvPr id="110" name="Google Shape;110;p26" title="PSMLS - 070224 Artwork (16).png"/>
          <p:cNvPicPr preferRelativeResize="0"/>
          <p:nvPr/>
        </p:nvPicPr>
        <p:blipFill>
          <a:blip r:embed="rId3">
            <a:alphaModFix/>
          </a:blip>
          <a:stretch>
            <a:fillRect/>
          </a:stretch>
        </p:blipFill>
        <p:spPr>
          <a:xfrm>
            <a:off x="844950" y="357800"/>
            <a:ext cx="7454099" cy="419292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44"/>
          <p:cNvSpPr txBox="1"/>
          <p:nvPr>
            <p:ph type="title"/>
          </p:nvPr>
        </p:nvSpPr>
        <p:spPr>
          <a:xfrm>
            <a:off x="1678600" y="164475"/>
            <a:ext cx="5256000" cy="876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Young Comrade No. 1  (1923)</a:t>
            </a:r>
            <a:endParaRPr>
              <a:solidFill>
                <a:srgbClr val="E4E5B8"/>
              </a:solidFill>
              <a:latin typeface="Georgia"/>
              <a:ea typeface="Georgia"/>
              <a:cs typeface="Georgia"/>
              <a:sym typeface="Georgia"/>
            </a:endParaRPr>
          </a:p>
        </p:txBody>
      </p:sp>
      <p:pic>
        <p:nvPicPr>
          <p:cNvPr id="266" name="Google Shape;266;p44"/>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267" name="Google Shape;267;p44"/>
          <p:cNvPicPr preferRelativeResize="0"/>
          <p:nvPr/>
        </p:nvPicPr>
        <p:blipFill>
          <a:blip r:embed="rId4">
            <a:alphaModFix/>
          </a:blip>
          <a:stretch>
            <a:fillRect/>
          </a:stretch>
        </p:blipFill>
        <p:spPr>
          <a:xfrm>
            <a:off x="3386825" y="1187525"/>
            <a:ext cx="2837119" cy="876300"/>
          </a:xfrm>
          <a:prstGeom prst="rect">
            <a:avLst/>
          </a:prstGeom>
          <a:noFill/>
          <a:ln>
            <a:noFill/>
          </a:ln>
        </p:spPr>
      </p:pic>
      <p:pic>
        <p:nvPicPr>
          <p:cNvPr id="268" name="Google Shape;268;p44"/>
          <p:cNvPicPr preferRelativeResize="0"/>
          <p:nvPr/>
        </p:nvPicPr>
        <p:blipFill>
          <a:blip r:embed="rId5">
            <a:alphaModFix/>
          </a:blip>
          <a:stretch>
            <a:fillRect/>
          </a:stretch>
        </p:blipFill>
        <p:spPr>
          <a:xfrm>
            <a:off x="6313850" y="1128875"/>
            <a:ext cx="2650500" cy="3706250"/>
          </a:xfrm>
          <a:prstGeom prst="rect">
            <a:avLst/>
          </a:prstGeom>
          <a:noFill/>
          <a:ln>
            <a:noFill/>
          </a:ln>
        </p:spPr>
      </p:pic>
      <p:sp>
        <p:nvSpPr>
          <p:cNvPr id="269" name="Google Shape;269;p44"/>
          <p:cNvSpPr txBox="1"/>
          <p:nvPr/>
        </p:nvSpPr>
        <p:spPr>
          <a:xfrm>
            <a:off x="83900" y="2108950"/>
            <a:ext cx="2602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270" name="Google Shape;270;p44"/>
          <p:cNvSpPr txBox="1"/>
          <p:nvPr/>
        </p:nvSpPr>
        <p:spPr>
          <a:xfrm>
            <a:off x="185925" y="1428600"/>
            <a:ext cx="3111000" cy="3106800"/>
          </a:xfrm>
          <a:prstGeom prst="rect">
            <a:avLst/>
          </a:prstGeom>
          <a:noFill/>
          <a:ln>
            <a:noFill/>
          </a:ln>
        </p:spPr>
        <p:txBody>
          <a:bodyPr anchorCtr="0" anchor="t" bIns="91425" lIns="91425" spcFirstLastPara="1" rIns="91425" wrap="square" tIns="91425">
            <a:spAutoFit/>
          </a:bodyPr>
          <a:lstStyle/>
          <a:p>
            <a:pPr indent="-333375" lvl="0" marL="457200" marR="0" rtl="0" algn="l">
              <a:lnSpc>
                <a:spcPct val="100000"/>
              </a:lnSpc>
              <a:spcBef>
                <a:spcPts val="1000"/>
              </a:spcBef>
              <a:spcAft>
                <a:spcPts val="0"/>
              </a:spcAft>
              <a:buClr>
                <a:srgbClr val="E4E5B8"/>
              </a:buClr>
              <a:buSzPts val="1650"/>
              <a:buFont typeface="Georgia"/>
              <a:buChar char="●"/>
            </a:pPr>
            <a:r>
              <a:rPr lang="en" sz="1650">
                <a:solidFill>
                  <a:srgbClr val="E4E5B8"/>
                </a:solidFill>
                <a:latin typeface="Georgia"/>
                <a:ea typeface="Georgia"/>
                <a:cs typeface="Georgia"/>
                <a:sym typeface="Georgia"/>
              </a:rPr>
              <a:t>The Young Comrade offered salient, age appropriate </a:t>
            </a:r>
            <a:r>
              <a:rPr lang="en" sz="1650">
                <a:solidFill>
                  <a:srgbClr val="E4E5B8"/>
                </a:solidFill>
                <a:latin typeface="Georgia"/>
                <a:ea typeface="Georgia"/>
                <a:cs typeface="Georgia"/>
                <a:sym typeface="Georgia"/>
              </a:rPr>
              <a:t>content</a:t>
            </a:r>
            <a:r>
              <a:rPr lang="en" sz="1650">
                <a:solidFill>
                  <a:srgbClr val="E4E5B8"/>
                </a:solidFill>
                <a:latin typeface="Georgia"/>
                <a:ea typeface="Georgia"/>
                <a:cs typeface="Georgia"/>
                <a:sym typeface="Georgia"/>
              </a:rPr>
              <a:t> for working class children. </a:t>
            </a:r>
            <a:endParaRPr sz="1650">
              <a:solidFill>
                <a:srgbClr val="E4E5B8"/>
              </a:solidFill>
              <a:latin typeface="Georgia"/>
              <a:ea typeface="Georgia"/>
              <a:cs typeface="Georgia"/>
              <a:sym typeface="Georgia"/>
            </a:endParaRPr>
          </a:p>
          <a:p>
            <a:pPr indent="-333375" lvl="0" marL="457200" marR="0" rtl="0" algn="l">
              <a:lnSpc>
                <a:spcPct val="100000"/>
              </a:lnSpc>
              <a:spcBef>
                <a:spcPts val="1000"/>
              </a:spcBef>
              <a:spcAft>
                <a:spcPts val="0"/>
              </a:spcAft>
              <a:buClr>
                <a:srgbClr val="E4E5B8"/>
              </a:buClr>
              <a:buSzPts val="1650"/>
              <a:buFont typeface="Georgia"/>
              <a:buChar char="●"/>
            </a:pPr>
            <a:r>
              <a:rPr lang="en" sz="1650">
                <a:solidFill>
                  <a:srgbClr val="E4E5B8"/>
                </a:solidFill>
                <a:latin typeface="Georgia"/>
                <a:ea typeface="Georgia"/>
                <a:cs typeface="Georgia"/>
                <a:sym typeface="Georgia"/>
              </a:rPr>
              <a:t>Articles </a:t>
            </a:r>
            <a:r>
              <a:rPr lang="en" sz="1650">
                <a:solidFill>
                  <a:srgbClr val="E4E5B8"/>
                </a:solidFill>
                <a:latin typeface="Georgia"/>
                <a:ea typeface="Georgia"/>
                <a:cs typeface="Georgia"/>
                <a:sym typeface="Georgia"/>
              </a:rPr>
              <a:t>identifying capitalism’s role and </a:t>
            </a:r>
            <a:r>
              <a:rPr lang="en" sz="1650">
                <a:solidFill>
                  <a:srgbClr val="E4E5B8"/>
                </a:solidFill>
                <a:latin typeface="Georgia"/>
                <a:ea typeface="Georgia"/>
                <a:cs typeface="Georgia"/>
                <a:sym typeface="Georgia"/>
              </a:rPr>
              <a:t>giving context to aspects of class struggle, labor issues, and exploitation, from the school age youth perspective. </a:t>
            </a:r>
            <a:endParaRPr sz="1650">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45"/>
          <p:cNvSpPr txBox="1"/>
          <p:nvPr>
            <p:ph type="title"/>
          </p:nvPr>
        </p:nvSpPr>
        <p:spPr>
          <a:xfrm>
            <a:off x="1658025" y="185025"/>
            <a:ext cx="6626700" cy="876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The Young Comrade No. 1  (1923)</a:t>
            </a:r>
            <a:endParaRPr>
              <a:solidFill>
                <a:srgbClr val="E4E5B8"/>
              </a:solidFill>
              <a:latin typeface="Georgia"/>
              <a:ea typeface="Georgia"/>
              <a:cs typeface="Georgia"/>
              <a:sym typeface="Georgia"/>
            </a:endParaRPr>
          </a:p>
        </p:txBody>
      </p:sp>
      <p:pic>
        <p:nvPicPr>
          <p:cNvPr id="277" name="Google Shape;277;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8" name="Google Shape;278;p45"/>
          <p:cNvSpPr txBox="1"/>
          <p:nvPr/>
        </p:nvSpPr>
        <p:spPr>
          <a:xfrm flipH="1" rot="10800000">
            <a:off x="3340625" y="2805000"/>
            <a:ext cx="3957300" cy="354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200"/>
              </a:spcBef>
              <a:spcAft>
                <a:spcPts val="1200"/>
              </a:spcAft>
              <a:buNone/>
            </a:pPr>
            <a:r>
              <a:t/>
            </a:r>
            <a:endParaRPr sz="1100"/>
          </a:p>
        </p:txBody>
      </p:sp>
      <p:sp>
        <p:nvSpPr>
          <p:cNvPr id="279" name="Google Shape;279;p45"/>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80" name="Google Shape;280;p45"/>
          <p:cNvPicPr preferRelativeResize="0"/>
          <p:nvPr/>
        </p:nvPicPr>
        <p:blipFill>
          <a:blip r:embed="rId4">
            <a:alphaModFix/>
          </a:blip>
          <a:stretch>
            <a:fillRect/>
          </a:stretch>
        </p:blipFill>
        <p:spPr>
          <a:xfrm>
            <a:off x="62475" y="1197250"/>
            <a:ext cx="3401819" cy="1053475"/>
          </a:xfrm>
          <a:prstGeom prst="rect">
            <a:avLst/>
          </a:prstGeom>
          <a:noFill/>
          <a:ln>
            <a:noFill/>
          </a:ln>
        </p:spPr>
      </p:pic>
      <p:pic>
        <p:nvPicPr>
          <p:cNvPr id="281" name="Google Shape;281;p45"/>
          <p:cNvPicPr preferRelativeResize="0"/>
          <p:nvPr/>
        </p:nvPicPr>
        <p:blipFill>
          <a:blip r:embed="rId5">
            <a:alphaModFix/>
          </a:blip>
          <a:stretch>
            <a:fillRect/>
          </a:stretch>
        </p:blipFill>
        <p:spPr>
          <a:xfrm>
            <a:off x="3617250" y="1197250"/>
            <a:ext cx="5407975" cy="3626926"/>
          </a:xfrm>
          <a:prstGeom prst="rect">
            <a:avLst/>
          </a:prstGeom>
          <a:noFill/>
          <a:ln>
            <a:noFill/>
          </a:ln>
        </p:spPr>
      </p:pic>
      <p:sp>
        <p:nvSpPr>
          <p:cNvPr id="282" name="Google Shape;282;p45"/>
          <p:cNvSpPr txBox="1"/>
          <p:nvPr/>
        </p:nvSpPr>
        <p:spPr>
          <a:xfrm>
            <a:off x="110100" y="2386650"/>
            <a:ext cx="3354300" cy="2271600"/>
          </a:xfrm>
          <a:prstGeom prst="rect">
            <a:avLst/>
          </a:prstGeom>
          <a:noFill/>
          <a:ln>
            <a:noFill/>
          </a:ln>
        </p:spPr>
        <p:txBody>
          <a:bodyPr anchorCtr="0" anchor="t" bIns="91425" lIns="91425" spcFirstLastPara="1" rIns="91425" wrap="square" tIns="91425">
            <a:spAutoFit/>
          </a:bodyPr>
          <a:lstStyle/>
          <a:p>
            <a:pPr indent="-320675" lvl="0" marL="457200" rtl="0" algn="l">
              <a:lnSpc>
                <a:spcPct val="85000"/>
              </a:lnSpc>
              <a:spcBef>
                <a:spcPts val="0"/>
              </a:spcBef>
              <a:spcAft>
                <a:spcPts val="0"/>
              </a:spcAft>
              <a:buClr>
                <a:srgbClr val="E4E5B8"/>
              </a:buClr>
              <a:buSzPts val="1450"/>
              <a:buFont typeface="Georgia"/>
              <a:buChar char="●"/>
            </a:pPr>
            <a:r>
              <a:rPr lang="en" sz="1450">
                <a:solidFill>
                  <a:srgbClr val="E4E5B8"/>
                </a:solidFill>
                <a:latin typeface="Georgia"/>
                <a:ea typeface="Georgia"/>
                <a:cs typeface="Georgia"/>
                <a:sym typeface="Georgia"/>
              </a:rPr>
              <a:t>Installs Class Consciousness </a:t>
            </a:r>
            <a:endParaRPr sz="1450">
              <a:solidFill>
                <a:srgbClr val="E4E5B8"/>
              </a:solidFill>
              <a:latin typeface="Georgia"/>
              <a:ea typeface="Georgia"/>
              <a:cs typeface="Georgia"/>
              <a:sym typeface="Georgia"/>
            </a:endParaRPr>
          </a:p>
          <a:p>
            <a:pPr indent="0" lvl="0" marL="457200" rtl="0" algn="l">
              <a:lnSpc>
                <a:spcPct val="85000"/>
              </a:lnSpc>
              <a:spcBef>
                <a:spcPts val="0"/>
              </a:spcBef>
              <a:spcAft>
                <a:spcPts val="0"/>
              </a:spcAft>
              <a:buNone/>
            </a:pPr>
            <a:r>
              <a:t/>
            </a:r>
            <a:endParaRPr sz="1450">
              <a:solidFill>
                <a:srgbClr val="E4E5B8"/>
              </a:solidFill>
              <a:latin typeface="Georgia"/>
              <a:ea typeface="Georgia"/>
              <a:cs typeface="Georgia"/>
              <a:sym typeface="Georgia"/>
            </a:endParaRPr>
          </a:p>
          <a:p>
            <a:pPr indent="-320675" lvl="0" marL="457200" rtl="0" algn="l">
              <a:lnSpc>
                <a:spcPct val="85000"/>
              </a:lnSpc>
              <a:spcBef>
                <a:spcPts val="0"/>
              </a:spcBef>
              <a:spcAft>
                <a:spcPts val="0"/>
              </a:spcAft>
              <a:buClr>
                <a:srgbClr val="E4E5B8"/>
              </a:buClr>
              <a:buSzPts val="1450"/>
              <a:buFont typeface="Georgia"/>
              <a:buChar char="●"/>
            </a:pPr>
            <a:r>
              <a:rPr lang="en" sz="1450">
                <a:solidFill>
                  <a:srgbClr val="E4E5B8"/>
                </a:solidFill>
                <a:latin typeface="Georgia"/>
                <a:ea typeface="Georgia"/>
                <a:cs typeface="Georgia"/>
                <a:sym typeface="Georgia"/>
              </a:rPr>
              <a:t>Suggests questions of mainstream education</a:t>
            </a:r>
            <a:endParaRPr sz="1450">
              <a:solidFill>
                <a:srgbClr val="E4E5B8"/>
              </a:solidFill>
              <a:latin typeface="Georgia"/>
              <a:ea typeface="Georgia"/>
              <a:cs typeface="Georgia"/>
              <a:sym typeface="Georgia"/>
            </a:endParaRPr>
          </a:p>
          <a:p>
            <a:pPr indent="0" lvl="0" marL="457200" rtl="0" algn="l">
              <a:lnSpc>
                <a:spcPct val="85000"/>
              </a:lnSpc>
              <a:spcBef>
                <a:spcPts val="0"/>
              </a:spcBef>
              <a:spcAft>
                <a:spcPts val="0"/>
              </a:spcAft>
              <a:buNone/>
            </a:pPr>
            <a:r>
              <a:t/>
            </a:r>
            <a:endParaRPr sz="1450">
              <a:solidFill>
                <a:srgbClr val="E4E5B8"/>
              </a:solidFill>
              <a:latin typeface="Georgia"/>
              <a:ea typeface="Georgia"/>
              <a:cs typeface="Georgia"/>
              <a:sym typeface="Georgia"/>
            </a:endParaRPr>
          </a:p>
          <a:p>
            <a:pPr indent="-320675" lvl="0" marL="457200" rtl="0" algn="l">
              <a:lnSpc>
                <a:spcPct val="85000"/>
              </a:lnSpc>
              <a:spcBef>
                <a:spcPts val="0"/>
              </a:spcBef>
              <a:spcAft>
                <a:spcPts val="0"/>
              </a:spcAft>
              <a:buClr>
                <a:srgbClr val="E4E5B8"/>
              </a:buClr>
              <a:buSzPts val="1450"/>
              <a:buFont typeface="Georgia"/>
              <a:buChar char="●"/>
            </a:pPr>
            <a:r>
              <a:rPr lang="en" sz="1450">
                <a:solidFill>
                  <a:srgbClr val="E4E5B8"/>
                </a:solidFill>
                <a:latin typeface="Georgia"/>
                <a:ea typeface="Georgia"/>
                <a:cs typeface="Georgia"/>
                <a:sym typeface="Georgia"/>
              </a:rPr>
              <a:t>Inspires submissions and contributions from young subscribers</a:t>
            </a:r>
            <a:endParaRPr sz="1450">
              <a:solidFill>
                <a:srgbClr val="E4E5B8"/>
              </a:solidFill>
              <a:latin typeface="Georgia"/>
              <a:ea typeface="Georgia"/>
              <a:cs typeface="Georgia"/>
              <a:sym typeface="Georgia"/>
            </a:endParaRPr>
          </a:p>
          <a:p>
            <a:pPr indent="0" lvl="0" marL="457200" rtl="0" algn="l">
              <a:lnSpc>
                <a:spcPct val="85000"/>
              </a:lnSpc>
              <a:spcBef>
                <a:spcPts val="0"/>
              </a:spcBef>
              <a:spcAft>
                <a:spcPts val="0"/>
              </a:spcAft>
              <a:buNone/>
            </a:pPr>
            <a:r>
              <a:t/>
            </a:r>
            <a:endParaRPr sz="1450">
              <a:solidFill>
                <a:srgbClr val="E4E5B8"/>
              </a:solidFill>
              <a:latin typeface="Georgia"/>
              <a:ea typeface="Georgia"/>
              <a:cs typeface="Georgia"/>
              <a:sym typeface="Georgia"/>
            </a:endParaRPr>
          </a:p>
          <a:p>
            <a:pPr indent="-320675" lvl="0" marL="457200" rtl="0" algn="l">
              <a:lnSpc>
                <a:spcPct val="85000"/>
              </a:lnSpc>
              <a:spcBef>
                <a:spcPts val="0"/>
              </a:spcBef>
              <a:spcAft>
                <a:spcPts val="0"/>
              </a:spcAft>
              <a:buClr>
                <a:srgbClr val="E4E5B8"/>
              </a:buClr>
              <a:buSzPts val="1450"/>
              <a:buFont typeface="Georgia"/>
              <a:buChar char="●"/>
            </a:pPr>
            <a:r>
              <a:rPr lang="en" sz="1450">
                <a:solidFill>
                  <a:srgbClr val="E4E5B8"/>
                </a:solidFill>
                <a:latin typeface="Georgia"/>
                <a:ea typeface="Georgia"/>
                <a:cs typeface="Georgia"/>
                <a:sym typeface="Georgia"/>
              </a:rPr>
              <a:t>Teaches Socialist History and Economics</a:t>
            </a:r>
            <a:endParaRPr sz="1450">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46"/>
          <p:cNvSpPr txBox="1"/>
          <p:nvPr>
            <p:ph type="title"/>
          </p:nvPr>
        </p:nvSpPr>
        <p:spPr>
          <a:xfrm>
            <a:off x="1658025" y="264300"/>
            <a:ext cx="7249800" cy="695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133">
                <a:solidFill>
                  <a:srgbClr val="E4E5B8"/>
                </a:solidFill>
                <a:latin typeface="Georgia"/>
                <a:ea typeface="Georgia"/>
                <a:cs typeface="Georgia"/>
                <a:sym typeface="Georgia"/>
              </a:rPr>
              <a:t>The Young Comrade Promotes Solidarity, Anti-War Organizing</a:t>
            </a:r>
            <a:r>
              <a:rPr lang="en" sz="2467">
                <a:solidFill>
                  <a:srgbClr val="E4E5B8"/>
                </a:solidFill>
                <a:latin typeface="Georgia"/>
                <a:ea typeface="Georgia"/>
                <a:cs typeface="Georgia"/>
                <a:sym typeface="Georgia"/>
              </a:rPr>
              <a:t> </a:t>
            </a:r>
            <a:r>
              <a:rPr lang="en">
                <a:solidFill>
                  <a:srgbClr val="E4E5B8"/>
                </a:solidFill>
                <a:latin typeface="Georgia"/>
                <a:ea typeface="Georgia"/>
                <a:cs typeface="Georgia"/>
                <a:sym typeface="Georgia"/>
              </a:rPr>
              <a:t> </a:t>
            </a:r>
            <a:endParaRPr>
              <a:solidFill>
                <a:srgbClr val="E4E5B8"/>
              </a:solidFill>
              <a:latin typeface="Georgia"/>
              <a:ea typeface="Georgia"/>
              <a:cs typeface="Georgia"/>
              <a:sym typeface="Georgia"/>
            </a:endParaRPr>
          </a:p>
        </p:txBody>
      </p:sp>
      <p:pic>
        <p:nvPicPr>
          <p:cNvPr id="289" name="Google Shape;289;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0" name="Google Shape;290;p46"/>
          <p:cNvSpPr txBox="1"/>
          <p:nvPr/>
        </p:nvSpPr>
        <p:spPr>
          <a:xfrm>
            <a:off x="167900" y="1060375"/>
            <a:ext cx="6162000" cy="354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200"/>
              </a:spcBef>
              <a:spcAft>
                <a:spcPts val="1200"/>
              </a:spcAft>
              <a:buNone/>
            </a:pPr>
            <a:r>
              <a:t/>
            </a:r>
            <a:endParaRPr sz="1100"/>
          </a:p>
        </p:txBody>
      </p:sp>
      <p:sp>
        <p:nvSpPr>
          <p:cNvPr id="291" name="Google Shape;291;p46"/>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92" name="Google Shape;292;p46"/>
          <p:cNvPicPr preferRelativeResize="0"/>
          <p:nvPr/>
        </p:nvPicPr>
        <p:blipFill>
          <a:blip r:embed="rId4">
            <a:alphaModFix/>
          </a:blip>
          <a:stretch>
            <a:fillRect/>
          </a:stretch>
        </p:blipFill>
        <p:spPr>
          <a:xfrm>
            <a:off x="152400" y="1144550"/>
            <a:ext cx="2451549" cy="3846550"/>
          </a:xfrm>
          <a:prstGeom prst="rect">
            <a:avLst/>
          </a:prstGeom>
          <a:noFill/>
          <a:ln>
            <a:noFill/>
          </a:ln>
        </p:spPr>
      </p:pic>
      <p:sp>
        <p:nvSpPr>
          <p:cNvPr id="293" name="Google Shape;293;p46"/>
          <p:cNvSpPr txBox="1"/>
          <p:nvPr/>
        </p:nvSpPr>
        <p:spPr>
          <a:xfrm>
            <a:off x="5728700" y="1582925"/>
            <a:ext cx="3426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94" name="Google Shape;294;p46"/>
          <p:cNvPicPr preferRelativeResize="0"/>
          <p:nvPr/>
        </p:nvPicPr>
        <p:blipFill>
          <a:blip r:embed="rId5">
            <a:alphaModFix/>
          </a:blip>
          <a:stretch>
            <a:fillRect/>
          </a:stretch>
        </p:blipFill>
        <p:spPr>
          <a:xfrm>
            <a:off x="6814603" y="1144550"/>
            <a:ext cx="2182297" cy="3846551"/>
          </a:xfrm>
          <a:prstGeom prst="rect">
            <a:avLst/>
          </a:prstGeom>
          <a:noFill/>
          <a:ln>
            <a:noFill/>
          </a:ln>
        </p:spPr>
      </p:pic>
      <p:sp>
        <p:nvSpPr>
          <p:cNvPr id="295" name="Google Shape;295;p46"/>
          <p:cNvSpPr txBox="1"/>
          <p:nvPr/>
        </p:nvSpPr>
        <p:spPr>
          <a:xfrm>
            <a:off x="2751625" y="2213175"/>
            <a:ext cx="3915300" cy="1523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450">
                <a:solidFill>
                  <a:srgbClr val="E4E5B8"/>
                </a:solidFill>
                <a:latin typeface="Georgia"/>
                <a:ea typeface="Georgia"/>
                <a:cs typeface="Georgia"/>
                <a:sym typeface="Georgia"/>
              </a:rPr>
              <a:t>In these articles:</a:t>
            </a:r>
            <a:endParaRPr sz="1450">
              <a:solidFill>
                <a:srgbClr val="E4E5B8"/>
              </a:solidFill>
              <a:latin typeface="Georgia"/>
              <a:ea typeface="Georgia"/>
              <a:cs typeface="Georgia"/>
              <a:sym typeface="Georgia"/>
            </a:endParaRPr>
          </a:p>
          <a:p>
            <a:pPr indent="0" lvl="0" marL="0" rtl="0" algn="l">
              <a:spcBef>
                <a:spcPts val="0"/>
              </a:spcBef>
              <a:spcAft>
                <a:spcPts val="0"/>
              </a:spcAft>
              <a:buNone/>
            </a:pPr>
            <a:r>
              <a:rPr lang="en" sz="1450">
                <a:solidFill>
                  <a:srgbClr val="E4E5B8"/>
                </a:solidFill>
                <a:latin typeface="Georgia"/>
                <a:ea typeface="Georgia"/>
                <a:cs typeface="Georgia"/>
                <a:sym typeface="Georgia"/>
              </a:rPr>
              <a:t>LYC </a:t>
            </a:r>
            <a:r>
              <a:rPr lang="en" sz="1450">
                <a:solidFill>
                  <a:srgbClr val="E4E5B8"/>
                </a:solidFill>
                <a:latin typeface="Georgia"/>
                <a:ea typeface="Georgia"/>
                <a:cs typeface="Georgia"/>
                <a:sym typeface="Georgia"/>
              </a:rPr>
              <a:t>members</a:t>
            </a:r>
            <a:r>
              <a:rPr lang="en" sz="1450">
                <a:solidFill>
                  <a:srgbClr val="E4E5B8"/>
                </a:solidFill>
                <a:latin typeface="Georgia"/>
                <a:ea typeface="Georgia"/>
                <a:cs typeface="Georgia"/>
                <a:sym typeface="Georgia"/>
              </a:rPr>
              <a:t> discuss the organizing a neighborhood cell, and describe efforts and the rationale for  youth lead critique and counter-reactionary response to the  para-military Boy Scouts organization. </a:t>
            </a:r>
            <a:endParaRPr sz="1450">
              <a:solidFill>
                <a:srgbClr val="E4E5B8"/>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7"/>
          <p:cNvSpPr txBox="1"/>
          <p:nvPr>
            <p:ph type="title"/>
          </p:nvPr>
        </p:nvSpPr>
        <p:spPr>
          <a:xfrm>
            <a:off x="1658025" y="264300"/>
            <a:ext cx="7249800" cy="695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33">
                <a:solidFill>
                  <a:srgbClr val="E4E5B8"/>
                </a:solidFill>
                <a:latin typeface="Georgia"/>
                <a:ea typeface="Georgia"/>
                <a:cs typeface="Georgia"/>
                <a:sym typeface="Georgia"/>
              </a:rPr>
              <a:t>The Young Comrade becomes Young Pioneer (1929)</a:t>
            </a:r>
            <a:r>
              <a:rPr lang="en" sz="2467">
                <a:solidFill>
                  <a:srgbClr val="E4E5B8"/>
                </a:solidFill>
                <a:latin typeface="Georgia"/>
                <a:ea typeface="Georgia"/>
                <a:cs typeface="Georgia"/>
                <a:sym typeface="Georgia"/>
              </a:rPr>
              <a:t> </a:t>
            </a:r>
            <a:r>
              <a:rPr lang="en">
                <a:solidFill>
                  <a:srgbClr val="E4E5B8"/>
                </a:solidFill>
                <a:latin typeface="Georgia"/>
                <a:ea typeface="Georgia"/>
                <a:cs typeface="Georgia"/>
                <a:sym typeface="Georgia"/>
              </a:rPr>
              <a:t> </a:t>
            </a:r>
            <a:endParaRPr>
              <a:solidFill>
                <a:srgbClr val="E4E5B8"/>
              </a:solidFill>
              <a:latin typeface="Georgia"/>
              <a:ea typeface="Georgia"/>
              <a:cs typeface="Georgia"/>
              <a:sym typeface="Georgia"/>
            </a:endParaRPr>
          </a:p>
        </p:txBody>
      </p:sp>
      <p:pic>
        <p:nvPicPr>
          <p:cNvPr id="302" name="Google Shape;302;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3" name="Google Shape;303;p47"/>
          <p:cNvSpPr txBox="1"/>
          <p:nvPr/>
        </p:nvSpPr>
        <p:spPr>
          <a:xfrm>
            <a:off x="167900" y="1060375"/>
            <a:ext cx="6162000" cy="354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200"/>
              </a:spcBef>
              <a:spcAft>
                <a:spcPts val="1200"/>
              </a:spcAft>
              <a:buNone/>
            </a:pPr>
            <a:r>
              <a:t/>
            </a:r>
            <a:endParaRPr sz="1100"/>
          </a:p>
        </p:txBody>
      </p:sp>
      <p:sp>
        <p:nvSpPr>
          <p:cNvPr id="304" name="Google Shape;304;p47"/>
          <p:cNvSpPr txBox="1"/>
          <p:nvPr/>
        </p:nvSpPr>
        <p:spPr>
          <a:xfrm>
            <a:off x="5728700" y="1582925"/>
            <a:ext cx="3426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05" name="Google Shape;305;p47"/>
          <p:cNvSpPr txBox="1"/>
          <p:nvPr/>
        </p:nvSpPr>
        <p:spPr>
          <a:xfrm>
            <a:off x="3797300" y="2144700"/>
            <a:ext cx="2274300" cy="8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450">
                <a:solidFill>
                  <a:srgbClr val="E4E5B8"/>
                </a:solidFill>
                <a:latin typeface="Georgia"/>
                <a:ea typeface="Georgia"/>
                <a:cs typeface="Georgia"/>
                <a:sym typeface="Georgia"/>
              </a:rPr>
              <a:t>In February 1929, Young Comrade became the “Young Pioneer” </a:t>
            </a:r>
            <a:endParaRPr sz="1450">
              <a:solidFill>
                <a:srgbClr val="E4E5B8"/>
              </a:solidFill>
              <a:latin typeface="Georgia"/>
              <a:ea typeface="Georgia"/>
              <a:cs typeface="Georgia"/>
              <a:sym typeface="Georgia"/>
            </a:endParaRPr>
          </a:p>
        </p:txBody>
      </p:sp>
      <p:pic>
        <p:nvPicPr>
          <p:cNvPr id="306" name="Google Shape;306;p47"/>
          <p:cNvPicPr preferRelativeResize="0"/>
          <p:nvPr/>
        </p:nvPicPr>
        <p:blipFill>
          <a:blip r:embed="rId4">
            <a:alphaModFix/>
          </a:blip>
          <a:stretch>
            <a:fillRect/>
          </a:stretch>
        </p:blipFill>
        <p:spPr>
          <a:xfrm>
            <a:off x="222950" y="1261740"/>
            <a:ext cx="3316075" cy="3697124"/>
          </a:xfrm>
          <a:prstGeom prst="rect">
            <a:avLst/>
          </a:prstGeom>
          <a:noFill/>
          <a:ln>
            <a:noFill/>
          </a:ln>
        </p:spPr>
      </p:pic>
      <p:pic>
        <p:nvPicPr>
          <p:cNvPr id="307" name="Google Shape;307;p47"/>
          <p:cNvPicPr preferRelativeResize="0"/>
          <p:nvPr/>
        </p:nvPicPr>
        <p:blipFill>
          <a:blip r:embed="rId5">
            <a:alphaModFix/>
          </a:blip>
          <a:stretch>
            <a:fillRect/>
          </a:stretch>
        </p:blipFill>
        <p:spPr>
          <a:xfrm>
            <a:off x="6329900" y="1156364"/>
            <a:ext cx="2577925" cy="39078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48"/>
          <p:cNvSpPr txBox="1"/>
          <p:nvPr>
            <p:ph type="title"/>
          </p:nvPr>
        </p:nvSpPr>
        <p:spPr>
          <a:xfrm>
            <a:off x="1658025" y="264300"/>
            <a:ext cx="7249800" cy="695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33">
                <a:solidFill>
                  <a:srgbClr val="E4E5B8"/>
                </a:solidFill>
                <a:latin typeface="Georgia"/>
                <a:ea typeface="Georgia"/>
                <a:cs typeface="Georgia"/>
                <a:sym typeface="Georgia"/>
              </a:rPr>
              <a:t>Workers’ Children Policy</a:t>
            </a:r>
            <a:r>
              <a:rPr lang="en" sz="1933">
                <a:solidFill>
                  <a:srgbClr val="E4E5B8"/>
                </a:solidFill>
                <a:latin typeface="Georgia"/>
                <a:ea typeface="Georgia"/>
                <a:cs typeface="Georgia"/>
                <a:sym typeface="Georgia"/>
              </a:rPr>
              <a:t> </a:t>
            </a:r>
            <a:r>
              <a:rPr lang="en" sz="2000">
                <a:solidFill>
                  <a:srgbClr val="E4E5B8"/>
                </a:solidFill>
                <a:latin typeface="Georgia"/>
                <a:ea typeface="Georgia"/>
                <a:cs typeface="Georgia"/>
                <a:sym typeface="Georgia"/>
              </a:rPr>
              <a:t>Reform Efforts</a:t>
            </a:r>
            <a:endParaRPr sz="2000">
              <a:solidFill>
                <a:srgbClr val="E4E5B8"/>
              </a:solidFill>
              <a:latin typeface="Georgia"/>
              <a:ea typeface="Georgia"/>
              <a:cs typeface="Georgia"/>
              <a:sym typeface="Georgia"/>
            </a:endParaRPr>
          </a:p>
        </p:txBody>
      </p:sp>
      <p:pic>
        <p:nvPicPr>
          <p:cNvPr id="314" name="Google Shape;314;p48"/>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315" name="Google Shape;315;p48"/>
          <p:cNvSpPr txBox="1"/>
          <p:nvPr/>
        </p:nvSpPr>
        <p:spPr>
          <a:xfrm>
            <a:off x="167900" y="1060375"/>
            <a:ext cx="6162000" cy="3540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200"/>
              </a:spcBef>
              <a:spcAft>
                <a:spcPts val="1200"/>
              </a:spcAft>
              <a:buNone/>
            </a:pPr>
            <a:r>
              <a:t/>
            </a:r>
            <a:endParaRPr sz="1100"/>
          </a:p>
        </p:txBody>
      </p:sp>
      <p:sp>
        <p:nvSpPr>
          <p:cNvPr id="316" name="Google Shape;316;p48"/>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17" name="Google Shape;317;p48"/>
          <p:cNvSpPr txBox="1"/>
          <p:nvPr/>
        </p:nvSpPr>
        <p:spPr>
          <a:xfrm>
            <a:off x="5728700" y="1582925"/>
            <a:ext cx="3426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18" name="Google Shape;318;p48"/>
          <p:cNvSpPr txBox="1"/>
          <p:nvPr/>
        </p:nvSpPr>
        <p:spPr>
          <a:xfrm>
            <a:off x="4898550" y="1132200"/>
            <a:ext cx="3962100" cy="367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800">
                <a:solidFill>
                  <a:srgbClr val="E4E5B8"/>
                </a:solidFill>
                <a:latin typeface="Georgia"/>
                <a:ea typeface="Georgia"/>
                <a:cs typeface="Georgia"/>
                <a:sym typeface="Georgia"/>
              </a:rPr>
              <a:t>Working Class Children Organize!</a:t>
            </a:r>
            <a:endParaRPr i="1"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050">
                <a:solidFill>
                  <a:srgbClr val="E4E5B8"/>
                </a:solidFill>
                <a:latin typeface="Georgia"/>
                <a:ea typeface="Georgia"/>
                <a:cs typeface="Georgia"/>
                <a:sym typeface="Georgia"/>
              </a:rPr>
              <a:t>Contribute </a:t>
            </a:r>
            <a:r>
              <a:rPr lang="en" sz="1050">
                <a:solidFill>
                  <a:srgbClr val="E4E5B8"/>
                </a:solidFill>
                <a:latin typeface="Georgia"/>
                <a:ea typeface="Georgia"/>
                <a:cs typeface="Georgia"/>
                <a:sym typeface="Georgia"/>
              </a:rPr>
              <a:t>to the Communist Party and Trade Union Unity League presenting the Workers’ Social Insurance Bill submitted in the winter of 1930. </a:t>
            </a:r>
            <a:endParaRPr sz="1050">
              <a:solidFill>
                <a:srgbClr val="E4E5B8"/>
              </a:solidFill>
              <a:latin typeface="Georgia"/>
              <a:ea typeface="Georgia"/>
              <a:cs typeface="Georgia"/>
              <a:sym typeface="Georgia"/>
            </a:endParaRPr>
          </a:p>
          <a:p>
            <a:pPr indent="0" lvl="0" marL="0" rtl="0" algn="l">
              <a:spcBef>
                <a:spcPts val="0"/>
              </a:spcBef>
              <a:spcAft>
                <a:spcPts val="0"/>
              </a:spcAft>
              <a:buNone/>
            </a:pPr>
            <a:r>
              <a:t/>
            </a:r>
            <a:endParaRPr sz="1050">
              <a:solidFill>
                <a:srgbClr val="E4E5B8"/>
              </a:solidFill>
              <a:latin typeface="Georgia"/>
              <a:ea typeface="Georgia"/>
              <a:cs typeface="Georgia"/>
              <a:sym typeface="Georgia"/>
            </a:endParaRPr>
          </a:p>
          <a:p>
            <a:pPr indent="0" lvl="0" marL="0" rtl="0" algn="l">
              <a:spcBef>
                <a:spcPts val="0"/>
              </a:spcBef>
              <a:spcAft>
                <a:spcPts val="0"/>
              </a:spcAft>
              <a:buNone/>
            </a:pPr>
            <a:r>
              <a:rPr lang="en" sz="1050">
                <a:solidFill>
                  <a:srgbClr val="E4E5B8"/>
                </a:solidFill>
                <a:latin typeface="Georgia"/>
                <a:ea typeface="Georgia"/>
                <a:cs typeface="Georgia"/>
                <a:sym typeface="Georgia"/>
              </a:rPr>
              <a:t>“This bill, which the Communist Party wrote in 1930, was introduced in Congress three times, in 1934, ’35, and ’36, as an alternative to the far more conservative Social Security Act. Its socialistic nature ensured that it never had any chance of becoming law, but it also enabled it to become enormously popular among Americans across the country, who were more enthusiastic about radical social democracy than has often been appreciated. Millions of people belonging to labor unions, unemployment organizations, left-wing political parties, church groups, women’s groups, and immigrant societies participated in the movement to get the bill enacted as law.”</a:t>
            </a:r>
            <a:endParaRPr sz="1050">
              <a:solidFill>
                <a:srgbClr val="E4E5B8"/>
              </a:solidFill>
              <a:latin typeface="Georgia"/>
              <a:ea typeface="Georgia"/>
              <a:cs typeface="Georgia"/>
              <a:sym typeface="Georgia"/>
            </a:endParaRPr>
          </a:p>
          <a:p>
            <a:pPr indent="0" lvl="0" marL="0" rtl="0" algn="l">
              <a:spcBef>
                <a:spcPts val="0"/>
              </a:spcBef>
              <a:spcAft>
                <a:spcPts val="0"/>
              </a:spcAft>
              <a:buNone/>
            </a:pPr>
            <a:r>
              <a:t/>
            </a:r>
            <a:endParaRPr sz="1050">
              <a:solidFill>
                <a:srgbClr val="E4E5B8"/>
              </a:solidFill>
              <a:latin typeface="Georgia"/>
              <a:ea typeface="Georgia"/>
              <a:cs typeface="Georgia"/>
              <a:sym typeface="Georgia"/>
            </a:endParaRPr>
          </a:p>
          <a:p>
            <a:pPr indent="0" lvl="0" marL="0" rtl="0" algn="l">
              <a:spcBef>
                <a:spcPts val="0"/>
              </a:spcBef>
              <a:spcAft>
                <a:spcPts val="0"/>
              </a:spcAft>
              <a:buNone/>
            </a:pPr>
            <a:r>
              <a:rPr lang="en" sz="750">
                <a:solidFill>
                  <a:srgbClr val="E4E5B8"/>
                </a:solidFill>
                <a:latin typeface="Georgia"/>
                <a:ea typeface="Georgia"/>
                <a:cs typeface="Georgia"/>
                <a:sym typeface="Georgia"/>
              </a:rPr>
              <a:t>(ARTICLE SOURCE: Wright, Chris (2018) "Popular Radicalism in the 1930s: The History of the Workers' Unemployment Insurance Bill," Class, Race and Corporate Power: Vol. 6: Iss. 1, Article 4.)</a:t>
            </a:r>
            <a:endParaRPr sz="750">
              <a:solidFill>
                <a:srgbClr val="E4E5B8"/>
              </a:solidFill>
              <a:latin typeface="Georgia"/>
              <a:ea typeface="Georgia"/>
              <a:cs typeface="Georgia"/>
              <a:sym typeface="Georgia"/>
            </a:endParaRPr>
          </a:p>
        </p:txBody>
      </p:sp>
      <p:sp>
        <p:nvSpPr>
          <p:cNvPr id="319" name="Google Shape;319;p48"/>
          <p:cNvSpPr txBox="1"/>
          <p:nvPr/>
        </p:nvSpPr>
        <p:spPr>
          <a:xfrm>
            <a:off x="212425" y="1377350"/>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20" name="Google Shape;320;p48"/>
          <p:cNvPicPr preferRelativeResize="0"/>
          <p:nvPr/>
        </p:nvPicPr>
        <p:blipFill>
          <a:blip r:embed="rId5">
            <a:alphaModFix/>
          </a:blip>
          <a:stretch>
            <a:fillRect/>
          </a:stretch>
        </p:blipFill>
        <p:spPr>
          <a:xfrm>
            <a:off x="118150" y="1176613"/>
            <a:ext cx="4419600" cy="388222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49"/>
          <p:cNvSpPr/>
          <p:nvPr/>
        </p:nvSpPr>
        <p:spPr>
          <a:xfrm>
            <a:off x="136850" y="137325"/>
            <a:ext cx="3859500" cy="5766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7" name="Google Shape;327;p49"/>
          <p:cNvSpPr txBox="1"/>
          <p:nvPr/>
        </p:nvSpPr>
        <p:spPr>
          <a:xfrm>
            <a:off x="144650" y="226500"/>
            <a:ext cx="3843900" cy="76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E4E5B8"/>
                </a:solidFill>
                <a:latin typeface="Georgia"/>
                <a:ea typeface="Georgia"/>
                <a:cs typeface="Georgia"/>
                <a:sym typeface="Georgia"/>
              </a:rPr>
              <a:t>Henry Winston on the Young Communist League</a:t>
            </a:r>
            <a:endParaRPr sz="1800">
              <a:solidFill>
                <a:srgbClr val="E4E5B8"/>
              </a:solidFill>
              <a:latin typeface="Georgia"/>
              <a:ea typeface="Georgia"/>
              <a:cs typeface="Georgia"/>
              <a:sym typeface="Georgia"/>
            </a:endParaRPr>
          </a:p>
        </p:txBody>
      </p:sp>
      <p:pic>
        <p:nvPicPr>
          <p:cNvPr id="328" name="Google Shape;328;p49"/>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329" name="Google Shape;329;p49"/>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30" name="Google Shape;330;p49"/>
          <p:cNvSpPr/>
          <p:nvPr/>
        </p:nvSpPr>
        <p:spPr>
          <a:xfrm>
            <a:off x="4925850" y="1542900"/>
            <a:ext cx="3859500" cy="2057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Put Video Here</a:t>
            </a:r>
            <a:endParaRPr/>
          </a:p>
        </p:txBody>
      </p:sp>
      <p:sp>
        <p:nvSpPr>
          <p:cNvPr id="331" name="Google Shape;331;p49"/>
          <p:cNvSpPr txBox="1"/>
          <p:nvPr/>
        </p:nvSpPr>
        <p:spPr>
          <a:xfrm>
            <a:off x="321900" y="1772800"/>
            <a:ext cx="3954900" cy="241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450">
                <a:solidFill>
                  <a:srgbClr val="E4E5B8"/>
                </a:solidFill>
                <a:latin typeface="Georgia"/>
                <a:ea typeface="Georgia"/>
                <a:cs typeface="Georgia"/>
                <a:sym typeface="Georgia"/>
              </a:rPr>
              <a:t>In this interview, Henry Winston recounts his experiences attending a Young Communist League training school. Winston recognizes that the youth will naturally approach the task of building socialism with a different perspective than the generations that came before them. Because of this, he argues, it is critical to emphasize the importance of instilling a desire to learn the fundamentals of Marxism-Leninism in young Communists.  </a:t>
            </a:r>
            <a:endParaRPr sz="1450">
              <a:solidFill>
                <a:srgbClr val="E4E5B8"/>
              </a:solidFill>
              <a:latin typeface="Georgia"/>
              <a:ea typeface="Georgia"/>
              <a:cs typeface="Georgia"/>
              <a:sym typeface="Georgia"/>
            </a:endParaRPr>
          </a:p>
        </p:txBody>
      </p:sp>
      <p:pic>
        <p:nvPicPr>
          <p:cNvPr id="332" name="Google Shape;332;p49" title="Henry Winston on the Young Communist League.mp4">
            <a:hlinkClick r:id="rId4"/>
          </p:cNvPr>
          <p:cNvPicPr preferRelativeResize="0"/>
          <p:nvPr/>
        </p:nvPicPr>
        <p:blipFill>
          <a:blip r:embed="rId5">
            <a:alphaModFix/>
          </a:blip>
          <a:stretch>
            <a:fillRect/>
          </a:stretch>
        </p:blipFill>
        <p:spPr>
          <a:xfrm>
            <a:off x="4925850" y="1542900"/>
            <a:ext cx="3954899" cy="287630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10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50"/>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338" name="Google Shape;338;p50"/>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9" name="Google Shape;339;p50"/>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40" name="Google Shape;340;p50"/>
          <p:cNvSpPr txBox="1"/>
          <p:nvPr/>
        </p:nvSpPr>
        <p:spPr>
          <a:xfrm>
            <a:off x="290450" y="1128225"/>
            <a:ext cx="3552300" cy="702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t/>
            </a:r>
            <a:endParaRPr b="1" sz="1100">
              <a:solidFill>
                <a:srgbClr val="E4E5B8"/>
              </a:solidFill>
            </a:endParaRPr>
          </a:p>
          <a:p>
            <a:pPr indent="0" lvl="0" marL="0" rtl="0" algn="l">
              <a:lnSpc>
                <a:spcPct val="115000"/>
              </a:lnSpc>
              <a:spcBef>
                <a:spcPts val="1200"/>
              </a:spcBef>
              <a:spcAft>
                <a:spcPts val="1200"/>
              </a:spcAft>
              <a:buNone/>
            </a:pPr>
            <a:r>
              <a:t/>
            </a:r>
            <a:endParaRPr sz="1100"/>
          </a:p>
        </p:txBody>
      </p:sp>
      <p:sp>
        <p:nvSpPr>
          <p:cNvPr id="341" name="Google Shape;341;p50"/>
          <p:cNvSpPr txBox="1"/>
          <p:nvPr/>
        </p:nvSpPr>
        <p:spPr>
          <a:xfrm>
            <a:off x="5223750" y="966125"/>
            <a:ext cx="3655800" cy="34290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1200"/>
              </a:spcAft>
              <a:buNone/>
            </a:pPr>
            <a:r>
              <a:rPr lang="en" sz="1800">
                <a:solidFill>
                  <a:srgbClr val="E4E5B8"/>
                </a:solidFill>
              </a:rPr>
              <a:t>Generally this side is reserved for media such as videos and images</a:t>
            </a:r>
            <a:endParaRPr sz="1800">
              <a:solidFill>
                <a:srgbClr val="E4E5B8"/>
              </a:solidFill>
            </a:endParaRPr>
          </a:p>
        </p:txBody>
      </p:sp>
      <p:sp>
        <p:nvSpPr>
          <p:cNvPr id="342" name="Google Shape;342;p50"/>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343" name="Google Shape;343;p50"/>
          <p:cNvSpPr txBox="1"/>
          <p:nvPr/>
        </p:nvSpPr>
        <p:spPr>
          <a:xfrm>
            <a:off x="144650" y="137325"/>
            <a:ext cx="38439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lt1"/>
                </a:solidFill>
              </a:rPr>
              <a:t>Slide Title</a:t>
            </a:r>
            <a:endParaRPr b="1" sz="1800">
              <a:solidFill>
                <a:schemeClr val="lt1"/>
              </a:solidFill>
            </a:endParaRPr>
          </a:p>
        </p:txBody>
      </p:sp>
      <p:sp>
        <p:nvSpPr>
          <p:cNvPr id="344" name="Google Shape;344;p50"/>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Slide Title</a:t>
            </a:r>
            <a:endParaRPr>
              <a:solidFill>
                <a:srgbClr val="E4E5B8"/>
              </a:solidFill>
              <a:latin typeface="Georgia"/>
              <a:ea typeface="Georgia"/>
              <a:cs typeface="Georgia"/>
              <a:sym typeface="Georgia"/>
            </a:endParaRPr>
          </a:p>
        </p:txBody>
      </p:sp>
      <p:pic>
        <p:nvPicPr>
          <p:cNvPr id="351" name="Google Shape;351;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2" name="Google Shape;352;p51"/>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53" name="Google Shape;353;p51"/>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5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59" name="Google Shape;359;p5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3"/>
          <p:cNvSpPr txBox="1"/>
          <p:nvPr>
            <p:ph type="title"/>
          </p:nvPr>
        </p:nvSpPr>
        <p:spPr>
          <a:xfrm>
            <a:off x="73150" y="3312700"/>
            <a:ext cx="8759400" cy="841800"/>
          </a:xfrm>
          <a:prstGeom prst="rect">
            <a:avLst/>
          </a:prstGeom>
        </p:spPr>
        <p:txBody>
          <a:bodyPr anchorCtr="0" anchor="ctr" bIns="91425" lIns="91425" spcFirstLastPara="1" rIns="91425" wrap="square" tIns="91425">
            <a:noAutofit/>
          </a:bodyPr>
          <a:lstStyle/>
          <a:p>
            <a:pPr indent="0" lvl="0" marL="457200" rtl="0" algn="ctr">
              <a:lnSpc>
                <a:spcPct val="115000"/>
              </a:lnSpc>
              <a:spcBef>
                <a:spcPts val="0"/>
              </a:spcBef>
              <a:spcAft>
                <a:spcPts val="1200"/>
              </a:spcAft>
              <a:buNone/>
            </a:pPr>
            <a:r>
              <a:rPr lang="en" sz="5200">
                <a:solidFill>
                  <a:srgbClr val="E4E5B8"/>
                </a:solidFill>
                <a:latin typeface="Georgia"/>
                <a:ea typeface="Georgia"/>
                <a:cs typeface="Georgia"/>
                <a:sym typeface="Georgia"/>
              </a:rPr>
              <a:t>Communist Camps for the Youth</a:t>
            </a:r>
            <a:endParaRPr sz="5200">
              <a:solidFill>
                <a:srgbClr val="E4E5B8"/>
              </a:solidFill>
              <a:latin typeface="Georgia"/>
              <a:ea typeface="Georgia"/>
              <a:cs typeface="Georgia"/>
              <a:sym typeface="Georgia"/>
            </a:endParaRPr>
          </a:p>
        </p:txBody>
      </p:sp>
      <p:pic>
        <p:nvPicPr>
          <p:cNvPr id="365" name="Google Shape;365;p5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6" name="Google Shape;116;p27"/>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342900" lvl="0" marL="457200" rtl="0" algn="l">
              <a:lnSpc>
                <a:spcPct val="100000"/>
              </a:lnSpc>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What are the communist youth leagues and why are they needed?</a:t>
            </a:r>
            <a:endParaRPr>
              <a:solidFill>
                <a:srgbClr val="E4E5B8"/>
              </a:solidFill>
              <a:latin typeface="Georgia"/>
              <a:ea typeface="Georgia"/>
              <a:cs typeface="Georgia"/>
              <a:sym typeface="Georgia"/>
            </a:endParaRPr>
          </a:p>
          <a:p>
            <a:pPr indent="0" lvl="0" marL="457200" rtl="0" algn="l">
              <a:lnSpc>
                <a:spcPct val="100000"/>
              </a:lnSpc>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lnSpc>
                <a:spcPct val="100000"/>
              </a:lnSpc>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Work done by LYC and its predecessors</a:t>
            </a:r>
            <a:endParaRPr>
              <a:solidFill>
                <a:srgbClr val="E4E5B8"/>
              </a:solidFill>
              <a:latin typeface="Georgia"/>
              <a:ea typeface="Georgia"/>
              <a:cs typeface="Georgia"/>
              <a:sym typeface="Georgia"/>
            </a:endParaRPr>
          </a:p>
          <a:p>
            <a:pPr indent="0" lvl="0" marL="457200" rtl="0" algn="l">
              <a:lnSpc>
                <a:spcPct val="100000"/>
              </a:lnSpc>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lnSpc>
                <a:spcPct val="100000"/>
              </a:lnSpc>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Youth camps of the past and present</a:t>
            </a:r>
            <a:endParaRPr>
              <a:solidFill>
                <a:srgbClr val="E4E5B8"/>
              </a:solidFill>
              <a:latin typeface="Georgia"/>
              <a:ea typeface="Georgia"/>
              <a:cs typeface="Georgia"/>
              <a:sym typeface="Georgia"/>
            </a:endParaRPr>
          </a:p>
          <a:p>
            <a:pPr indent="0" lvl="0" marL="457200" rtl="0" algn="l">
              <a:spcBef>
                <a:spcPts val="1200"/>
              </a:spcBef>
              <a:spcAft>
                <a:spcPts val="1200"/>
              </a:spcAft>
              <a:buNone/>
            </a:pPr>
            <a:r>
              <a:t/>
            </a:r>
            <a:endParaRPr>
              <a:solidFill>
                <a:srgbClr val="E4E5B8"/>
              </a:solidFill>
              <a:latin typeface="Georgia"/>
              <a:ea typeface="Georgia"/>
              <a:cs typeface="Georgia"/>
              <a:sym typeface="Georgia"/>
            </a:endParaRPr>
          </a:p>
        </p:txBody>
      </p:sp>
      <p:pic>
        <p:nvPicPr>
          <p:cNvPr id="117" name="Google Shape;117;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54"/>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The Pioneer Movement</a:t>
            </a:r>
            <a:endParaRPr>
              <a:solidFill>
                <a:srgbClr val="E4E5B8"/>
              </a:solidFill>
              <a:latin typeface="Georgia"/>
              <a:ea typeface="Georgia"/>
              <a:cs typeface="Georgia"/>
              <a:sym typeface="Georgia"/>
            </a:endParaRPr>
          </a:p>
        </p:txBody>
      </p:sp>
      <p:pic>
        <p:nvPicPr>
          <p:cNvPr id="372" name="Google Shape;372;p5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73" name="Google Shape;373;p54"/>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374" name="Google Shape;374;p54"/>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75" name="Google Shape;375;p54"/>
          <p:cNvSpPr txBox="1"/>
          <p:nvPr/>
        </p:nvSpPr>
        <p:spPr>
          <a:xfrm>
            <a:off x="121275" y="1162025"/>
            <a:ext cx="61647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sz="1450">
                <a:solidFill>
                  <a:srgbClr val="E4E5B8"/>
                </a:solidFill>
                <a:latin typeface="Georgia"/>
                <a:ea typeface="Georgia"/>
                <a:cs typeface="Georgia"/>
                <a:sym typeface="Georgia"/>
              </a:rPr>
              <a:t>Historically organizations for children which were operated by a communist party, were seen as being a part of the Pioneer Movement. Typically children would enter into one of these organizations in elementary school and continue until adolescence. The adolescents would then typically join the Young Communist League. Prior to the fall of the Soviet Union, there was wide cooperation between Pioneer and similar movements of about 30 countries, all of which were coordinated by the International Committee of Children's and Adolescents' Movements founded in 1958, with headquarters in Budapest, Hungary. Between 1918 and 1920, the All-Russian Congresses of the Russian Union of the Communist Youth (Komsomol) decided to replace the Scout movement, which had begun under the Czar and which had aligned itself with the Whites in the Civil War following the Bolshevik revolution, with an organization of the communist type for Soviet children and adolescents. This organization would resemble the Scout movement in its form but properly educate children with Communist teachings, to evince previous capitalist ideologies of private ownership and individualism.</a:t>
            </a:r>
            <a:endParaRPr b="0" i="0" sz="145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54"/>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77" name="Google Shape;377;p54"/>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78" name="Google Shape;378;p54"/>
          <p:cNvSpPr txBox="1"/>
          <p:nvPr/>
        </p:nvSpPr>
        <p:spPr>
          <a:xfrm>
            <a:off x="6286100" y="4147443"/>
            <a:ext cx="2709600" cy="686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sz="1200">
                <a:solidFill>
                  <a:srgbClr val="E4E5B8"/>
                </a:solidFill>
                <a:latin typeface="Georgia"/>
                <a:ea typeface="Georgia"/>
                <a:cs typeface="Georgia"/>
                <a:sym typeface="Georgia"/>
              </a:rPr>
              <a:t>Emblem of the Soviet Pioneer Organization with a silhouette of Vladimir Lenin and the inscription Always prepared!</a:t>
            </a:r>
            <a:endParaRPr i="0" sz="1200" u="none" cap="none" strike="noStrike">
              <a:solidFill>
                <a:srgbClr val="E4E5B8"/>
              </a:solidFill>
              <a:latin typeface="Georgia"/>
              <a:ea typeface="Georgia"/>
              <a:cs typeface="Georgia"/>
              <a:sym typeface="Georgia"/>
            </a:endParaRPr>
          </a:p>
        </p:txBody>
      </p:sp>
      <p:pic>
        <p:nvPicPr>
          <p:cNvPr id="379" name="Google Shape;379;p54" title="Pioneers_pin.svg.png"/>
          <p:cNvPicPr preferRelativeResize="0"/>
          <p:nvPr/>
        </p:nvPicPr>
        <p:blipFill>
          <a:blip r:embed="rId4">
            <a:alphaModFix/>
          </a:blip>
          <a:stretch>
            <a:fillRect/>
          </a:stretch>
        </p:blipFill>
        <p:spPr>
          <a:xfrm>
            <a:off x="6545407" y="1340279"/>
            <a:ext cx="2364079" cy="27801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55"/>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An Alternative to Capitalist “Boy-Scoutism”</a:t>
            </a:r>
            <a:endParaRPr>
              <a:solidFill>
                <a:srgbClr val="E4E5B8"/>
              </a:solidFill>
              <a:latin typeface="Georgia"/>
              <a:ea typeface="Georgia"/>
              <a:cs typeface="Georgia"/>
              <a:sym typeface="Georgia"/>
            </a:endParaRPr>
          </a:p>
        </p:txBody>
      </p:sp>
      <p:pic>
        <p:nvPicPr>
          <p:cNvPr id="386" name="Google Shape;386;p5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87" name="Google Shape;387;p55"/>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388" name="Google Shape;388;p55"/>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89" name="Google Shape;389;p55"/>
          <p:cNvSpPr txBox="1"/>
          <p:nvPr/>
        </p:nvSpPr>
        <p:spPr>
          <a:xfrm>
            <a:off x="2864475" y="1162025"/>
            <a:ext cx="61647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sz="1600">
                <a:solidFill>
                  <a:srgbClr val="E4E5B8"/>
                </a:solidFill>
                <a:latin typeface="Georgia"/>
                <a:ea typeface="Georgia"/>
                <a:cs typeface="Georgia"/>
                <a:sym typeface="Georgia"/>
              </a:rPr>
              <a:t>On behalf of the Soviet Council of People's Commissars, Nadezhda Krupskaya (Vladimir Lenin's wife and the People's Commissar of State for Education) was one of the main contributors to the cause of the Pioneer movement. In 1922, she wrote an essay called "Russian Union of the Communist Youth and boy-Scoutism." However, it was the remaining scoutmasters themselves who supported the Komsomol and the Red Army, who introduced the name "Pioneer" to it and convinced the Komsomol to adapt the Scout symbols and rituals. The first Pioneer organization was founded in Soviet Russia in 1922. Later, similar organizations were founded in the countries of the Eastern Bloc and other Communist states.</a:t>
            </a:r>
            <a:endParaRPr b="0" i="0" sz="16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55"/>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91" name="Google Shape;391;p55"/>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392" name="Google Shape;392;p55"/>
          <p:cNvSpPr txBox="1"/>
          <p:nvPr/>
        </p:nvSpPr>
        <p:spPr>
          <a:xfrm>
            <a:off x="90284" y="4690605"/>
            <a:ext cx="2709600" cy="686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 sz="1200">
                <a:solidFill>
                  <a:srgbClr val="E4E5B8"/>
                </a:solidFill>
                <a:latin typeface="Georgia"/>
                <a:ea typeface="Georgia"/>
                <a:cs typeface="Georgia"/>
                <a:sym typeface="Georgia"/>
              </a:rPr>
              <a:t>Krupskaya and Lenin, 1922</a:t>
            </a:r>
            <a:endParaRPr i="0" sz="1200" u="none" cap="none" strike="noStrike">
              <a:solidFill>
                <a:srgbClr val="E4E5B8"/>
              </a:solidFill>
              <a:latin typeface="Georgia"/>
              <a:ea typeface="Georgia"/>
              <a:cs typeface="Georgia"/>
              <a:sym typeface="Georgia"/>
            </a:endParaRPr>
          </a:p>
        </p:txBody>
      </p:sp>
      <p:pic>
        <p:nvPicPr>
          <p:cNvPr id="393" name="Google Shape;393;p55" title="KrupskayaYLenin1922PorMariaUlyanova.jpg"/>
          <p:cNvPicPr preferRelativeResize="0"/>
          <p:nvPr/>
        </p:nvPicPr>
        <p:blipFill>
          <a:blip r:embed="rId4">
            <a:alphaModFix/>
          </a:blip>
          <a:stretch>
            <a:fillRect/>
          </a:stretch>
        </p:blipFill>
        <p:spPr>
          <a:xfrm>
            <a:off x="152400" y="1253700"/>
            <a:ext cx="2555525" cy="350052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5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Teaching Collectivism and Communist Principles</a:t>
            </a:r>
            <a:endParaRPr>
              <a:solidFill>
                <a:srgbClr val="E4E5B8"/>
              </a:solidFill>
              <a:latin typeface="Georgia"/>
              <a:ea typeface="Georgia"/>
              <a:cs typeface="Georgia"/>
              <a:sym typeface="Georgia"/>
            </a:endParaRPr>
          </a:p>
        </p:txBody>
      </p:sp>
      <p:pic>
        <p:nvPicPr>
          <p:cNvPr id="400" name="Google Shape;400;p5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01" name="Google Shape;401;p56"/>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02" name="Google Shape;402;p56"/>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03" name="Google Shape;403;p56"/>
          <p:cNvSpPr txBox="1"/>
          <p:nvPr/>
        </p:nvSpPr>
        <p:spPr>
          <a:xfrm>
            <a:off x="121275" y="1162025"/>
            <a:ext cx="61647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sz="1500">
                <a:solidFill>
                  <a:srgbClr val="E4E5B8"/>
                </a:solidFill>
                <a:latin typeface="Georgia"/>
                <a:ea typeface="Georgia"/>
                <a:cs typeface="Georgia"/>
                <a:sym typeface="Georgia"/>
              </a:rPr>
              <a:t>The Pioneer movement was modelled in many aspects on the Scout movement. The two movements share some principles like preparedness and promotion of sports and outdoor skills. The motto Always prepared! was adopted by the pioneer movement from the Scout Motto. A member of the movement is known as a Pioneer, with the name stemming from the pioneering activity in Scouting. A red neckerchief – is the traditional item of clothing worn by a pioneer. This tradition was adapted from the Scout uniform.</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rPr lang="en" sz="1500">
                <a:solidFill>
                  <a:srgbClr val="E4E5B8"/>
                </a:solidFill>
                <a:latin typeface="Georgia"/>
                <a:ea typeface="Georgia"/>
                <a:cs typeface="Georgia"/>
                <a:sym typeface="Georgia"/>
              </a:rPr>
              <a:t>But there are some distinct differences between the two movements. Most notably, the Scout movement receives government funding but does not overtly claim to evince the ideologies of the political economy. In contrast, the Pioneer movement is fully subsidized by the government and does make overt connections to the political economy. Thus, it teaches communist principles, including community-oriented and needs-based equal-pay labouring for the larger collective.</a:t>
            </a:r>
            <a:endParaRPr sz="1500">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56"/>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05" name="Google Shape;405;p56"/>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06" name="Google Shape;406;p56"/>
          <p:cNvSpPr txBox="1"/>
          <p:nvPr/>
        </p:nvSpPr>
        <p:spPr>
          <a:xfrm>
            <a:off x="6286100" y="3180459"/>
            <a:ext cx="2709600" cy="686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sz="1200">
                <a:solidFill>
                  <a:srgbClr val="E4E5B8"/>
                </a:solidFill>
                <a:latin typeface="Georgia"/>
                <a:ea typeface="Georgia"/>
                <a:cs typeface="Georgia"/>
                <a:sym typeface="Georgia"/>
              </a:rPr>
              <a:t>Ceremony of Admission to the Pioneers, 1969</a:t>
            </a:r>
            <a:endParaRPr i="0" sz="1200" u="none" cap="none" strike="noStrike">
              <a:solidFill>
                <a:srgbClr val="E4E5B8"/>
              </a:solidFill>
              <a:latin typeface="Georgia"/>
              <a:ea typeface="Georgia"/>
              <a:cs typeface="Georgia"/>
              <a:sym typeface="Georgia"/>
            </a:endParaRPr>
          </a:p>
        </p:txBody>
      </p:sp>
      <p:pic>
        <p:nvPicPr>
          <p:cNvPr id="407" name="Google Shape;407;p56" title="Soviet Young Pioneers Lenin Statue.jpg"/>
          <p:cNvPicPr preferRelativeResize="0"/>
          <p:nvPr/>
        </p:nvPicPr>
        <p:blipFill rotWithShape="1">
          <a:blip r:embed="rId4">
            <a:alphaModFix/>
          </a:blip>
          <a:srcRect b="0" l="11696" r="4101" t="5303"/>
          <a:stretch/>
        </p:blipFill>
        <p:spPr>
          <a:xfrm>
            <a:off x="6280638" y="1327363"/>
            <a:ext cx="2783501" cy="188439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57"/>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3111"/>
              <a:buNone/>
            </a:pPr>
            <a:r>
              <a:rPr lang="en" sz="2000">
                <a:solidFill>
                  <a:srgbClr val="E4E5B8"/>
                </a:solidFill>
                <a:latin typeface="Georgia"/>
                <a:ea typeface="Georgia"/>
                <a:cs typeface="Georgia"/>
                <a:sym typeface="Georgia"/>
              </a:rPr>
              <a:t>A Young Pioneer Organization for Every Communist Nation</a:t>
            </a:r>
            <a:endParaRPr sz="2000">
              <a:solidFill>
                <a:srgbClr val="E4E5B8"/>
              </a:solidFill>
              <a:latin typeface="Georgia"/>
              <a:ea typeface="Georgia"/>
              <a:cs typeface="Georgia"/>
              <a:sym typeface="Georgia"/>
            </a:endParaRPr>
          </a:p>
        </p:txBody>
      </p:sp>
      <p:pic>
        <p:nvPicPr>
          <p:cNvPr id="414" name="Google Shape;414;p5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15" name="Google Shape;415;p57"/>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16" name="Google Shape;416;p57"/>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17" name="Google Shape;417;p57"/>
          <p:cNvSpPr txBox="1"/>
          <p:nvPr/>
        </p:nvSpPr>
        <p:spPr>
          <a:xfrm>
            <a:off x="2864475" y="1162025"/>
            <a:ext cx="61647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Pioneer movements have existed and still exist in countries where the Communist Party is in power as well as in some countries where the Communist Party is in opposition, if the party is large enough to support a children's organization. In countries governed by Communist Parties, membership of the pioneer movement is officially optional. However, membership provides many benefits, so the vast majority of children typically join the movement (although at different ages). During the existence of the Soviet Union, thousands of Young Pioneer camps and Young Pioneer Palaces were built exclusively for Young Pioneers, which were free of charge, sponsored by the government and trade unions. There were many newspapers and magazines published for Young Pioneers in millions of copies. A national pioneer organization is often named after a famous party member that is considered a suitable role model for young communists, such as Vladimir Lenin in the Soviet Union, Enver Hoxha in Albania, Georgi Dimitrov in Bulgaria, José Martí in Cuba, Ernst Thälmann in East Germany, Damdin Sükhbaatar in Mongolia, and Ho Chi Minh in Vietnam.</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57"/>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19" name="Google Shape;419;p57"/>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20" name="Google Shape;420;p57"/>
          <p:cNvSpPr txBox="1"/>
          <p:nvPr/>
        </p:nvSpPr>
        <p:spPr>
          <a:xfrm>
            <a:off x="90284" y="3166605"/>
            <a:ext cx="2709600" cy="686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sz="1200">
                <a:solidFill>
                  <a:srgbClr val="E4E5B8"/>
                </a:solidFill>
                <a:latin typeface="Georgia"/>
                <a:ea typeface="Georgia"/>
                <a:cs typeface="Georgia"/>
                <a:sym typeface="Georgia"/>
              </a:rPr>
              <a:t>Ho Chi Minh Meeting With the Young Pioneers in Vietnam</a:t>
            </a:r>
            <a:endParaRPr i="0" sz="1200" u="none" cap="none" strike="noStrike">
              <a:solidFill>
                <a:srgbClr val="E4E5B8"/>
              </a:solidFill>
              <a:latin typeface="Georgia"/>
              <a:ea typeface="Georgia"/>
              <a:cs typeface="Georgia"/>
              <a:sym typeface="Georgia"/>
            </a:endParaRPr>
          </a:p>
        </p:txBody>
      </p:sp>
      <p:pic>
        <p:nvPicPr>
          <p:cNvPr id="421" name="Google Shape;421;p57" title="Ho Chi Miny and the Young Pioneers.jpg"/>
          <p:cNvPicPr preferRelativeResize="0"/>
          <p:nvPr/>
        </p:nvPicPr>
        <p:blipFill>
          <a:blip r:embed="rId4">
            <a:alphaModFix/>
          </a:blip>
          <a:stretch>
            <a:fillRect/>
          </a:stretch>
        </p:blipFill>
        <p:spPr>
          <a:xfrm>
            <a:off x="52534" y="1327353"/>
            <a:ext cx="2826100" cy="17663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58"/>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The Young Pioneer Camp Phenomena</a:t>
            </a:r>
            <a:endParaRPr>
              <a:solidFill>
                <a:srgbClr val="E4E5B8"/>
              </a:solidFill>
              <a:latin typeface="Georgia"/>
              <a:ea typeface="Georgia"/>
              <a:cs typeface="Georgia"/>
              <a:sym typeface="Georgia"/>
            </a:endParaRPr>
          </a:p>
        </p:txBody>
      </p:sp>
      <p:pic>
        <p:nvPicPr>
          <p:cNvPr id="428" name="Google Shape;428;p5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29" name="Google Shape;429;p58"/>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30" name="Google Shape;430;p58"/>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31" name="Google Shape;431;p58"/>
          <p:cNvSpPr txBox="1"/>
          <p:nvPr/>
        </p:nvSpPr>
        <p:spPr>
          <a:xfrm>
            <a:off x="121275" y="1162025"/>
            <a:ext cx="61647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lang="en" sz="1500">
                <a:solidFill>
                  <a:srgbClr val="E4E5B8"/>
                </a:solidFill>
                <a:latin typeface="Georgia"/>
                <a:ea typeface="Georgia"/>
                <a:cs typeface="Georgia"/>
                <a:sym typeface="Georgia"/>
              </a:rPr>
              <a:t>The Young Pioneer camps of the Soviet Union were the place of vacation for children from the Young Pioneer organization of the Soviet Union during summer and winter holidays. The first All-Union Young Pioneer camp, Artek was formed on June 16, 1925. The Young Pioneer camp phenomenon grew in popularity and in 1973 approximately forty thousand Young Pioneer camps existed in the USSR. In that year, approximately 9,300,000 children had vacations in these camps. There were different types of camps: sanitation camps, sports camps, tourist camps, thematic camps (for young technicians, young naturalists, young geologists and children of other potential careers). Generally speaking if parents wanted their child or children to go to one of these Young Pioneer camps, they had to pay a fee to apply for accommodation in the camp. However, typically the state organization where the parent worked "sponsored" the child by allotting the worker's child a place in the camp free of charge to the parent or parents as an incident to the parent's employment.</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300"/>
              <a:buFont typeface="Arial"/>
              <a:buNone/>
            </a:pPr>
            <a:r>
              <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58"/>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33" name="Google Shape;433;p58"/>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34" name="Google Shape;434;p58"/>
          <p:cNvSpPr txBox="1"/>
          <p:nvPr/>
        </p:nvSpPr>
        <p:spPr>
          <a:xfrm>
            <a:off x="6286100" y="2920686"/>
            <a:ext cx="2709600" cy="686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sz="1200">
                <a:solidFill>
                  <a:srgbClr val="E4E5B8"/>
                </a:solidFill>
                <a:latin typeface="Georgia"/>
                <a:ea typeface="Georgia"/>
                <a:cs typeface="Georgia"/>
                <a:sym typeface="Georgia"/>
              </a:rPr>
              <a:t>'</a:t>
            </a:r>
            <a:r>
              <a:rPr i="1" lang="en" sz="1200">
                <a:solidFill>
                  <a:srgbClr val="E4E5B8"/>
                </a:solidFill>
                <a:latin typeface="Georgia"/>
                <a:ea typeface="Georgia"/>
                <a:cs typeface="Georgia"/>
                <a:sym typeface="Georgia"/>
              </a:rPr>
              <a:t>Every morning, we were were woken by a bugle and hurriedly changed into our gym attire for the exercise session</a:t>
            </a:r>
            <a:r>
              <a:rPr lang="en" sz="1200">
                <a:solidFill>
                  <a:srgbClr val="E4E5B8"/>
                </a:solidFill>
                <a:latin typeface="Georgia"/>
                <a:ea typeface="Georgia"/>
                <a:cs typeface="Georgia"/>
                <a:sym typeface="Georgia"/>
              </a:rPr>
              <a:t>' - A Former Young Pioneer Reminisces About Group Exercises Like Those Seen in This Photo</a:t>
            </a:r>
            <a:endParaRPr i="0" sz="1200" u="none" cap="none" strike="noStrike">
              <a:solidFill>
                <a:srgbClr val="E4E5B8"/>
              </a:solidFill>
              <a:latin typeface="Georgia"/>
              <a:ea typeface="Georgia"/>
              <a:cs typeface="Georgia"/>
              <a:sym typeface="Georgia"/>
            </a:endParaRPr>
          </a:p>
        </p:txBody>
      </p:sp>
      <p:pic>
        <p:nvPicPr>
          <p:cNvPr id="435" name="Google Shape;435;p58" title="Young Pioneer Camp Exercize Session.jpg"/>
          <p:cNvPicPr preferRelativeResize="0"/>
          <p:nvPr/>
        </p:nvPicPr>
        <p:blipFill>
          <a:blip r:embed="rId4">
            <a:alphaModFix/>
          </a:blip>
          <a:stretch>
            <a:fillRect/>
          </a:stretch>
        </p:blipFill>
        <p:spPr>
          <a:xfrm>
            <a:off x="6261416" y="1300925"/>
            <a:ext cx="2831166" cy="16576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59"/>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3111"/>
              <a:buNone/>
            </a:pPr>
            <a:r>
              <a:rPr lang="en" sz="2000">
                <a:solidFill>
                  <a:srgbClr val="E4E5B8"/>
                </a:solidFill>
                <a:latin typeface="Georgia"/>
                <a:ea typeface="Georgia"/>
                <a:cs typeface="Georgia"/>
                <a:sym typeface="Georgia"/>
              </a:rPr>
              <a:t>The First Young Pioneer Camp: A Legacy of the USSR</a:t>
            </a:r>
            <a:endParaRPr sz="2000">
              <a:solidFill>
                <a:srgbClr val="E4E5B8"/>
              </a:solidFill>
              <a:latin typeface="Georgia"/>
              <a:ea typeface="Georgia"/>
              <a:cs typeface="Georgia"/>
              <a:sym typeface="Georgia"/>
            </a:endParaRPr>
          </a:p>
        </p:txBody>
      </p:sp>
      <p:pic>
        <p:nvPicPr>
          <p:cNvPr id="442" name="Google Shape;442;p5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43" name="Google Shape;443;p59"/>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44" name="Google Shape;444;p59"/>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45" name="Google Shape;445;p59"/>
          <p:cNvSpPr txBox="1"/>
          <p:nvPr/>
        </p:nvSpPr>
        <p:spPr>
          <a:xfrm>
            <a:off x="2864475" y="1162025"/>
            <a:ext cx="61647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Artek (Russian: Артек) still exists as an international children's center on the Black Sea in the town of Gurzuf located on the Crimean Peninsula, near Ayu-Dag. It was established in 1925 as the V. I. Lenin All-Union Pioneer Camp.</a:t>
            </a:r>
            <a:endParaRPr>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Artek was considered to be a privilege for Soviet children during its existence, as well as for children from other communist countries. During its heyday, 27,000 children a year vacationed at Artek. Between 1925 and 1969 the camp hosted 300,000 children including more than 13,000 children from 70 foreign countries. After the breaking up of the Young Pioneers in 1991 its prestige declined, though it remained a popular vacation destination. Traditionally Artek provided a base (known as a School of Pedagogues-Organizers) for hands-on training of students of pedagogical schools. This tradition has been continued today and the camp is known as the Humanitarian Institute 'Artek'. In 2005 students from Ukraine, Russia, Belarus, Moldova and Kazakhstan were trained there.</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59"/>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47" name="Google Shape;447;p59"/>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48" name="Google Shape;448;p59"/>
          <p:cNvSpPr txBox="1"/>
          <p:nvPr/>
        </p:nvSpPr>
        <p:spPr>
          <a:xfrm>
            <a:off x="90150" y="3222175"/>
            <a:ext cx="2788800" cy="686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sz="1200">
                <a:solidFill>
                  <a:srgbClr val="E4E5B8"/>
                </a:solidFill>
                <a:latin typeface="Georgia"/>
                <a:ea typeface="Georgia"/>
                <a:cs typeface="Georgia"/>
                <a:sym typeface="Georgia"/>
              </a:rPr>
              <a:t>Pedagogy refers to the academic study of teaching methods. Artek (pictured above) similarly to other Young Pioneer Camps was a school as well as a vacation destination and training ground.</a:t>
            </a:r>
            <a:endParaRPr i="0" sz="1200" u="none" cap="none" strike="noStrike">
              <a:solidFill>
                <a:srgbClr val="E4E5B8"/>
              </a:solidFill>
              <a:latin typeface="Georgia"/>
              <a:ea typeface="Georgia"/>
              <a:cs typeface="Georgia"/>
              <a:sym typeface="Georgia"/>
            </a:endParaRPr>
          </a:p>
        </p:txBody>
      </p:sp>
      <p:pic>
        <p:nvPicPr>
          <p:cNvPr id="449" name="Google Shape;449;p59" title="Artek 1946.jpg"/>
          <p:cNvPicPr preferRelativeResize="0"/>
          <p:nvPr/>
        </p:nvPicPr>
        <p:blipFill>
          <a:blip r:embed="rId4">
            <a:alphaModFix/>
          </a:blip>
          <a:stretch>
            <a:fillRect/>
          </a:stretch>
        </p:blipFill>
        <p:spPr>
          <a:xfrm>
            <a:off x="73025" y="1325138"/>
            <a:ext cx="2788921" cy="198013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60"/>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Artek From the Soviet Perspective</a:t>
            </a:r>
            <a:endParaRPr>
              <a:solidFill>
                <a:srgbClr val="E4E5B8"/>
              </a:solidFill>
              <a:latin typeface="Georgia"/>
              <a:ea typeface="Georgia"/>
              <a:cs typeface="Georgia"/>
              <a:sym typeface="Georgia"/>
            </a:endParaRPr>
          </a:p>
        </p:txBody>
      </p:sp>
      <p:pic>
        <p:nvPicPr>
          <p:cNvPr id="456" name="Google Shape;456;p6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57" name="Google Shape;457;p60"/>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58" name="Google Shape;458;p60"/>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59" name="Google Shape;459;p60"/>
          <p:cNvSpPr txBox="1"/>
          <p:nvPr/>
        </p:nvSpPr>
        <p:spPr>
          <a:xfrm>
            <a:off x="121275" y="1162025"/>
            <a:ext cx="8874300" cy="1869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i="1" lang="en">
                <a:solidFill>
                  <a:srgbClr val="E4E5B8"/>
                </a:solidFill>
                <a:latin typeface="Georgia"/>
                <a:ea typeface="Georgia"/>
                <a:cs typeface="Georgia"/>
                <a:sym typeface="Georgia"/>
              </a:rPr>
              <a:t>From a postcard folder and notes, distributed by the Soviet Union to advertise camp Artek, circa 1985:</a:t>
            </a:r>
            <a:endParaRPr i="1">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sz="6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Traditionally, the Young Pioneers' day starts with a camp lineup and the hoisting of the flag in each of the Artek camps. Each shift begins with a ceremonial parade before the Camp's Banner, the state flag of the USSR. As the early sunrays light up the top of Mount Ayudag, the camp awakens to the soft rustle of the wind in the pines and cypresses, the murmur of the waves and the cheerful call of the bugle. When the morning exercises start, the whole of Artek becomes a gigantic stadium. Artek means sunshine, the sea and a few kilometers of beaches. When leaving the camp, each boy and girl is sure to take home as a souvenir a few pretty pebbles worn smooth by the gentle waves of the warm sea. Each of the camps has a charm of its own. </a:t>
            </a:r>
            <a:endParaRPr>
              <a:solidFill>
                <a:srgbClr val="E4E5B8"/>
              </a:solidFill>
              <a:latin typeface="Georgia"/>
              <a:ea typeface="Georgia"/>
              <a:cs typeface="Georgia"/>
              <a:sym typeface="Georgia"/>
            </a:endParaRPr>
          </a:p>
        </p:txBody>
      </p:sp>
      <p:sp>
        <p:nvSpPr>
          <p:cNvPr id="460" name="Google Shape;460;p60"/>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461" name="Google Shape;461;p60" title="Artek Flag Ceremony.jpg"/>
          <p:cNvPicPr preferRelativeResize="0"/>
          <p:nvPr/>
        </p:nvPicPr>
        <p:blipFill>
          <a:blip r:embed="rId4">
            <a:alphaModFix/>
          </a:blip>
          <a:stretch>
            <a:fillRect/>
          </a:stretch>
        </p:blipFill>
        <p:spPr>
          <a:xfrm>
            <a:off x="2118025" y="3086073"/>
            <a:ext cx="4907950" cy="203220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6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Artek From the Soviet Perspective Cont.</a:t>
            </a:r>
            <a:endParaRPr>
              <a:solidFill>
                <a:srgbClr val="E4E5B8"/>
              </a:solidFill>
              <a:latin typeface="Georgia"/>
              <a:ea typeface="Georgia"/>
              <a:cs typeface="Georgia"/>
              <a:sym typeface="Georgia"/>
            </a:endParaRPr>
          </a:p>
        </p:txBody>
      </p:sp>
      <p:pic>
        <p:nvPicPr>
          <p:cNvPr id="468" name="Google Shape;468;p6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69" name="Google Shape;469;p61"/>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70" name="Google Shape;470;p61"/>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71" name="Google Shape;471;p61"/>
          <p:cNvSpPr txBox="1"/>
          <p:nvPr/>
        </p:nvSpPr>
        <p:spPr>
          <a:xfrm>
            <a:off x="134850" y="1162025"/>
            <a:ext cx="8874300" cy="1869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Among the duties of the children at Artek is serving meals and clearing away in the canteens, cleaning up the territory, taking care of the trees and flowers in the parks, and keeping the beaches clean and in order. The National Communist Subbotnik (A Saturday when voluntary unpaid work is done collectively) is Artek's greatest working holiday. On that April day the children at Artek, just like other people all over the country, contribute to the nation-wide collective effort. Artek's children enjoy going on hikes to Mount Ayu-Dag. The hikers have an opportunity to test their endurance and participate in all kinds of open-air activities. The route is specially chosen so that they can see some of the most beautiful sights in the Crimea. The children look forward to singing around the bonfire in the evening.</a:t>
            </a:r>
            <a:endParaRPr>
              <a:solidFill>
                <a:srgbClr val="E4E5B8"/>
              </a:solidFill>
              <a:latin typeface="Georgia"/>
              <a:ea typeface="Georgia"/>
              <a:cs typeface="Georgia"/>
              <a:sym typeface="Georgia"/>
            </a:endParaRPr>
          </a:p>
        </p:txBody>
      </p:sp>
      <p:sp>
        <p:nvSpPr>
          <p:cNvPr id="472" name="Google Shape;472;p61"/>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473" name="Google Shape;473;p61" title="Artek Hiking and Camping.jpg"/>
          <p:cNvPicPr preferRelativeResize="0"/>
          <p:nvPr/>
        </p:nvPicPr>
        <p:blipFill>
          <a:blip r:embed="rId4">
            <a:alphaModFix/>
          </a:blip>
          <a:stretch>
            <a:fillRect/>
          </a:stretch>
        </p:blipFill>
        <p:spPr>
          <a:xfrm>
            <a:off x="2407470" y="2977050"/>
            <a:ext cx="5029199" cy="211226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6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Artek From the Soviet Perspective Cont.</a:t>
            </a:r>
            <a:endParaRPr>
              <a:solidFill>
                <a:srgbClr val="E4E5B8"/>
              </a:solidFill>
              <a:latin typeface="Georgia"/>
              <a:ea typeface="Georgia"/>
              <a:cs typeface="Georgia"/>
              <a:sym typeface="Georgia"/>
            </a:endParaRPr>
          </a:p>
        </p:txBody>
      </p:sp>
      <p:pic>
        <p:nvPicPr>
          <p:cNvPr id="480" name="Google Shape;480;p6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81" name="Google Shape;481;p62"/>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82" name="Google Shape;482;p62"/>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83" name="Google Shape;483;p62"/>
          <p:cNvSpPr txBox="1"/>
          <p:nvPr/>
        </p:nvSpPr>
        <p:spPr>
          <a:xfrm>
            <a:off x="121275" y="1162025"/>
            <a:ext cx="8874300" cy="1869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When at Artek you can see the Exhibition of Model Ships, launch a glider you have made with your own hands, and visit the Space Exhibition, which was set up with the participation of Yuri Gagarin, the pioneer of space flight. The classes at Artek's school start on September 1. The school has large classrooms and laboratories and numerous visual aids. Textbooks are available in the language of all the constituent republics of the USSR.  Among the things the children take home from Artek with them is the traditional herbarium, a collection of minerals and photographs of beauty spots in Artek and the rest of the Crimea. Each delegation of foreign children has its own National Day. It is a festival when children perform their national dances and songs and tell their friends about democratic children's organizations.</a:t>
            </a:r>
            <a:endParaRPr>
              <a:solidFill>
                <a:srgbClr val="E4E5B8"/>
              </a:solidFill>
              <a:latin typeface="Georgia"/>
              <a:ea typeface="Georgia"/>
              <a:cs typeface="Georgia"/>
              <a:sym typeface="Georgia"/>
            </a:endParaRPr>
          </a:p>
        </p:txBody>
      </p:sp>
      <p:sp>
        <p:nvSpPr>
          <p:cNvPr id="484" name="Google Shape;484;p62"/>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485" name="Google Shape;485;p62" title="Artek Model Ships and Planes.jpg"/>
          <p:cNvPicPr preferRelativeResize="0"/>
          <p:nvPr/>
        </p:nvPicPr>
        <p:blipFill>
          <a:blip r:embed="rId4">
            <a:alphaModFix/>
          </a:blip>
          <a:stretch>
            <a:fillRect/>
          </a:stretch>
        </p:blipFill>
        <p:spPr>
          <a:xfrm>
            <a:off x="2407470" y="3000863"/>
            <a:ext cx="5029199" cy="211226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6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Wo-Chi-Ca - The Worker’s Children Camp</a:t>
            </a:r>
            <a:endParaRPr>
              <a:solidFill>
                <a:srgbClr val="E4E5B8"/>
              </a:solidFill>
              <a:latin typeface="Georgia"/>
              <a:ea typeface="Georgia"/>
              <a:cs typeface="Georgia"/>
              <a:sym typeface="Georgia"/>
            </a:endParaRPr>
          </a:p>
        </p:txBody>
      </p:sp>
      <p:pic>
        <p:nvPicPr>
          <p:cNvPr id="492" name="Google Shape;492;p6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93" name="Google Shape;493;p63"/>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494" name="Google Shape;494;p63"/>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495" name="Google Shape;495;p63"/>
          <p:cNvSpPr txBox="1"/>
          <p:nvPr/>
        </p:nvSpPr>
        <p:spPr>
          <a:xfrm>
            <a:off x="121275" y="1162025"/>
            <a:ext cx="61647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lang="en" sz="1450">
                <a:solidFill>
                  <a:srgbClr val="E4E5B8"/>
                </a:solidFill>
                <a:latin typeface="Georgia"/>
                <a:ea typeface="Georgia"/>
                <a:cs typeface="Georgia"/>
                <a:sym typeface="Georgia"/>
              </a:rPr>
              <a:t>Wo-Chi-Ca camp was birthed in 1934 amidst World War II, McCarthyism, The Great Depression, and the Cold War. Wo-Chi-Camp is short for Workers Children’s Camp. It was an interracial co-educational summer vacation camp found in New Jersey.The emergence of this camp came from summer vacation homes designed for people with ties to the Communist Party. Originally, these spaces were inter-generational, but the adults began to realize that the youth needed their own summer community as well. In 1934, a New Jersey farmer and his wife donated 127 acres of land to start Camp Unity, the first interracial camp supported by the communist party in the United States. Camp Unity would then be called Workers Children’s Camp or Wo-Chi-Ca for short. “The idealist who would found Wo-Chi-Ca wanted their children to experience ‘The World of the Future’ today, through shared living with those of different racial and ethnic backgrounds. They especially wanted to welcome negro children to their new camp. Labor-based, co-educational, affordable, interracial- for a children’s camp in 1934, a revolutionary concept.”</a:t>
            </a:r>
            <a:endParaRPr sz="145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300"/>
              <a:buFont typeface="Arial"/>
              <a:buNone/>
            </a:pPr>
            <a:r>
              <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63"/>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497" name="Google Shape;497;p63" title="Wo Chi Ca Sign.jpg"/>
          <p:cNvPicPr preferRelativeResize="0"/>
          <p:nvPr/>
        </p:nvPicPr>
        <p:blipFill>
          <a:blip r:embed="rId4">
            <a:alphaModFix/>
          </a:blip>
          <a:stretch>
            <a:fillRect/>
          </a:stretch>
        </p:blipFill>
        <p:spPr>
          <a:xfrm>
            <a:off x="6285975" y="1321876"/>
            <a:ext cx="2770725" cy="2614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What Are Communist Youth Leagues?</a:t>
            </a:r>
            <a:endParaRPr sz="5200">
              <a:solidFill>
                <a:srgbClr val="E4E5B8"/>
              </a:solidFill>
              <a:latin typeface="Georgia"/>
              <a:ea typeface="Georgia"/>
              <a:cs typeface="Georgia"/>
              <a:sym typeface="Georgia"/>
            </a:endParaRPr>
          </a:p>
        </p:txBody>
      </p:sp>
      <p:pic>
        <p:nvPicPr>
          <p:cNvPr id="123" name="Google Shape;123;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64"/>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3111"/>
              <a:buNone/>
            </a:pPr>
            <a:r>
              <a:rPr lang="en" sz="2000">
                <a:solidFill>
                  <a:srgbClr val="E4E5B8"/>
                </a:solidFill>
                <a:latin typeface="Georgia"/>
                <a:ea typeface="Georgia"/>
                <a:cs typeface="Georgia"/>
                <a:sym typeface="Georgia"/>
              </a:rPr>
              <a:t>Building Relationships Across Ethnic and Racial Divides</a:t>
            </a:r>
            <a:endParaRPr sz="2000">
              <a:solidFill>
                <a:srgbClr val="E4E5B8"/>
              </a:solidFill>
              <a:latin typeface="Georgia"/>
              <a:ea typeface="Georgia"/>
              <a:cs typeface="Georgia"/>
              <a:sym typeface="Georgia"/>
            </a:endParaRPr>
          </a:p>
        </p:txBody>
      </p:sp>
      <p:pic>
        <p:nvPicPr>
          <p:cNvPr id="504" name="Google Shape;504;p6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05" name="Google Shape;505;p64"/>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506" name="Google Shape;506;p64"/>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07" name="Google Shape;507;p64"/>
          <p:cNvSpPr txBox="1"/>
          <p:nvPr/>
        </p:nvSpPr>
        <p:spPr>
          <a:xfrm>
            <a:off x="2864475" y="1162025"/>
            <a:ext cx="61647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Wo-Chi-Ca’s directors wanted ethnic diversity and racial integration. Many of the campers came from union families and so the ethnic diversity was not hard to get, but the racial integration was more difficult. African Americans at the time were barred from most unions and were segregated in the ghettos. So, the organizers of the camp decided to reach out to Black neighborhoods in order to ensure that Black children had the same opportunities as Whites. This was particularly important because the McCarthy era had created distance among the NAACP and the Communist Party. Wo-Chi-Ca would serve as a way to support the Civil Rights Movement. Wo-Chi-Ca was very successful at doing this and in 1943, there was one Black child for every 5 White children at Wo-Chi-Ca. Camp ran for five periods of two weeks each, with room for 200 children at any given time. The camp committed itself to music and the arts. It was well known for its commitment to raising awareness and building appreciation for arts and music. Art and music was used as a strategy to build relationships across ethnic and racial divides that were happening as a result of the segregation that was in place. Wo-Chi-Ca committed itself to diversity both in their campers and their staff.</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64"/>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09" name="Google Shape;509;p64"/>
          <p:cNvSpPr txBox="1"/>
          <p:nvPr/>
        </p:nvSpPr>
        <p:spPr>
          <a:xfrm>
            <a:off x="4936875" y="4103000"/>
            <a:ext cx="4058700" cy="68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510" name="Google Shape;510;p64" title="Wo Chi Ca Poem.jpg"/>
          <p:cNvPicPr preferRelativeResize="0"/>
          <p:nvPr/>
        </p:nvPicPr>
        <p:blipFill>
          <a:blip r:embed="rId4">
            <a:alphaModFix/>
          </a:blip>
          <a:stretch>
            <a:fillRect/>
          </a:stretch>
        </p:blipFill>
        <p:spPr>
          <a:xfrm>
            <a:off x="88900" y="1325150"/>
            <a:ext cx="2775575" cy="306218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65"/>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A Glimpse of What the World Should Be</a:t>
            </a:r>
            <a:endParaRPr>
              <a:solidFill>
                <a:srgbClr val="E4E5B8"/>
              </a:solidFill>
              <a:latin typeface="Georgia"/>
              <a:ea typeface="Georgia"/>
              <a:cs typeface="Georgia"/>
              <a:sym typeface="Georgia"/>
            </a:endParaRPr>
          </a:p>
        </p:txBody>
      </p:sp>
      <p:pic>
        <p:nvPicPr>
          <p:cNvPr id="517" name="Google Shape;517;p6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18" name="Google Shape;518;p65"/>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519" name="Google Shape;519;p65"/>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20" name="Google Shape;520;p65"/>
          <p:cNvSpPr txBox="1"/>
          <p:nvPr/>
        </p:nvSpPr>
        <p:spPr>
          <a:xfrm>
            <a:off x="121275" y="1162025"/>
            <a:ext cx="61647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lang="en" sz="1450">
                <a:solidFill>
                  <a:srgbClr val="E4E5B8"/>
                </a:solidFill>
                <a:latin typeface="Georgia"/>
                <a:ea typeface="Georgia"/>
                <a:cs typeface="Georgia"/>
                <a:sym typeface="Georgia"/>
              </a:rPr>
              <a:t>Famous artist Pete Seegar, Paul Robeson,and Woody Guthrie had visited or worked at the camp during it’s time. Paul Robeson, an American singer and actor, was actively involved in the camp. He first came to the camp in 1940 and returned every year to sing, play ball, and talk to the campers. The camp also saw other notable artist such as Charles White, Canada Lee, Pearl Primus, Ernest Crichlow, Jacob Lawerence, and political figures such as Howard Fast and Dr. Edward Barsky. By diversifying the staff and campers and inviting prominent leaders from the Black community to the camp, the camp served as a uniquely strong educational environment. The camp served as a glimpse of what the world should be. It softened prejudices and stereotypes and created friendships with children before they were socialized into racism. This camp also reflected a change in ideology that was in line with society. This ideology was one that was child inclusive, labor oriented, and community focused. They did this through art programming that connected art education with deeper understanding of collective struggle.</a:t>
            </a:r>
            <a:endParaRPr sz="145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65"/>
          <p:cNvSpPr txBox="1"/>
          <p:nvPr/>
        </p:nvSpPr>
        <p:spPr>
          <a:xfrm>
            <a:off x="6038625" y="3860875"/>
            <a:ext cx="2869200" cy="50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22" name="Google Shape;522;p65"/>
          <p:cNvSpPr txBox="1"/>
          <p:nvPr/>
        </p:nvSpPr>
        <p:spPr>
          <a:xfrm>
            <a:off x="6286100" y="3338199"/>
            <a:ext cx="2709600" cy="686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sz="1200">
                <a:solidFill>
                  <a:srgbClr val="E4E5B8"/>
                </a:solidFill>
                <a:latin typeface="Georgia"/>
                <a:ea typeface="Georgia"/>
                <a:cs typeface="Georgia"/>
                <a:sym typeface="Georgia"/>
              </a:rPr>
              <a:t>Paul Robeson Surrounded by Children at Camp Wo-Chi-Ca</a:t>
            </a:r>
            <a:endParaRPr i="0" sz="1200" u="none" cap="none" strike="noStrike">
              <a:solidFill>
                <a:srgbClr val="E4E5B8"/>
              </a:solidFill>
              <a:latin typeface="Georgia"/>
              <a:ea typeface="Georgia"/>
              <a:cs typeface="Georgia"/>
              <a:sym typeface="Georgia"/>
            </a:endParaRPr>
          </a:p>
        </p:txBody>
      </p:sp>
      <p:pic>
        <p:nvPicPr>
          <p:cNvPr id="523" name="Google Shape;523;p65" title="Paul Robeson at Wo Chi Ca.jpg"/>
          <p:cNvPicPr preferRelativeResize="0"/>
          <p:nvPr/>
        </p:nvPicPr>
        <p:blipFill rotWithShape="1">
          <a:blip r:embed="rId4">
            <a:alphaModFix/>
          </a:blip>
          <a:srcRect b="0" l="0" r="17239" t="0"/>
          <a:stretch/>
        </p:blipFill>
        <p:spPr>
          <a:xfrm>
            <a:off x="6228513" y="1282925"/>
            <a:ext cx="2824775" cy="21320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6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3111"/>
              <a:buNone/>
            </a:pPr>
            <a:r>
              <a:rPr lang="en" sz="2000">
                <a:solidFill>
                  <a:srgbClr val="E4E5B8"/>
                </a:solidFill>
                <a:latin typeface="Georgia"/>
                <a:ea typeface="Georgia"/>
                <a:cs typeface="Georgia"/>
                <a:sym typeface="Georgia"/>
              </a:rPr>
              <a:t>A Progressive and Educational Summer Camp for Kids</a:t>
            </a:r>
            <a:endParaRPr sz="2000">
              <a:solidFill>
                <a:srgbClr val="E4E5B8"/>
              </a:solidFill>
              <a:latin typeface="Georgia"/>
              <a:ea typeface="Georgia"/>
              <a:cs typeface="Georgia"/>
              <a:sym typeface="Georgia"/>
            </a:endParaRPr>
          </a:p>
        </p:txBody>
      </p:sp>
      <p:pic>
        <p:nvPicPr>
          <p:cNvPr id="530" name="Google Shape;530;p6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31" name="Google Shape;531;p66"/>
          <p:cNvSpPr txBox="1"/>
          <p:nvPr/>
        </p:nvSpPr>
        <p:spPr>
          <a:xfrm>
            <a:off x="6286100" y="3702125"/>
            <a:ext cx="2960100" cy="44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sp>
        <p:nvSpPr>
          <p:cNvPr id="532" name="Google Shape;532;p66"/>
          <p:cNvSpPr txBox="1"/>
          <p:nvPr/>
        </p:nvSpPr>
        <p:spPr>
          <a:xfrm>
            <a:off x="5833875" y="3346775"/>
            <a:ext cx="3360600" cy="6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533" name="Google Shape;533;p66"/>
          <p:cNvSpPr txBox="1"/>
          <p:nvPr/>
        </p:nvSpPr>
        <p:spPr>
          <a:xfrm>
            <a:off x="119075" y="1162025"/>
            <a:ext cx="8910000" cy="3755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Camp Wo-Chi-Ca, like other leftist camps at the time, believed in intentionally and openly discussing race and class. However, Wo-Chi-Ca’s focus on intentional dialogue was also complemented by the everyday camp practices. Camp Wo-Chi-Ca addressed race and class in two separate, but connected ways: through staffing (discussed earlier) and programming. This intersection of staff and programming seeped into several categories: visual arts, performing arts, recreation, and political activism.</a:t>
            </a:r>
            <a:endParaRPr>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Wo-Chi-Ca was a progressive educational summer camp for kids. These young pioneers were activists and leaders. Judy Hodges was among the campers who during the 1930’s and 1940’s was learning about the importance of loving all humankind as well as playing board games and receiving swimming lessons.</a:t>
            </a:r>
            <a:endParaRPr>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t/>
            </a:r>
            <a:endParaRPr>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400"/>
              <a:buFont typeface="Arial"/>
              <a:buNone/>
            </a:pPr>
            <a:r>
              <a:rPr lang="en">
                <a:solidFill>
                  <a:srgbClr val="E4E5B8"/>
                </a:solidFill>
                <a:latin typeface="Georgia"/>
                <a:ea typeface="Georgia"/>
                <a:cs typeface="Georgia"/>
                <a:sym typeface="Georgia"/>
              </a:rPr>
              <a:t>In the early 1950’s the camp fell to the pressure of McCarthyism and closed it’s doors. Like many other leftist camps, Wo-Chi-Ca struggled with threats ranging from community members to state and federal pressures. The biggest pressure was financial. After the IWO was placed on the U.S. Attorney General’s “List of Subversive Organizations,” the camp could no longer get federal tax exemptions. The camp’s name was changed several times in order to avoid the financial issues, but to no avail. The camp was forced to close but its commitment to social justice and racial integration was carried out into the future by the campers and staff members who spent their summers there.</a:t>
            </a:r>
            <a:endParaRPr>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6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539" name="Google Shape;539;p6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546" name="Google Shape;546;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47" name="Google Shape;547;p68"/>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6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53" name="Google Shape;553;p6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7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60" name="Google Shape;560;p7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61" name="Google Shape;561;p70"/>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7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68" name="Google Shape;568;p7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69" name="Google Shape;569;p71"/>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73" name="Shape 573"/>
        <p:cNvGrpSpPr/>
        <p:nvPr/>
      </p:nvGrpSpPr>
      <p:grpSpPr>
        <a:xfrm>
          <a:off x="0" y="0"/>
          <a:ext cx="0" cy="0"/>
          <a:chOff x="0" y="0"/>
          <a:chExt cx="0" cy="0"/>
        </a:xfrm>
      </p:grpSpPr>
      <p:sp>
        <p:nvSpPr>
          <p:cNvPr id="574" name="Google Shape;574;p72"/>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7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76" name="Google Shape;576;p72"/>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577" name="Google Shape;577;p72"/>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578" name="Google Shape;578;p72"/>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579" name="Google Shape;579;p72"/>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83" name="Shape 583"/>
        <p:cNvGrpSpPr/>
        <p:nvPr/>
      </p:nvGrpSpPr>
      <p:grpSpPr>
        <a:xfrm>
          <a:off x="0" y="0"/>
          <a:ext cx="0" cy="0"/>
          <a:chOff x="0" y="0"/>
          <a:chExt cx="0" cy="0"/>
        </a:xfrm>
      </p:grpSpPr>
      <p:sp>
        <p:nvSpPr>
          <p:cNvPr id="584" name="Google Shape;584;p73"/>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7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86" name="Google Shape;586;p73"/>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87" name="Google Shape;587;p73"/>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88" name="Google Shape;588;p73"/>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9" name="Google Shape;589;p73"/>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0" name="Google Shape;590;p73"/>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1" name="Google Shape;591;p73"/>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92" name="Google Shape;592;p73"/>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93" name="Google Shape;593;p73"/>
          <p:cNvPicPr preferRelativeResize="0"/>
          <p:nvPr/>
        </p:nvPicPr>
        <p:blipFill>
          <a:blip r:embed="rId5">
            <a:alphaModFix/>
          </a:blip>
          <a:stretch>
            <a:fillRect/>
          </a:stretch>
        </p:blipFill>
        <p:spPr>
          <a:xfrm>
            <a:off x="6970425" y="2238963"/>
            <a:ext cx="1476250" cy="2210068"/>
          </a:xfrm>
          <a:prstGeom prst="rect">
            <a:avLst/>
          </a:prstGeom>
          <a:noFill/>
          <a:ln>
            <a:noFill/>
          </a:ln>
        </p:spPr>
      </p:pic>
      <p:pic>
        <p:nvPicPr>
          <p:cNvPr id="594" name="Google Shape;594;p73"/>
          <p:cNvPicPr preferRelativeResize="0"/>
          <p:nvPr/>
        </p:nvPicPr>
        <p:blipFill>
          <a:blip r:embed="rId6">
            <a:alphaModFix/>
          </a:blip>
          <a:stretch>
            <a:fillRect/>
          </a:stretch>
        </p:blipFill>
        <p:spPr>
          <a:xfrm>
            <a:off x="4861750" y="2238175"/>
            <a:ext cx="1476251" cy="2211656"/>
          </a:xfrm>
          <a:prstGeom prst="rect">
            <a:avLst/>
          </a:prstGeom>
          <a:solidFill>
            <a:srgbClr val="073763"/>
          </a:solidFill>
          <a:ln>
            <a:noFill/>
          </a:ln>
        </p:spPr>
      </p:pic>
      <p:pic>
        <p:nvPicPr>
          <p:cNvPr id="595" name="Google Shape;595;p73"/>
          <p:cNvPicPr preferRelativeResize="0"/>
          <p:nvPr/>
        </p:nvPicPr>
        <p:blipFill>
          <a:blip r:embed="rId7">
            <a:alphaModFix/>
          </a:blip>
          <a:stretch>
            <a:fillRect/>
          </a:stretch>
        </p:blipFill>
        <p:spPr>
          <a:xfrm>
            <a:off x="2753075" y="2240249"/>
            <a:ext cx="1476251" cy="2107990"/>
          </a:xfrm>
          <a:prstGeom prst="rect">
            <a:avLst/>
          </a:prstGeom>
          <a:solidFill>
            <a:srgbClr val="073763"/>
          </a:solidFill>
          <a:ln>
            <a:noFill/>
          </a:ln>
        </p:spPr>
      </p:pic>
      <p:pic>
        <p:nvPicPr>
          <p:cNvPr id="596" name="Google Shape;596;p73"/>
          <p:cNvPicPr preferRelativeResize="0"/>
          <p:nvPr/>
        </p:nvPicPr>
        <p:blipFill>
          <a:blip r:embed="rId8">
            <a:alphaModFix/>
          </a:blip>
          <a:stretch>
            <a:fillRect/>
          </a:stretch>
        </p:blipFill>
        <p:spPr>
          <a:xfrm>
            <a:off x="637025" y="2240250"/>
            <a:ext cx="1476250" cy="22143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Stalin on Youth Leagues</a:t>
            </a:r>
            <a:endParaRPr>
              <a:solidFill>
                <a:srgbClr val="E4E5B8"/>
              </a:solidFill>
              <a:latin typeface="Georgia"/>
              <a:ea typeface="Georgia"/>
              <a:cs typeface="Georgia"/>
              <a:sym typeface="Georgia"/>
            </a:endParaRPr>
          </a:p>
        </p:txBody>
      </p:sp>
      <p:pic>
        <p:nvPicPr>
          <p:cNvPr id="130" name="Google Shape;130;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1" name="Google Shape;131;p29"/>
          <p:cNvSpPr txBox="1"/>
          <p:nvPr/>
        </p:nvSpPr>
        <p:spPr>
          <a:xfrm>
            <a:off x="594350" y="1472300"/>
            <a:ext cx="4116300" cy="3324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Formally speaking, the Young Communist League is a non-Party organisation. But it is at the same time a communist organisation. This means that the Young Communist League, while it is formally a non-Party organisation of workers and peasants, must, at the same time, work under the guidance of the Party. The task is to ensure that the youth have confidence in our Party, to ensure that the Young Communist League is guided by our Party. </a:t>
            </a:r>
            <a:endParaRPr sz="1700">
              <a:solidFill>
                <a:srgbClr val="E4E5B8"/>
              </a:solidFill>
              <a:latin typeface="Georgia"/>
              <a:ea typeface="Georgia"/>
              <a:cs typeface="Georgia"/>
              <a:sym typeface="Georgia"/>
            </a:endParaRPr>
          </a:p>
        </p:txBody>
      </p:sp>
      <p:pic>
        <p:nvPicPr>
          <p:cNvPr id="132" name="Google Shape;132;p29"/>
          <p:cNvPicPr preferRelativeResize="0"/>
          <p:nvPr/>
        </p:nvPicPr>
        <p:blipFill>
          <a:blip r:embed="rId4">
            <a:alphaModFix/>
          </a:blip>
          <a:stretch>
            <a:fillRect/>
          </a:stretch>
        </p:blipFill>
        <p:spPr>
          <a:xfrm>
            <a:off x="5464225" y="1224400"/>
            <a:ext cx="2886850" cy="2909950"/>
          </a:xfrm>
          <a:prstGeom prst="rect">
            <a:avLst/>
          </a:prstGeom>
          <a:noFill/>
          <a:ln>
            <a:noFill/>
          </a:ln>
        </p:spPr>
      </p:pic>
      <p:sp>
        <p:nvSpPr>
          <p:cNvPr id="133" name="Google Shape;133;p29"/>
          <p:cNvSpPr txBox="1"/>
          <p:nvPr/>
        </p:nvSpPr>
        <p:spPr>
          <a:xfrm>
            <a:off x="5445325" y="4199650"/>
            <a:ext cx="2916900" cy="59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Young Workers League Logo (Founded 1922)</a:t>
            </a:r>
            <a:endParaRPr sz="1800">
              <a:solidFill>
                <a:schemeClr val="lt2"/>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600" name="Shape 600"/>
        <p:cNvGrpSpPr/>
        <p:nvPr/>
      </p:nvGrpSpPr>
      <p:grpSpPr>
        <a:xfrm>
          <a:off x="0" y="0"/>
          <a:ext cx="0" cy="0"/>
          <a:chOff x="0" y="0"/>
          <a:chExt cx="0" cy="0"/>
        </a:xfrm>
      </p:grpSpPr>
      <p:sp>
        <p:nvSpPr>
          <p:cNvPr id="601" name="Google Shape;601;p74"/>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74"/>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603" name="Google Shape;603;p74"/>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December’s class is on the history of the Trade Union Unity League (TUUL). Class will be Saturday December 6th, 2025 at 7pm EST/4pm PST.</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604" name="Google Shape;604;p74"/>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05" name="Google Shape;605;p74"/>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606" name="Google Shape;606;p74"/>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607" name="Google Shape;607;p74"/>
          <p:cNvPicPr preferRelativeResize="0"/>
          <p:nvPr/>
        </p:nvPicPr>
        <p:blipFill>
          <a:blip r:embed="rId5">
            <a:alphaModFix/>
          </a:blip>
          <a:stretch>
            <a:fillRect/>
          </a:stretch>
        </p:blipFill>
        <p:spPr>
          <a:xfrm>
            <a:off x="6034325" y="1335875"/>
            <a:ext cx="2162111" cy="31242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pic>
        <p:nvPicPr>
          <p:cNvPr id="612" name="Google Shape;612;p7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613" name="Google Shape;613;p7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75"/>
          <p:cNvSpPr txBox="1"/>
          <p:nvPr/>
        </p:nvSpPr>
        <p:spPr>
          <a:xfrm>
            <a:off x="1877100" y="4537475"/>
            <a:ext cx="5389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a:solidFill>
                  <a:srgbClr val="E4E5B8"/>
                </a:solidFill>
                <a:latin typeface="Georgia"/>
                <a:ea typeface="Georgia"/>
                <a:cs typeface="Georgia"/>
                <a:sym typeface="Georgia"/>
              </a:rPr>
              <a:t>Solidarity Forever - Performed at Camp Red Star</a:t>
            </a:r>
            <a:endParaRPr>
              <a:solidFill>
                <a:srgbClr val="E4E5B8"/>
              </a:solidFill>
              <a:latin typeface="Georgia"/>
              <a:ea typeface="Georgia"/>
              <a:cs typeface="Georgia"/>
              <a:sym typeface="Georgia"/>
            </a:endParaRPr>
          </a:p>
        </p:txBody>
      </p:sp>
      <p:pic>
        <p:nvPicPr>
          <p:cNvPr id="615" name="Google Shape;615;p75" title="Solidarity Forever.mp3">
            <a:hlinkClick r:id="rId4"/>
          </p:cNvPr>
          <p:cNvPicPr preferRelativeResize="0"/>
          <p:nvPr/>
        </p:nvPicPr>
        <p:blipFill>
          <a:blip r:embed="rId5">
            <a:alphaModFix/>
          </a:blip>
          <a:stretch>
            <a:fillRect/>
          </a:stretch>
        </p:blipFill>
        <p:spPr>
          <a:xfrm>
            <a:off x="1645925" y="4334675"/>
            <a:ext cx="627225" cy="627225"/>
          </a:xfrm>
          <a:prstGeom prst="rect">
            <a:avLst/>
          </a:prstGeom>
          <a:noFill/>
          <a:ln>
            <a:noFill/>
          </a:ln>
        </p:spPr>
      </p:pic>
      <p:pic>
        <p:nvPicPr>
          <p:cNvPr id="616" name="Google Shape;616;p75" title="photo_2025-12-01_23-21-06.jpg"/>
          <p:cNvPicPr preferRelativeResize="0"/>
          <p:nvPr/>
        </p:nvPicPr>
        <p:blipFill>
          <a:blip r:embed="rId6">
            <a:alphaModFix/>
          </a:blip>
          <a:stretch>
            <a:fillRect/>
          </a:stretch>
        </p:blipFill>
        <p:spPr>
          <a:xfrm>
            <a:off x="2273150" y="1089200"/>
            <a:ext cx="4597709" cy="34482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Stalin on Youth Leagues cont.</a:t>
            </a:r>
            <a:endParaRPr>
              <a:solidFill>
                <a:srgbClr val="E4E5B8"/>
              </a:solidFill>
              <a:latin typeface="Georgia"/>
              <a:ea typeface="Georgia"/>
              <a:cs typeface="Georgia"/>
              <a:sym typeface="Georgia"/>
            </a:endParaRPr>
          </a:p>
        </p:txBody>
      </p:sp>
      <p:pic>
        <p:nvPicPr>
          <p:cNvPr id="140" name="Google Shape;140;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1" name="Google Shape;141;p30"/>
          <p:cNvSpPr txBox="1"/>
          <p:nvPr/>
        </p:nvSpPr>
        <p:spPr>
          <a:xfrm>
            <a:off x="484625" y="1472300"/>
            <a:ext cx="4493100" cy="3063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The Young Communist Leaguer must remember that the principal and most important thing is to ensure the guidance of the Party in all the work of the Young Communist League. The Young Communist Leaguer must remember that without such guidance, the Young Communist League will be unable to perform its fundamental task, namely, to educate the worker youth in the spirit of the dictatorship of the proletariat and of Communism. </a:t>
            </a:r>
            <a:endParaRPr sz="1700">
              <a:solidFill>
                <a:srgbClr val="E4E5B8"/>
              </a:solidFill>
              <a:latin typeface="Georgia"/>
              <a:ea typeface="Georgia"/>
              <a:cs typeface="Georgia"/>
              <a:sym typeface="Georgia"/>
            </a:endParaRPr>
          </a:p>
        </p:txBody>
      </p:sp>
      <p:pic>
        <p:nvPicPr>
          <p:cNvPr id="142" name="Google Shape;142;p30"/>
          <p:cNvPicPr preferRelativeResize="0"/>
          <p:nvPr/>
        </p:nvPicPr>
        <p:blipFill>
          <a:blip r:embed="rId4">
            <a:alphaModFix/>
          </a:blip>
          <a:stretch>
            <a:fillRect/>
          </a:stretch>
        </p:blipFill>
        <p:spPr>
          <a:xfrm>
            <a:off x="5709175" y="1215600"/>
            <a:ext cx="2057262" cy="3058100"/>
          </a:xfrm>
          <a:prstGeom prst="rect">
            <a:avLst/>
          </a:prstGeom>
          <a:noFill/>
          <a:ln>
            <a:noFill/>
          </a:ln>
        </p:spPr>
      </p:pic>
      <p:sp>
        <p:nvSpPr>
          <p:cNvPr id="143" name="Google Shape;143;p30"/>
          <p:cNvSpPr txBox="1"/>
          <p:nvPr/>
        </p:nvSpPr>
        <p:spPr>
          <a:xfrm>
            <a:off x="5645725" y="4388925"/>
            <a:ext cx="2248800" cy="48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Young Pioneer poster</a:t>
            </a:r>
            <a:endParaRPr sz="1500">
              <a:solidFill>
                <a:srgbClr val="E4E5B8"/>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31"/>
          <p:cNvSpPr txBox="1"/>
          <p:nvPr>
            <p:ph type="title"/>
          </p:nvPr>
        </p:nvSpPr>
        <p:spPr>
          <a:xfrm>
            <a:off x="1669150" y="0"/>
            <a:ext cx="6938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920">
                <a:solidFill>
                  <a:srgbClr val="E4E5B8"/>
                </a:solidFill>
                <a:latin typeface="Georgia"/>
                <a:ea typeface="Georgia"/>
                <a:cs typeface="Georgia"/>
                <a:sym typeface="Georgia"/>
              </a:rPr>
              <a:t>From </a:t>
            </a:r>
            <a:r>
              <a:rPr i="1" lang="en" sz="1920">
                <a:solidFill>
                  <a:srgbClr val="E4E5B8"/>
                </a:solidFill>
                <a:latin typeface="Georgia"/>
                <a:ea typeface="Georgia"/>
                <a:cs typeface="Georgia"/>
                <a:sym typeface="Georgia"/>
              </a:rPr>
              <a:t>The Young Communist League of America. Resolution Adopted by the 2nd Convention of the United Communist Party, Kingston, NY — January 1921.</a:t>
            </a:r>
            <a:endParaRPr i="1" sz="1920">
              <a:solidFill>
                <a:srgbClr val="E4E5B8"/>
              </a:solidFill>
              <a:latin typeface="Georgia"/>
              <a:ea typeface="Georgia"/>
              <a:cs typeface="Georgia"/>
              <a:sym typeface="Georgia"/>
            </a:endParaRPr>
          </a:p>
        </p:txBody>
      </p:sp>
      <p:pic>
        <p:nvPicPr>
          <p:cNvPr id="150" name="Google Shape;150;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1" name="Google Shape;151;p31"/>
          <p:cNvSpPr txBox="1"/>
          <p:nvPr/>
        </p:nvSpPr>
        <p:spPr>
          <a:xfrm>
            <a:off x="167900" y="1060375"/>
            <a:ext cx="45648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I. General Condition of the Proletarian Youth. </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rPr lang="en" sz="1700">
                <a:solidFill>
                  <a:srgbClr val="E4E5B8"/>
                </a:solidFill>
                <a:latin typeface="Georgia"/>
                <a:ea typeface="Georgia"/>
                <a:cs typeface="Georgia"/>
                <a:sym typeface="Georgia"/>
              </a:rPr>
              <a:t>Under the capitalist system of society, the proletarian youth is subject to every form of economic exploitation and intellectual slavery to which the entire working class is subjected. The lot of the young people is an especially hard one on account of their defenseless position during the critical years of physical and mental development. Because of their immaturity, capitalist exploiters find among them a ready recruiting field of the various military institutions to be used in defense of the existing regime, and for creating White Guards to throttle the coming revolution.</a:t>
            </a:r>
            <a:endParaRPr sz="1700">
              <a:solidFill>
                <a:srgbClr val="E4E5B8"/>
              </a:solidFill>
              <a:latin typeface="Georgia"/>
              <a:ea typeface="Georgia"/>
              <a:cs typeface="Georgia"/>
              <a:sym typeface="Georgia"/>
            </a:endParaRPr>
          </a:p>
        </p:txBody>
      </p:sp>
      <p:pic>
        <p:nvPicPr>
          <p:cNvPr id="152" name="Google Shape;152;p31"/>
          <p:cNvPicPr preferRelativeResize="0"/>
          <p:nvPr/>
        </p:nvPicPr>
        <p:blipFill>
          <a:blip r:embed="rId4">
            <a:alphaModFix/>
          </a:blip>
          <a:stretch>
            <a:fillRect/>
          </a:stretch>
        </p:blipFill>
        <p:spPr>
          <a:xfrm>
            <a:off x="4885100" y="1253700"/>
            <a:ext cx="4106500" cy="2736982"/>
          </a:xfrm>
          <a:prstGeom prst="rect">
            <a:avLst/>
          </a:prstGeom>
          <a:noFill/>
          <a:ln>
            <a:noFill/>
          </a:ln>
        </p:spPr>
      </p:pic>
      <p:sp>
        <p:nvSpPr>
          <p:cNvPr id="153" name="Google Shape;153;p31"/>
          <p:cNvSpPr txBox="1"/>
          <p:nvPr/>
        </p:nvSpPr>
        <p:spPr>
          <a:xfrm>
            <a:off x="4899800" y="4110600"/>
            <a:ext cx="4091700" cy="71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Army Recruiters Preying on High Schoolers</a:t>
            </a:r>
            <a:endParaRPr sz="1500">
              <a:solidFill>
                <a:srgbClr val="E4E5B8"/>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Need for the LYC</a:t>
            </a:r>
            <a:endParaRPr>
              <a:solidFill>
                <a:srgbClr val="E4E5B8"/>
              </a:solidFill>
              <a:latin typeface="Georgia"/>
              <a:ea typeface="Georgia"/>
              <a:cs typeface="Georgia"/>
              <a:sym typeface="Georgia"/>
            </a:endParaRPr>
          </a:p>
        </p:txBody>
      </p:sp>
      <p:pic>
        <p:nvPicPr>
          <p:cNvPr id="160" name="Google Shape;160;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1" name="Google Shape;161;p32"/>
          <p:cNvSpPr txBox="1"/>
          <p:nvPr/>
        </p:nvSpPr>
        <p:spPr>
          <a:xfrm>
            <a:off x="357175" y="1160575"/>
            <a:ext cx="46674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II. The Communist Movement Among the Youth. </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rPr lang="en" sz="1700">
                <a:solidFill>
                  <a:srgbClr val="E4E5B8"/>
                </a:solidFill>
                <a:latin typeface="Georgia"/>
                <a:ea typeface="Georgia"/>
                <a:cs typeface="Georgia"/>
                <a:sym typeface="Georgia"/>
              </a:rPr>
              <a:t>In order to free the working class youth from this intolerable situation, an independent organization, to be known as the League of Young Communists shall be organized. Recognizing that the emancipation of the youthful workers is impossible without that of the working class as a whole, this organization (LYC) is an integral part of the worldwide Communist movement, for the Communist youth are a part — an essential party — of the revolutionary movement.</a:t>
            </a:r>
            <a:endParaRPr sz="1700">
              <a:solidFill>
                <a:srgbClr val="E4E5B8"/>
              </a:solidFill>
              <a:latin typeface="Georgia"/>
              <a:ea typeface="Georgia"/>
              <a:cs typeface="Georgia"/>
              <a:sym typeface="Georgia"/>
            </a:endParaRPr>
          </a:p>
        </p:txBody>
      </p:sp>
      <p:sp>
        <p:nvSpPr>
          <p:cNvPr id="162" name="Google Shape;162;p32"/>
          <p:cNvSpPr txBox="1"/>
          <p:nvPr/>
        </p:nvSpPr>
        <p:spPr>
          <a:xfrm>
            <a:off x="5665925" y="418002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63" name="Google Shape;163;p32"/>
          <p:cNvPicPr preferRelativeResize="0"/>
          <p:nvPr/>
        </p:nvPicPr>
        <p:blipFill>
          <a:blip r:embed="rId4">
            <a:alphaModFix/>
          </a:blip>
          <a:stretch>
            <a:fillRect/>
          </a:stretch>
        </p:blipFill>
        <p:spPr>
          <a:xfrm>
            <a:off x="5475400" y="1435913"/>
            <a:ext cx="2773926" cy="27739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Functions of the LYC</a:t>
            </a:r>
            <a:endParaRPr>
              <a:solidFill>
                <a:srgbClr val="E4E5B8"/>
              </a:solidFill>
              <a:latin typeface="Georgia"/>
              <a:ea typeface="Georgia"/>
              <a:cs typeface="Georgia"/>
              <a:sym typeface="Georgia"/>
            </a:endParaRPr>
          </a:p>
        </p:txBody>
      </p:sp>
      <p:pic>
        <p:nvPicPr>
          <p:cNvPr id="170" name="Google Shape;170;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1" name="Google Shape;171;p33"/>
          <p:cNvSpPr txBox="1"/>
          <p:nvPr/>
        </p:nvSpPr>
        <p:spPr>
          <a:xfrm>
            <a:off x="195325" y="1253700"/>
            <a:ext cx="4453500" cy="3324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III. Mission of the Young Communist League. </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rPr lang="en" sz="1700">
                <a:solidFill>
                  <a:srgbClr val="E4E5B8"/>
                </a:solidFill>
                <a:latin typeface="Georgia"/>
                <a:ea typeface="Georgia"/>
                <a:cs typeface="Georgia"/>
                <a:sym typeface="Georgia"/>
              </a:rPr>
              <a:t>The mission of the Young Communist League is a special one, in that: 1. Its particular function is the Communist training of the young proletariat. 2. Its organization embraces a field of education that cannot be reached through regular party channels. 3. The young Communists will be the bearers of the Communist system of society.</a:t>
            </a:r>
            <a:r>
              <a:rPr lang="en" sz="1700">
                <a:solidFill>
                  <a:srgbClr val="E4E5B8"/>
                </a:solidFill>
                <a:latin typeface="Barlow Condensed"/>
                <a:ea typeface="Barlow Condensed"/>
                <a:cs typeface="Barlow Condensed"/>
                <a:sym typeface="Barlow Condensed"/>
              </a:rPr>
              <a:t> </a:t>
            </a:r>
            <a:endParaRPr sz="1700">
              <a:solidFill>
                <a:srgbClr val="E4E5B8"/>
              </a:solidFill>
              <a:latin typeface="Barlow Condensed"/>
              <a:ea typeface="Barlow Condensed"/>
              <a:cs typeface="Barlow Condensed"/>
              <a:sym typeface="Barlow Condensed"/>
            </a:endParaRPr>
          </a:p>
        </p:txBody>
      </p:sp>
      <p:pic>
        <p:nvPicPr>
          <p:cNvPr id="172" name="Google Shape;172;p33"/>
          <p:cNvPicPr preferRelativeResize="0"/>
          <p:nvPr/>
        </p:nvPicPr>
        <p:blipFill>
          <a:blip r:embed="rId4">
            <a:alphaModFix/>
          </a:blip>
          <a:stretch>
            <a:fillRect/>
          </a:stretch>
        </p:blipFill>
        <p:spPr>
          <a:xfrm>
            <a:off x="4792325" y="1253700"/>
            <a:ext cx="4199274" cy="29348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