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1" r:id="rId4"/>
    <p:sldMasterId id="2147483672"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Lst>
  <p:sldSz cy="5143500" cx="9144000"/>
  <p:notesSz cx="6858000" cy="9144000"/>
  <p:embeddedFontLst>
    <p:embeddedFont>
      <p:font typeface="Barlow Condensed"/>
      <p:regular r:id="rId63"/>
      <p:bold r:id="rId64"/>
      <p:italic r:id="rId65"/>
      <p:boldItalic r:id="rId66"/>
    </p:embeddedFont>
    <p:embeddedFont>
      <p:font typeface="Century Gothic"/>
      <p:regular r:id="rId67"/>
      <p:bold r:id="rId68"/>
      <p:italic r:id="rId69"/>
      <p:boldItalic r:id="rId7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70" Type="http://schemas.openxmlformats.org/officeDocument/2006/relationships/font" Target="fonts/CenturyGothic-boldItalic.fntdata"/><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2" Type="http://schemas.openxmlformats.org/officeDocument/2006/relationships/slide" Target="slides/slide56.xml"/><Relationship Id="rId61" Type="http://schemas.openxmlformats.org/officeDocument/2006/relationships/slide" Target="slides/slide55.xml"/><Relationship Id="rId20" Type="http://schemas.openxmlformats.org/officeDocument/2006/relationships/slide" Target="slides/slide14.xml"/><Relationship Id="rId64" Type="http://schemas.openxmlformats.org/officeDocument/2006/relationships/font" Target="fonts/BarlowCondensed-bold.fntdata"/><Relationship Id="rId63" Type="http://schemas.openxmlformats.org/officeDocument/2006/relationships/font" Target="fonts/BarlowCondensed-regular.fntdata"/><Relationship Id="rId22" Type="http://schemas.openxmlformats.org/officeDocument/2006/relationships/slide" Target="slides/slide16.xml"/><Relationship Id="rId66" Type="http://schemas.openxmlformats.org/officeDocument/2006/relationships/font" Target="fonts/BarlowCondensed-boldItalic.fntdata"/><Relationship Id="rId21" Type="http://schemas.openxmlformats.org/officeDocument/2006/relationships/slide" Target="slides/slide15.xml"/><Relationship Id="rId65" Type="http://schemas.openxmlformats.org/officeDocument/2006/relationships/font" Target="fonts/BarlowCondensed-italic.fntdata"/><Relationship Id="rId24" Type="http://schemas.openxmlformats.org/officeDocument/2006/relationships/slide" Target="slides/slide18.xml"/><Relationship Id="rId68" Type="http://schemas.openxmlformats.org/officeDocument/2006/relationships/font" Target="fonts/CenturyGothic-bold.fntdata"/><Relationship Id="rId23" Type="http://schemas.openxmlformats.org/officeDocument/2006/relationships/slide" Target="slides/slide17.xml"/><Relationship Id="rId67" Type="http://schemas.openxmlformats.org/officeDocument/2006/relationships/font" Target="fonts/CenturyGothic-regular.fntdata"/><Relationship Id="rId60" Type="http://schemas.openxmlformats.org/officeDocument/2006/relationships/slide" Target="slides/slide54.xml"/><Relationship Id="rId26" Type="http://schemas.openxmlformats.org/officeDocument/2006/relationships/slide" Target="slides/slide20.xml"/><Relationship Id="rId25" Type="http://schemas.openxmlformats.org/officeDocument/2006/relationships/slide" Target="slides/slide19.xml"/><Relationship Id="rId69" Type="http://schemas.openxmlformats.org/officeDocument/2006/relationships/font" Target="fonts/CenturyGothic-italic.fntdata"/><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11" Type="http://schemas.openxmlformats.org/officeDocument/2006/relationships/slide" Target="slides/slide5.xml"/><Relationship Id="rId55" Type="http://schemas.openxmlformats.org/officeDocument/2006/relationships/slide" Target="slides/slide49.xml"/><Relationship Id="rId10" Type="http://schemas.openxmlformats.org/officeDocument/2006/relationships/slide" Target="slides/slide4.xml"/><Relationship Id="rId54" Type="http://schemas.openxmlformats.org/officeDocument/2006/relationships/slide" Target="slides/slide48.xml"/><Relationship Id="rId13" Type="http://schemas.openxmlformats.org/officeDocument/2006/relationships/slide" Target="slides/slide7.xml"/><Relationship Id="rId57" Type="http://schemas.openxmlformats.org/officeDocument/2006/relationships/slide" Target="slides/slide51.xml"/><Relationship Id="rId12" Type="http://schemas.openxmlformats.org/officeDocument/2006/relationships/slide" Target="slides/slide6.xml"/><Relationship Id="rId56" Type="http://schemas.openxmlformats.org/officeDocument/2006/relationships/slide" Target="slides/slide50.xml"/><Relationship Id="rId15" Type="http://schemas.openxmlformats.org/officeDocument/2006/relationships/slide" Target="slides/slide9.xml"/><Relationship Id="rId59" Type="http://schemas.openxmlformats.org/officeDocument/2006/relationships/slide" Target="slides/slide53.xml"/><Relationship Id="rId14" Type="http://schemas.openxmlformats.org/officeDocument/2006/relationships/slide" Target="slides/slide8.xml"/><Relationship Id="rId58" Type="http://schemas.openxmlformats.org/officeDocument/2006/relationships/slide" Target="slides/slide52.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27a01448535_1_1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3" name="Google Shape;103;g27a01448535_1_18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375c50b802b_1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9" name="Google Shape;179;g375c50b802b_1_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375c50b802b_1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2" name="Google Shape;192;g375c50b802b_1_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375c50b802b_1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2" name="Google Shape;202;g375c50b802b_1_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375c50b802b_1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2" name="Google Shape;212;g375c50b802b_1_4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375c50b802b_1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2" name="Google Shape;222;g375c50b802b_1_4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375c50b802b_1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2" name="Google Shape;232;g375c50b802b_1_5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375c50b802b_1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5" name="Google Shape;245;g375c50b802b_1_6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g375c50b802b_1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5" name="Google Shape;255;g375c50b802b_1_7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375c50b802b_1_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5" name="Google Shape;265;g375c50b802b_1_7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375c50b802b_1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3" name="Google Shape;273;g375c50b802b_1_8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27a01448535_1_45: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1" name="Google Shape;111;g27a01448535_1_4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g27a01448535_1_1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5" name="Google Shape;285;g27a01448535_1_1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g27a01448535_1_1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1" name="Google Shape;291;g27a01448535_1_1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27a01448535_1_1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5" name="Google Shape;305;g27a01448535_1_14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27a01448535_1_1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2" name="Google Shape;322;g27a01448535_1_15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27a01448535_1_1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5" name="Google Shape;335;g27a01448535_1_16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g375c50b802b_2_1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2" name="Google Shape;352;g375c50b802b_2_14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g375c50b802b_2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3" name="Google Shape;363;g375c50b802b_2_1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g27a01448535_1_1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1" name="Google Shape;371;g27a01448535_1_19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g27a01448535_1_2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1" name="Google Shape;381;g27a01448535_1_20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g375c50b802b_2_1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91" name="Google Shape;391;g375c50b802b_2_10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27a01448535_1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7" name="Google Shape;117;g27a01448535_1_5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g375c50b802b_2_1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01" name="Google Shape;401;g375c50b802b_2_15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g27a01448535_1_2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11" name="Google Shape;411;g27a01448535_1_20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g27a01448535_1_2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18" name="Google Shape;418;g27a01448535_1_2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g375c50b802b_2_1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25" name="Google Shape;425;g375c50b802b_2_1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g27a01448535_1_2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35" name="Google Shape;435;g27a01448535_1_2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g27a01448535_1_2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41" name="Google Shape;441;g27a01448535_1_2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g27a01448535_1_2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49" name="Google Shape;449;g27a01448535_1_2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g34510a11c3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55" name="Google Shape;455;g34510a11c37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g375c50b802b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67" name="Google Shape;467;g375c50b802b_0_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g375c50b802b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78" name="Google Shape;478;g375c50b802b_0_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27fa1bc2edb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4" name="Google Shape;124;g27fa1bc2edb_0_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6" name="Shape 486"/>
        <p:cNvGrpSpPr/>
        <p:nvPr/>
      </p:nvGrpSpPr>
      <p:grpSpPr>
        <a:xfrm>
          <a:off x="0" y="0"/>
          <a:ext cx="0" cy="0"/>
          <a:chOff x="0" y="0"/>
          <a:chExt cx="0" cy="0"/>
        </a:xfrm>
      </p:grpSpPr>
      <p:sp>
        <p:nvSpPr>
          <p:cNvPr id="487" name="Google Shape;487;g34510a11c37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88" name="Google Shape;488;g34510a11c37_0_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g34510a11c37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98" name="Google Shape;498;g34510a11c37_0_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4" name="Shape 504"/>
        <p:cNvGrpSpPr/>
        <p:nvPr/>
      </p:nvGrpSpPr>
      <p:grpSpPr>
        <a:xfrm>
          <a:off x="0" y="0"/>
          <a:ext cx="0" cy="0"/>
          <a:chOff x="0" y="0"/>
          <a:chExt cx="0" cy="0"/>
        </a:xfrm>
      </p:grpSpPr>
      <p:sp>
        <p:nvSpPr>
          <p:cNvPr id="505" name="Google Shape;505;g34510a11c37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06" name="Google Shape;506;g34510a11c37_0_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4" name="Shape 514"/>
        <p:cNvGrpSpPr/>
        <p:nvPr/>
      </p:nvGrpSpPr>
      <p:grpSpPr>
        <a:xfrm>
          <a:off x="0" y="0"/>
          <a:ext cx="0" cy="0"/>
          <a:chOff x="0" y="0"/>
          <a:chExt cx="0" cy="0"/>
        </a:xfrm>
      </p:grpSpPr>
      <p:sp>
        <p:nvSpPr>
          <p:cNvPr id="515" name="Google Shape;515;g34510a11c37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16" name="Google Shape;516;g34510a11c37_0_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4" name="Shape 524"/>
        <p:cNvGrpSpPr/>
        <p:nvPr/>
      </p:nvGrpSpPr>
      <p:grpSpPr>
        <a:xfrm>
          <a:off x="0" y="0"/>
          <a:ext cx="0" cy="0"/>
          <a:chOff x="0" y="0"/>
          <a:chExt cx="0" cy="0"/>
        </a:xfrm>
      </p:grpSpPr>
      <p:sp>
        <p:nvSpPr>
          <p:cNvPr id="525" name="Google Shape;525;g372e944bc4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6" name="Google Shape;526;g372e944bc4d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 name="Shape 534"/>
        <p:cNvGrpSpPr/>
        <p:nvPr/>
      </p:nvGrpSpPr>
      <p:grpSpPr>
        <a:xfrm>
          <a:off x="0" y="0"/>
          <a:ext cx="0" cy="0"/>
          <a:chOff x="0" y="0"/>
          <a:chExt cx="0" cy="0"/>
        </a:xfrm>
      </p:grpSpPr>
      <p:sp>
        <p:nvSpPr>
          <p:cNvPr id="535" name="Google Shape;535;g372e944bc4d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36" name="Google Shape;536;g372e944bc4d_0_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4" name="Shape 544"/>
        <p:cNvGrpSpPr/>
        <p:nvPr/>
      </p:nvGrpSpPr>
      <p:grpSpPr>
        <a:xfrm>
          <a:off x="0" y="0"/>
          <a:ext cx="0" cy="0"/>
          <a:chOff x="0" y="0"/>
          <a:chExt cx="0" cy="0"/>
        </a:xfrm>
      </p:grpSpPr>
      <p:sp>
        <p:nvSpPr>
          <p:cNvPr id="545" name="Google Shape;545;g372e944bc4d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46" name="Google Shape;546;g372e944bc4d_0_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4" name="Shape 554"/>
        <p:cNvGrpSpPr/>
        <p:nvPr/>
      </p:nvGrpSpPr>
      <p:grpSpPr>
        <a:xfrm>
          <a:off x="0" y="0"/>
          <a:ext cx="0" cy="0"/>
          <a:chOff x="0" y="0"/>
          <a:chExt cx="0" cy="0"/>
        </a:xfrm>
      </p:grpSpPr>
      <p:sp>
        <p:nvSpPr>
          <p:cNvPr id="555" name="Google Shape;555;g372e944bc4d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56" name="Google Shape;556;g372e944bc4d_0_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2" name="Shape 562"/>
        <p:cNvGrpSpPr/>
        <p:nvPr/>
      </p:nvGrpSpPr>
      <p:grpSpPr>
        <a:xfrm>
          <a:off x="0" y="0"/>
          <a:ext cx="0" cy="0"/>
          <a:chOff x="0" y="0"/>
          <a:chExt cx="0" cy="0"/>
        </a:xfrm>
      </p:grpSpPr>
      <p:sp>
        <p:nvSpPr>
          <p:cNvPr id="563" name="Google Shape;563;g372e944bc4d_0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64" name="Google Shape;564;g372e944bc4d_0_4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0" name="Shape 570"/>
        <p:cNvGrpSpPr/>
        <p:nvPr/>
      </p:nvGrpSpPr>
      <p:grpSpPr>
        <a:xfrm>
          <a:off x="0" y="0"/>
          <a:ext cx="0" cy="0"/>
          <a:chOff x="0" y="0"/>
          <a:chExt cx="0" cy="0"/>
        </a:xfrm>
      </p:grpSpPr>
      <p:sp>
        <p:nvSpPr>
          <p:cNvPr id="571" name="Google Shape;571;g27fa1bc2edb_2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72" name="Google Shape;572;g27fa1bc2edb_2_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2f0f19008a2_0_3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2" name="Google Shape;132;g2f0f19008a2_0_39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8" name="Shape 578"/>
        <p:cNvGrpSpPr/>
        <p:nvPr/>
      </p:nvGrpSpPr>
      <p:grpSpPr>
        <a:xfrm>
          <a:off x="0" y="0"/>
          <a:ext cx="0" cy="0"/>
          <a:chOff x="0" y="0"/>
          <a:chExt cx="0" cy="0"/>
        </a:xfrm>
      </p:grpSpPr>
      <p:sp>
        <p:nvSpPr>
          <p:cNvPr id="579" name="Google Shape;579;g27a01448535_1_2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80" name="Google Shape;580;g27a01448535_1_28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4" name="Shape 584"/>
        <p:cNvGrpSpPr/>
        <p:nvPr/>
      </p:nvGrpSpPr>
      <p:grpSpPr>
        <a:xfrm>
          <a:off x="0" y="0"/>
          <a:ext cx="0" cy="0"/>
          <a:chOff x="0" y="0"/>
          <a:chExt cx="0" cy="0"/>
        </a:xfrm>
      </p:grpSpPr>
      <p:sp>
        <p:nvSpPr>
          <p:cNvPr id="585" name="Google Shape;585;g375c50b802b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6" name="Google Shape;586;g375c50b802b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2" name="Shape 592"/>
        <p:cNvGrpSpPr/>
        <p:nvPr/>
      </p:nvGrpSpPr>
      <p:grpSpPr>
        <a:xfrm>
          <a:off x="0" y="0"/>
          <a:ext cx="0" cy="0"/>
          <a:chOff x="0" y="0"/>
          <a:chExt cx="0" cy="0"/>
        </a:xfrm>
      </p:grpSpPr>
      <p:sp>
        <p:nvSpPr>
          <p:cNvPr id="593" name="Google Shape;593;g2f0f19008a2_0_3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4" name="Google Shape;594;g2f0f19008a2_0_3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0" name="Shape 600"/>
        <p:cNvGrpSpPr/>
        <p:nvPr/>
      </p:nvGrpSpPr>
      <p:grpSpPr>
        <a:xfrm>
          <a:off x="0" y="0"/>
          <a:ext cx="0" cy="0"/>
          <a:chOff x="0" y="0"/>
          <a:chExt cx="0" cy="0"/>
        </a:xfrm>
      </p:grpSpPr>
      <p:sp>
        <p:nvSpPr>
          <p:cNvPr id="601" name="Google Shape;601;g2f0f19008a2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2" name="Google Shape;602;g2f0f19008a2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8" name="Shape 618"/>
        <p:cNvGrpSpPr/>
        <p:nvPr/>
      </p:nvGrpSpPr>
      <p:grpSpPr>
        <a:xfrm>
          <a:off x="0" y="0"/>
          <a:ext cx="0" cy="0"/>
          <a:chOff x="0" y="0"/>
          <a:chExt cx="0" cy="0"/>
        </a:xfrm>
      </p:grpSpPr>
      <p:sp>
        <p:nvSpPr>
          <p:cNvPr id="619" name="Google Shape;619;g2f0f19008a2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0" name="Google Shape;620;g2f0f19008a2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8" name="Shape 628"/>
        <p:cNvGrpSpPr/>
        <p:nvPr/>
      </p:nvGrpSpPr>
      <p:grpSpPr>
        <a:xfrm>
          <a:off x="0" y="0"/>
          <a:ext cx="0" cy="0"/>
          <a:chOff x="0" y="0"/>
          <a:chExt cx="0" cy="0"/>
        </a:xfrm>
      </p:grpSpPr>
      <p:sp>
        <p:nvSpPr>
          <p:cNvPr id="629" name="Google Shape;629;g375c50b802b_2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0" name="Google Shape;630;g375c50b802b_2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9" name="Shape 639"/>
        <p:cNvGrpSpPr/>
        <p:nvPr/>
      </p:nvGrpSpPr>
      <p:grpSpPr>
        <a:xfrm>
          <a:off x="0" y="0"/>
          <a:ext cx="0" cy="0"/>
          <a:chOff x="0" y="0"/>
          <a:chExt cx="0" cy="0"/>
        </a:xfrm>
      </p:grpSpPr>
      <p:sp>
        <p:nvSpPr>
          <p:cNvPr id="640" name="Google Shape;640;g27a01448535_1_3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41" name="Google Shape;641;g27a01448535_1_3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27a01448535_1_1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0" name="Google Shape;140;g27a01448535_1_1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27a01448535_1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6" name="Google Shape;146;g27a01448535_1_7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375c50b802b_1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7" name="Google Shape;157;g375c50b802b_1_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375c50b802b_1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6" name="Google Shape;166;g375c50b802b_1_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4" name="Shape 54"/>
        <p:cNvGrpSpPr/>
        <p:nvPr/>
      </p:nvGrpSpPr>
      <p:grpSpPr>
        <a:xfrm>
          <a:off x="0" y="0"/>
          <a:ext cx="0" cy="0"/>
          <a:chOff x="0" y="0"/>
          <a:chExt cx="0" cy="0"/>
        </a:xfrm>
      </p:grpSpPr>
      <p:sp>
        <p:nvSpPr>
          <p:cNvPr id="55" name="Google Shape;55;p14"/>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56" name="Google Shape;56;p14"/>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57" name="Google Shape;57;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58" name="Shape 58"/>
        <p:cNvGrpSpPr/>
        <p:nvPr/>
      </p:nvGrpSpPr>
      <p:grpSpPr>
        <a:xfrm>
          <a:off x="0" y="0"/>
          <a:ext cx="0" cy="0"/>
          <a:chOff x="0" y="0"/>
          <a:chExt cx="0" cy="0"/>
        </a:xfrm>
      </p:grpSpPr>
      <p:sp>
        <p:nvSpPr>
          <p:cNvPr id="59" name="Google Shape;59;p15"/>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 name="Google Shape;60;p15"/>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61" name="Google Shape;61;p15"/>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62" name="Google Shape;62;p15"/>
          <p:cNvSpPr txBox="1"/>
          <p:nvPr>
            <p:ph idx="2" type="body"/>
          </p:nvPr>
        </p:nvSpPr>
        <p:spPr>
          <a:xfrm>
            <a:off x="4939500" y="724200"/>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Clr>
                <a:schemeClr val="dk1"/>
              </a:buClr>
              <a:buSzPts val="1800"/>
              <a:buChar char="●"/>
              <a:defRPr>
                <a:solidFill>
                  <a:schemeClr val="dk1"/>
                </a:solidFill>
              </a:defRPr>
            </a:lvl1pPr>
            <a:lvl2pPr indent="-317500" lvl="1" marL="914400" algn="l">
              <a:lnSpc>
                <a:spcPct val="115000"/>
              </a:lnSpc>
              <a:spcBef>
                <a:spcPts val="0"/>
              </a:spcBef>
              <a:spcAft>
                <a:spcPts val="0"/>
              </a:spcAft>
              <a:buClr>
                <a:schemeClr val="dk1"/>
              </a:buClr>
              <a:buSzPts val="1400"/>
              <a:buChar char="○"/>
              <a:defRPr>
                <a:solidFill>
                  <a:schemeClr val="dk1"/>
                </a:solidFill>
              </a:defRPr>
            </a:lvl2pPr>
            <a:lvl3pPr indent="-317500" lvl="2" marL="1371600" algn="l">
              <a:lnSpc>
                <a:spcPct val="115000"/>
              </a:lnSpc>
              <a:spcBef>
                <a:spcPts val="0"/>
              </a:spcBef>
              <a:spcAft>
                <a:spcPts val="0"/>
              </a:spcAft>
              <a:buClr>
                <a:schemeClr val="dk1"/>
              </a:buClr>
              <a:buSzPts val="1400"/>
              <a:buChar char="■"/>
              <a:defRPr>
                <a:solidFill>
                  <a:schemeClr val="dk1"/>
                </a:solidFill>
              </a:defRPr>
            </a:lvl3pPr>
            <a:lvl4pPr indent="-317500" lvl="3" marL="1828800" algn="l">
              <a:lnSpc>
                <a:spcPct val="115000"/>
              </a:lnSpc>
              <a:spcBef>
                <a:spcPts val="0"/>
              </a:spcBef>
              <a:spcAft>
                <a:spcPts val="0"/>
              </a:spcAft>
              <a:buClr>
                <a:schemeClr val="dk1"/>
              </a:buClr>
              <a:buSzPts val="1400"/>
              <a:buChar char="●"/>
              <a:defRPr>
                <a:solidFill>
                  <a:schemeClr val="dk1"/>
                </a:solidFill>
              </a:defRPr>
            </a:lvl4pPr>
            <a:lvl5pPr indent="-317500" lvl="4" marL="2286000" algn="l">
              <a:lnSpc>
                <a:spcPct val="115000"/>
              </a:lnSpc>
              <a:spcBef>
                <a:spcPts val="0"/>
              </a:spcBef>
              <a:spcAft>
                <a:spcPts val="0"/>
              </a:spcAft>
              <a:buClr>
                <a:schemeClr val="dk1"/>
              </a:buClr>
              <a:buSzPts val="1400"/>
              <a:buChar char="○"/>
              <a:defRPr>
                <a:solidFill>
                  <a:schemeClr val="dk1"/>
                </a:solidFill>
              </a:defRPr>
            </a:lvl5pPr>
            <a:lvl6pPr indent="-317500" lvl="5" marL="2743200" algn="l">
              <a:lnSpc>
                <a:spcPct val="115000"/>
              </a:lnSpc>
              <a:spcBef>
                <a:spcPts val="0"/>
              </a:spcBef>
              <a:spcAft>
                <a:spcPts val="0"/>
              </a:spcAft>
              <a:buClr>
                <a:schemeClr val="dk1"/>
              </a:buClr>
              <a:buSzPts val="1400"/>
              <a:buChar char="■"/>
              <a:defRPr>
                <a:solidFill>
                  <a:schemeClr val="dk1"/>
                </a:solidFill>
              </a:defRPr>
            </a:lvl6pPr>
            <a:lvl7pPr indent="-317500" lvl="6" marL="3200400" algn="l">
              <a:lnSpc>
                <a:spcPct val="115000"/>
              </a:lnSpc>
              <a:spcBef>
                <a:spcPts val="0"/>
              </a:spcBef>
              <a:spcAft>
                <a:spcPts val="0"/>
              </a:spcAft>
              <a:buClr>
                <a:schemeClr val="dk1"/>
              </a:buClr>
              <a:buSzPts val="1400"/>
              <a:buChar char="●"/>
              <a:defRPr>
                <a:solidFill>
                  <a:schemeClr val="dk1"/>
                </a:solidFill>
              </a:defRPr>
            </a:lvl7pPr>
            <a:lvl8pPr indent="-317500" lvl="7" marL="3657600" algn="l">
              <a:lnSpc>
                <a:spcPct val="115000"/>
              </a:lnSpc>
              <a:spcBef>
                <a:spcPts val="0"/>
              </a:spcBef>
              <a:spcAft>
                <a:spcPts val="0"/>
              </a:spcAft>
              <a:buClr>
                <a:schemeClr val="dk1"/>
              </a:buClr>
              <a:buSzPts val="1400"/>
              <a:buChar char="○"/>
              <a:defRPr>
                <a:solidFill>
                  <a:schemeClr val="dk1"/>
                </a:solidFill>
              </a:defRPr>
            </a:lvl8pPr>
            <a:lvl9pPr indent="-317500" lvl="8" marL="4114800" algn="l">
              <a:lnSpc>
                <a:spcPct val="115000"/>
              </a:lnSpc>
              <a:spcBef>
                <a:spcPts val="0"/>
              </a:spcBef>
              <a:spcAft>
                <a:spcPts val="0"/>
              </a:spcAft>
              <a:buClr>
                <a:schemeClr val="dk1"/>
              </a:buClr>
              <a:buSzPts val="1400"/>
              <a:buChar char="■"/>
              <a:defRPr>
                <a:solidFill>
                  <a:schemeClr val="dk1"/>
                </a:solidFill>
              </a:defRPr>
            </a:lvl9pPr>
          </a:lstStyle>
          <a:p/>
        </p:txBody>
      </p:sp>
      <p:sp>
        <p:nvSpPr>
          <p:cNvPr id="63" name="Google Shape;63;p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4" name="Shape 64"/>
        <p:cNvGrpSpPr/>
        <p:nvPr/>
      </p:nvGrpSpPr>
      <p:grpSpPr>
        <a:xfrm>
          <a:off x="0" y="0"/>
          <a:ext cx="0" cy="0"/>
          <a:chOff x="0" y="0"/>
          <a:chExt cx="0" cy="0"/>
        </a:xfrm>
      </p:grpSpPr>
      <p:sp>
        <p:nvSpPr>
          <p:cNvPr id="65" name="Google Shape;65;p16"/>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66" name="Google Shape;66;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7" name="Shape 67"/>
        <p:cNvGrpSpPr/>
        <p:nvPr/>
      </p:nvGrpSpPr>
      <p:grpSpPr>
        <a:xfrm>
          <a:off x="0" y="0"/>
          <a:ext cx="0" cy="0"/>
          <a:chOff x="0" y="0"/>
          <a:chExt cx="0" cy="0"/>
        </a:xfrm>
      </p:grpSpPr>
      <p:sp>
        <p:nvSpPr>
          <p:cNvPr id="68" name="Google Shape;68;p1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69" name="Google Shape;69;p17"/>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70" name="Google Shape;70;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1" name="Shape 71"/>
        <p:cNvGrpSpPr/>
        <p:nvPr/>
      </p:nvGrpSpPr>
      <p:grpSpPr>
        <a:xfrm>
          <a:off x="0" y="0"/>
          <a:ext cx="0" cy="0"/>
          <a:chOff x="0" y="0"/>
          <a:chExt cx="0" cy="0"/>
        </a:xfrm>
      </p:grpSpPr>
      <p:sp>
        <p:nvSpPr>
          <p:cNvPr id="72" name="Google Shape;72;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3" name="Shape 73"/>
        <p:cNvGrpSpPr/>
        <p:nvPr/>
      </p:nvGrpSpPr>
      <p:grpSpPr>
        <a:xfrm>
          <a:off x="0" y="0"/>
          <a:ext cx="0" cy="0"/>
          <a:chOff x="0" y="0"/>
          <a:chExt cx="0" cy="0"/>
        </a:xfrm>
      </p:grpSpPr>
      <p:sp>
        <p:nvSpPr>
          <p:cNvPr id="74" name="Google Shape;74;p1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75" name="Google Shape;75;p19"/>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76" name="Google Shape;76;p19"/>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77" name="Google Shape;77;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8" name="Shape 78"/>
        <p:cNvGrpSpPr/>
        <p:nvPr/>
      </p:nvGrpSpPr>
      <p:grpSpPr>
        <a:xfrm>
          <a:off x="0" y="0"/>
          <a:ext cx="0" cy="0"/>
          <a:chOff x="0" y="0"/>
          <a:chExt cx="0" cy="0"/>
        </a:xfrm>
      </p:grpSpPr>
      <p:sp>
        <p:nvSpPr>
          <p:cNvPr id="79" name="Google Shape;79;p2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80" name="Google Shape;80;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1" name="Shape 81"/>
        <p:cNvGrpSpPr/>
        <p:nvPr/>
      </p:nvGrpSpPr>
      <p:grpSpPr>
        <a:xfrm>
          <a:off x="0" y="0"/>
          <a:ext cx="0" cy="0"/>
          <a:chOff x="0" y="0"/>
          <a:chExt cx="0" cy="0"/>
        </a:xfrm>
      </p:grpSpPr>
      <p:sp>
        <p:nvSpPr>
          <p:cNvPr id="82" name="Google Shape;82;p21"/>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83" name="Google Shape;83;p21"/>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84" name="Google Shape;84;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85" name="Shape 85"/>
        <p:cNvGrpSpPr/>
        <p:nvPr/>
      </p:nvGrpSpPr>
      <p:grpSpPr>
        <a:xfrm>
          <a:off x="0" y="0"/>
          <a:ext cx="0" cy="0"/>
          <a:chOff x="0" y="0"/>
          <a:chExt cx="0" cy="0"/>
        </a:xfrm>
      </p:grpSpPr>
      <p:sp>
        <p:nvSpPr>
          <p:cNvPr id="86" name="Google Shape;86;p22"/>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87" name="Google Shape;87;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88" name="Shape 88"/>
        <p:cNvGrpSpPr/>
        <p:nvPr/>
      </p:nvGrpSpPr>
      <p:grpSpPr>
        <a:xfrm>
          <a:off x="0" y="0"/>
          <a:ext cx="0" cy="0"/>
          <a:chOff x="0" y="0"/>
          <a:chExt cx="0" cy="0"/>
        </a:xfrm>
      </p:grpSpPr>
      <p:sp>
        <p:nvSpPr>
          <p:cNvPr id="89" name="Google Shape;89;p23"/>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90" name="Google Shape;90;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91" name="Shape 91"/>
        <p:cNvGrpSpPr/>
        <p:nvPr/>
      </p:nvGrpSpPr>
      <p:grpSpPr>
        <a:xfrm>
          <a:off x="0" y="0"/>
          <a:ext cx="0" cy="0"/>
          <a:chOff x="0" y="0"/>
          <a:chExt cx="0" cy="0"/>
        </a:xfrm>
      </p:grpSpPr>
      <p:sp>
        <p:nvSpPr>
          <p:cNvPr id="92" name="Google Shape;92;p24"/>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93" name="Google Shape;93;p24"/>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94" name="Google Shape;94;p2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95" name="Shape 95"/>
        <p:cNvGrpSpPr/>
        <p:nvPr/>
      </p:nvGrpSpPr>
      <p:grpSpPr>
        <a:xfrm>
          <a:off x="0" y="0"/>
          <a:ext cx="0" cy="0"/>
          <a:chOff x="0" y="0"/>
          <a:chExt cx="0" cy="0"/>
        </a:xfrm>
      </p:grpSpPr>
      <p:sp>
        <p:nvSpPr>
          <p:cNvPr id="96" name="Google Shape;96;p25"/>
          <p:cNvSpPr txBox="1"/>
          <p:nvPr>
            <p:ph type="title"/>
          </p:nvPr>
        </p:nvSpPr>
        <p:spPr>
          <a:xfrm>
            <a:off x="484583" y="339539"/>
            <a:ext cx="7053600" cy="1050300"/>
          </a:xfrm>
          <a:prstGeom prst="rect">
            <a:avLst/>
          </a:prstGeom>
          <a:noFill/>
          <a:ln>
            <a:noFill/>
          </a:ln>
        </p:spPr>
        <p:txBody>
          <a:bodyPr anchorCtr="0" anchor="t" bIns="34275" lIns="68575" spcFirstLastPara="1" rIns="68575" wrap="square" tIns="34275">
            <a:noAutofit/>
          </a:bodyPr>
          <a:lstStyle>
            <a:lvl1pPr lvl="0" rtl="0" algn="l">
              <a:lnSpc>
                <a:spcPct val="100000"/>
              </a:lnSpc>
              <a:spcBef>
                <a:spcPts val="0"/>
              </a:spcBef>
              <a:spcAft>
                <a:spcPts val="0"/>
              </a:spcAft>
              <a:buClr>
                <a:schemeClr val="lt2"/>
              </a:buClr>
              <a:buSzPts val="1400"/>
              <a:buNone/>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97" name="Google Shape;97;p25"/>
          <p:cNvSpPr txBox="1"/>
          <p:nvPr>
            <p:ph idx="1" type="body"/>
          </p:nvPr>
        </p:nvSpPr>
        <p:spPr>
          <a:xfrm>
            <a:off x="827484" y="1539689"/>
            <a:ext cx="6709800" cy="3146700"/>
          </a:xfrm>
          <a:prstGeom prst="rect">
            <a:avLst/>
          </a:prstGeom>
          <a:noFill/>
          <a:ln>
            <a:noFill/>
          </a:ln>
        </p:spPr>
        <p:txBody>
          <a:bodyPr anchorCtr="0" anchor="t" bIns="34275" lIns="68575" spcFirstLastPara="1" rIns="68575" wrap="square" tIns="34275">
            <a:normAutofit/>
          </a:bodyPr>
          <a:lstStyle>
            <a:lvl1pPr indent="-298450" lvl="0" marL="457200" rtl="0" algn="l">
              <a:lnSpc>
                <a:spcPct val="100000"/>
              </a:lnSpc>
              <a:spcBef>
                <a:spcPts val="800"/>
              </a:spcBef>
              <a:spcAft>
                <a:spcPts val="0"/>
              </a:spcAft>
              <a:buSzPts val="1100"/>
              <a:buChar char="►"/>
              <a:defRPr/>
            </a:lvl1pPr>
            <a:lvl2pPr indent="-298450" lvl="1" marL="914400" rtl="0" algn="l">
              <a:lnSpc>
                <a:spcPct val="100000"/>
              </a:lnSpc>
              <a:spcBef>
                <a:spcPts val="800"/>
              </a:spcBef>
              <a:spcAft>
                <a:spcPts val="0"/>
              </a:spcAft>
              <a:buSzPts val="1100"/>
              <a:buChar char="►"/>
              <a:defRPr/>
            </a:lvl2pPr>
            <a:lvl3pPr indent="-298450" lvl="2" marL="1371600" rtl="0" algn="l">
              <a:lnSpc>
                <a:spcPct val="100000"/>
              </a:lnSpc>
              <a:spcBef>
                <a:spcPts val="800"/>
              </a:spcBef>
              <a:spcAft>
                <a:spcPts val="0"/>
              </a:spcAft>
              <a:buSzPts val="1100"/>
              <a:buChar char="►"/>
              <a:defRPr/>
            </a:lvl3pPr>
            <a:lvl4pPr indent="-298450" lvl="3" marL="1828800" rtl="0" algn="l">
              <a:lnSpc>
                <a:spcPct val="100000"/>
              </a:lnSpc>
              <a:spcBef>
                <a:spcPts val="800"/>
              </a:spcBef>
              <a:spcAft>
                <a:spcPts val="0"/>
              </a:spcAft>
              <a:buSzPts val="1100"/>
              <a:buChar char="►"/>
              <a:defRPr/>
            </a:lvl4pPr>
            <a:lvl5pPr indent="-298450" lvl="4" marL="2286000" rtl="0" algn="l">
              <a:lnSpc>
                <a:spcPct val="100000"/>
              </a:lnSpc>
              <a:spcBef>
                <a:spcPts val="800"/>
              </a:spcBef>
              <a:spcAft>
                <a:spcPts val="0"/>
              </a:spcAft>
              <a:buSzPts val="1100"/>
              <a:buChar char="►"/>
              <a:defRPr/>
            </a:lvl5pPr>
            <a:lvl6pPr indent="-298450" lvl="5" marL="2743200" rtl="0" algn="l">
              <a:lnSpc>
                <a:spcPct val="100000"/>
              </a:lnSpc>
              <a:spcBef>
                <a:spcPts val="800"/>
              </a:spcBef>
              <a:spcAft>
                <a:spcPts val="0"/>
              </a:spcAft>
              <a:buSzPts val="1100"/>
              <a:buChar char="►"/>
              <a:defRPr/>
            </a:lvl6pPr>
            <a:lvl7pPr indent="-298450" lvl="6" marL="3200400" rtl="0" algn="l">
              <a:lnSpc>
                <a:spcPct val="100000"/>
              </a:lnSpc>
              <a:spcBef>
                <a:spcPts val="800"/>
              </a:spcBef>
              <a:spcAft>
                <a:spcPts val="0"/>
              </a:spcAft>
              <a:buSzPts val="1100"/>
              <a:buChar char="►"/>
              <a:defRPr/>
            </a:lvl7pPr>
            <a:lvl8pPr indent="-298450" lvl="7" marL="3657600" rtl="0" algn="l">
              <a:lnSpc>
                <a:spcPct val="100000"/>
              </a:lnSpc>
              <a:spcBef>
                <a:spcPts val="800"/>
              </a:spcBef>
              <a:spcAft>
                <a:spcPts val="0"/>
              </a:spcAft>
              <a:buSzPts val="1100"/>
              <a:buChar char="►"/>
              <a:defRPr/>
            </a:lvl8pPr>
            <a:lvl9pPr indent="-298450" lvl="8" marL="4114800" rtl="0" algn="l">
              <a:lnSpc>
                <a:spcPct val="100000"/>
              </a:lnSpc>
              <a:spcBef>
                <a:spcPts val="800"/>
              </a:spcBef>
              <a:spcAft>
                <a:spcPts val="0"/>
              </a:spcAft>
              <a:buSzPts val="1100"/>
              <a:buChar char="►"/>
              <a:defRPr/>
            </a:lvl9pPr>
          </a:lstStyle>
          <a:p/>
        </p:txBody>
      </p:sp>
      <p:sp>
        <p:nvSpPr>
          <p:cNvPr id="98" name="Google Shape;98;p25"/>
          <p:cNvSpPr txBox="1"/>
          <p:nvPr>
            <p:ph idx="10" type="dt"/>
          </p:nvPr>
        </p:nvSpPr>
        <p:spPr>
          <a:xfrm rot="5400000">
            <a:off x="7616804" y="1342951"/>
            <a:ext cx="742800" cy="228600"/>
          </a:xfrm>
          <a:prstGeom prst="rect">
            <a:avLst/>
          </a:prstGeom>
          <a:noFill/>
          <a:ln>
            <a:noFill/>
          </a:ln>
        </p:spPr>
        <p:txBody>
          <a:bodyPr anchorCtr="0" anchor="t" bIns="34275" lIns="68575" spcFirstLastPara="1" rIns="68575" wrap="square" tIns="34275">
            <a:noAutofit/>
          </a:bodyPr>
          <a:lstStyle>
            <a:lvl1pPr lvl="0" rtl="0" algn="l">
              <a:lnSpc>
                <a:spcPct val="100000"/>
              </a:lnSpc>
              <a:spcBef>
                <a:spcPts val="0"/>
              </a:spcBef>
              <a:spcAft>
                <a:spcPts val="0"/>
              </a:spcAft>
              <a:buSzPts val="1100"/>
              <a:buNone/>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99" name="Google Shape;99;p25"/>
          <p:cNvSpPr txBox="1"/>
          <p:nvPr>
            <p:ph idx="11" type="ftr"/>
          </p:nvPr>
        </p:nvSpPr>
        <p:spPr>
          <a:xfrm rot="5400000">
            <a:off x="6713753" y="2418900"/>
            <a:ext cx="2894700" cy="228600"/>
          </a:xfrm>
          <a:prstGeom prst="rect">
            <a:avLst/>
          </a:prstGeom>
          <a:noFill/>
          <a:ln>
            <a:noFill/>
          </a:ln>
        </p:spPr>
        <p:txBody>
          <a:bodyPr anchorCtr="0" anchor="b" bIns="34275" lIns="68575" spcFirstLastPara="1" rIns="68575" wrap="square" tIns="34275">
            <a:noAutofit/>
          </a:bodyPr>
          <a:lstStyle>
            <a:lvl1pPr lvl="0" rtl="0" algn="l">
              <a:lnSpc>
                <a:spcPct val="100000"/>
              </a:lnSpc>
              <a:spcBef>
                <a:spcPts val="0"/>
              </a:spcBef>
              <a:spcAft>
                <a:spcPts val="0"/>
              </a:spcAft>
              <a:buSzPts val="1100"/>
              <a:buNone/>
              <a:defRPr/>
            </a:lvl1pPr>
            <a:lvl2pPr lvl="1" rtl="0" algn="l">
              <a:lnSpc>
                <a:spcPct val="100000"/>
              </a:lnSpc>
              <a:spcBef>
                <a:spcPts val="0"/>
              </a:spcBef>
              <a:spcAft>
                <a:spcPts val="0"/>
              </a:spcAft>
              <a:buSzPts val="1100"/>
              <a:buNone/>
              <a:defRPr/>
            </a:lvl2pPr>
            <a:lvl3pPr lvl="2" rtl="0" algn="l">
              <a:lnSpc>
                <a:spcPct val="100000"/>
              </a:lnSpc>
              <a:spcBef>
                <a:spcPts val="0"/>
              </a:spcBef>
              <a:spcAft>
                <a:spcPts val="0"/>
              </a:spcAft>
              <a:buSzPts val="1100"/>
              <a:buNone/>
              <a:defRPr/>
            </a:lvl3pPr>
            <a:lvl4pPr lvl="3" rtl="0" algn="l">
              <a:lnSpc>
                <a:spcPct val="100000"/>
              </a:lnSpc>
              <a:spcBef>
                <a:spcPts val="0"/>
              </a:spcBef>
              <a:spcAft>
                <a:spcPts val="0"/>
              </a:spcAft>
              <a:buSzPts val="1100"/>
              <a:buNone/>
              <a:defRPr/>
            </a:lvl4pPr>
            <a:lvl5pPr lvl="4" rtl="0" algn="l">
              <a:lnSpc>
                <a:spcPct val="100000"/>
              </a:lnSpc>
              <a:spcBef>
                <a:spcPts val="0"/>
              </a:spcBef>
              <a:spcAft>
                <a:spcPts val="0"/>
              </a:spcAft>
              <a:buSzPts val="1100"/>
              <a:buNone/>
              <a:defRPr/>
            </a:lvl5pPr>
            <a:lvl6pPr lvl="5" rtl="0" algn="l">
              <a:lnSpc>
                <a:spcPct val="100000"/>
              </a:lnSpc>
              <a:spcBef>
                <a:spcPts val="0"/>
              </a:spcBef>
              <a:spcAft>
                <a:spcPts val="0"/>
              </a:spcAft>
              <a:buSzPts val="1100"/>
              <a:buNone/>
              <a:defRPr/>
            </a:lvl6pPr>
            <a:lvl7pPr lvl="6" rtl="0" algn="l">
              <a:lnSpc>
                <a:spcPct val="100000"/>
              </a:lnSpc>
              <a:spcBef>
                <a:spcPts val="0"/>
              </a:spcBef>
              <a:spcAft>
                <a:spcPts val="0"/>
              </a:spcAft>
              <a:buSzPts val="1100"/>
              <a:buNone/>
              <a:defRPr/>
            </a:lvl7pPr>
            <a:lvl8pPr lvl="7" rtl="0" algn="l">
              <a:lnSpc>
                <a:spcPct val="100000"/>
              </a:lnSpc>
              <a:spcBef>
                <a:spcPts val="0"/>
              </a:spcBef>
              <a:spcAft>
                <a:spcPts val="0"/>
              </a:spcAft>
              <a:buSzPts val="1100"/>
              <a:buNone/>
              <a:defRPr/>
            </a:lvl8pPr>
            <a:lvl9pPr lvl="8" rtl="0" algn="l">
              <a:lnSpc>
                <a:spcPct val="100000"/>
              </a:lnSpc>
              <a:spcBef>
                <a:spcPts val="0"/>
              </a:spcBef>
              <a:spcAft>
                <a:spcPts val="0"/>
              </a:spcAft>
              <a:buSzPts val="1100"/>
              <a:buNone/>
              <a:defRPr/>
            </a:lvl9pPr>
          </a:lstStyle>
          <a:p/>
        </p:txBody>
      </p:sp>
      <p:sp>
        <p:nvSpPr>
          <p:cNvPr id="100" name="Google Shape;100;p25"/>
          <p:cNvSpPr txBox="1"/>
          <p:nvPr>
            <p:ph idx="12" type="sldNum"/>
          </p:nvPr>
        </p:nvSpPr>
        <p:spPr>
          <a:xfrm>
            <a:off x="7764405" y="221797"/>
            <a:ext cx="628500" cy="575700"/>
          </a:xfrm>
          <a:prstGeom prst="rect">
            <a:avLst/>
          </a:prstGeom>
          <a:noFill/>
          <a:ln>
            <a:noFill/>
          </a:ln>
        </p:spPr>
        <p:txBody>
          <a:bodyPr anchorCtr="0" anchor="b" bIns="34275" lIns="68575" spcFirstLastPara="1" rIns="68575" wrap="square" tIns="34275">
            <a:noAutofit/>
          </a:bodyPr>
          <a:lstStyle>
            <a:lvl1pPr indent="0" lvl="0" marL="0" marR="0" rtl="0" algn="ctr">
              <a:lnSpc>
                <a:spcPct val="100000"/>
              </a:lnSpc>
              <a:spcBef>
                <a:spcPts val="0"/>
              </a:spcBef>
              <a:spcAft>
                <a:spcPts val="0"/>
              </a:spcAft>
              <a:buClr>
                <a:srgbClr val="000000"/>
              </a:buClr>
              <a:buSzPts val="2100"/>
              <a:buFont typeface="Arial"/>
              <a:buNone/>
              <a:defRPr b="0" i="0" sz="2100" u="none" cap="none" strike="noStrike">
                <a:solidFill>
                  <a:schemeClr val="lt1"/>
                </a:solidFill>
                <a:latin typeface="Century Gothic"/>
                <a:ea typeface="Century Gothic"/>
                <a:cs typeface="Century Gothic"/>
                <a:sym typeface="Century Gothic"/>
              </a:defRPr>
            </a:lvl1pPr>
            <a:lvl2pPr indent="0" lvl="1" marL="0" marR="0" rtl="0" algn="ctr">
              <a:lnSpc>
                <a:spcPct val="100000"/>
              </a:lnSpc>
              <a:spcBef>
                <a:spcPts val="0"/>
              </a:spcBef>
              <a:spcAft>
                <a:spcPts val="0"/>
              </a:spcAft>
              <a:buClr>
                <a:srgbClr val="000000"/>
              </a:buClr>
              <a:buSzPts val="2100"/>
              <a:buFont typeface="Arial"/>
              <a:buNone/>
              <a:defRPr b="0" i="0" sz="2100" u="none" cap="none" strike="noStrike">
                <a:solidFill>
                  <a:schemeClr val="lt1"/>
                </a:solidFill>
                <a:latin typeface="Century Gothic"/>
                <a:ea typeface="Century Gothic"/>
                <a:cs typeface="Century Gothic"/>
                <a:sym typeface="Century Gothic"/>
              </a:defRPr>
            </a:lvl2pPr>
            <a:lvl3pPr indent="0" lvl="2" marL="0" marR="0" rtl="0" algn="ctr">
              <a:lnSpc>
                <a:spcPct val="100000"/>
              </a:lnSpc>
              <a:spcBef>
                <a:spcPts val="0"/>
              </a:spcBef>
              <a:spcAft>
                <a:spcPts val="0"/>
              </a:spcAft>
              <a:buClr>
                <a:srgbClr val="000000"/>
              </a:buClr>
              <a:buSzPts val="2100"/>
              <a:buFont typeface="Arial"/>
              <a:buNone/>
              <a:defRPr b="0" i="0" sz="2100" u="none" cap="none" strike="noStrike">
                <a:solidFill>
                  <a:schemeClr val="lt1"/>
                </a:solidFill>
                <a:latin typeface="Century Gothic"/>
                <a:ea typeface="Century Gothic"/>
                <a:cs typeface="Century Gothic"/>
                <a:sym typeface="Century Gothic"/>
              </a:defRPr>
            </a:lvl3pPr>
            <a:lvl4pPr indent="0" lvl="3" marL="0" marR="0" rtl="0" algn="ctr">
              <a:lnSpc>
                <a:spcPct val="100000"/>
              </a:lnSpc>
              <a:spcBef>
                <a:spcPts val="0"/>
              </a:spcBef>
              <a:spcAft>
                <a:spcPts val="0"/>
              </a:spcAft>
              <a:buClr>
                <a:srgbClr val="000000"/>
              </a:buClr>
              <a:buSzPts val="2100"/>
              <a:buFont typeface="Arial"/>
              <a:buNone/>
              <a:defRPr b="0" i="0" sz="2100" u="none" cap="none" strike="noStrike">
                <a:solidFill>
                  <a:schemeClr val="lt1"/>
                </a:solidFill>
                <a:latin typeface="Century Gothic"/>
                <a:ea typeface="Century Gothic"/>
                <a:cs typeface="Century Gothic"/>
                <a:sym typeface="Century Gothic"/>
              </a:defRPr>
            </a:lvl4pPr>
            <a:lvl5pPr indent="0" lvl="4" marL="0" marR="0" rtl="0" algn="ctr">
              <a:lnSpc>
                <a:spcPct val="100000"/>
              </a:lnSpc>
              <a:spcBef>
                <a:spcPts val="0"/>
              </a:spcBef>
              <a:spcAft>
                <a:spcPts val="0"/>
              </a:spcAft>
              <a:buClr>
                <a:srgbClr val="000000"/>
              </a:buClr>
              <a:buSzPts val="2100"/>
              <a:buFont typeface="Arial"/>
              <a:buNone/>
              <a:defRPr b="0" i="0" sz="2100" u="none" cap="none" strike="noStrike">
                <a:solidFill>
                  <a:schemeClr val="lt1"/>
                </a:solidFill>
                <a:latin typeface="Century Gothic"/>
                <a:ea typeface="Century Gothic"/>
                <a:cs typeface="Century Gothic"/>
                <a:sym typeface="Century Gothic"/>
              </a:defRPr>
            </a:lvl5pPr>
            <a:lvl6pPr indent="0" lvl="5" marL="0" marR="0" rtl="0" algn="ctr">
              <a:lnSpc>
                <a:spcPct val="100000"/>
              </a:lnSpc>
              <a:spcBef>
                <a:spcPts val="0"/>
              </a:spcBef>
              <a:spcAft>
                <a:spcPts val="0"/>
              </a:spcAft>
              <a:buClr>
                <a:srgbClr val="000000"/>
              </a:buClr>
              <a:buSzPts val="2100"/>
              <a:buFont typeface="Arial"/>
              <a:buNone/>
              <a:defRPr b="0" i="0" sz="2100" u="none" cap="none" strike="noStrike">
                <a:solidFill>
                  <a:schemeClr val="lt1"/>
                </a:solidFill>
                <a:latin typeface="Century Gothic"/>
                <a:ea typeface="Century Gothic"/>
                <a:cs typeface="Century Gothic"/>
                <a:sym typeface="Century Gothic"/>
              </a:defRPr>
            </a:lvl6pPr>
            <a:lvl7pPr indent="0" lvl="6" marL="0" marR="0" rtl="0" algn="ctr">
              <a:lnSpc>
                <a:spcPct val="100000"/>
              </a:lnSpc>
              <a:spcBef>
                <a:spcPts val="0"/>
              </a:spcBef>
              <a:spcAft>
                <a:spcPts val="0"/>
              </a:spcAft>
              <a:buClr>
                <a:srgbClr val="000000"/>
              </a:buClr>
              <a:buSzPts val="2100"/>
              <a:buFont typeface="Arial"/>
              <a:buNone/>
              <a:defRPr b="0" i="0" sz="2100" u="none" cap="none" strike="noStrike">
                <a:solidFill>
                  <a:schemeClr val="lt1"/>
                </a:solidFill>
                <a:latin typeface="Century Gothic"/>
                <a:ea typeface="Century Gothic"/>
                <a:cs typeface="Century Gothic"/>
                <a:sym typeface="Century Gothic"/>
              </a:defRPr>
            </a:lvl7pPr>
            <a:lvl8pPr indent="0" lvl="7" marL="0" marR="0" rtl="0" algn="ctr">
              <a:lnSpc>
                <a:spcPct val="100000"/>
              </a:lnSpc>
              <a:spcBef>
                <a:spcPts val="0"/>
              </a:spcBef>
              <a:spcAft>
                <a:spcPts val="0"/>
              </a:spcAft>
              <a:buClr>
                <a:srgbClr val="000000"/>
              </a:buClr>
              <a:buSzPts val="2100"/>
              <a:buFont typeface="Arial"/>
              <a:buNone/>
              <a:defRPr b="0" i="0" sz="2100" u="none" cap="none" strike="noStrike">
                <a:solidFill>
                  <a:schemeClr val="lt1"/>
                </a:solidFill>
                <a:latin typeface="Century Gothic"/>
                <a:ea typeface="Century Gothic"/>
                <a:cs typeface="Century Gothic"/>
                <a:sym typeface="Century Gothic"/>
              </a:defRPr>
            </a:lvl8pPr>
            <a:lvl9pPr indent="0" lvl="8" marL="0" marR="0" rtl="0" algn="ctr">
              <a:lnSpc>
                <a:spcPct val="100000"/>
              </a:lnSpc>
              <a:spcBef>
                <a:spcPts val="0"/>
              </a:spcBef>
              <a:spcAft>
                <a:spcPts val="0"/>
              </a:spcAft>
              <a:buClr>
                <a:srgbClr val="000000"/>
              </a:buClr>
              <a:buSzPts val="2100"/>
              <a:buFont typeface="Arial"/>
              <a:buNone/>
              <a:defRPr b="0" i="0" sz="2100" u="none" cap="none" strike="noStrike">
                <a:solidFill>
                  <a:schemeClr val="lt1"/>
                </a:solidFill>
                <a:latin typeface="Century Gothic"/>
                <a:ea typeface="Century Gothic"/>
                <a:cs typeface="Century Gothic"/>
                <a:sym typeface="Century Gothic"/>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0" Type="http://schemas.openxmlformats.org/officeDocument/2006/relationships/slideLayout" Target="../slideLayouts/slideLayout21.xml"/><Relationship Id="rId13" Type="http://schemas.openxmlformats.org/officeDocument/2006/relationships/theme" Target="../theme/theme1.xml"/><Relationship Id="rId12" Type="http://schemas.openxmlformats.org/officeDocument/2006/relationships/slideLayout" Target="../slideLayouts/slideLayout23.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52" name="Google Shape;5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lt2"/>
              </a:buClr>
              <a:buSzPts val="1800"/>
              <a:buFont typeface="Arial"/>
              <a:buChar char="●"/>
              <a:defRPr b="0" i="0" sz="1800" u="none" cap="none" strike="noStrike">
                <a:solidFill>
                  <a:schemeClr val="lt2"/>
                </a:solidFill>
                <a:latin typeface="Arial"/>
                <a:ea typeface="Arial"/>
                <a:cs typeface="Arial"/>
                <a:sym typeface="Arial"/>
              </a:defRPr>
            </a:lvl1pPr>
            <a:lvl2pPr indent="-317500" lvl="1" marL="9144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2pPr>
            <a:lvl3pPr indent="-317500" lvl="2" marL="13716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3pPr>
            <a:lvl4pPr indent="-317500" lvl="3" marL="18288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4pPr>
            <a:lvl5pPr indent="-317500" lvl="4" marL="22860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5pPr>
            <a:lvl6pPr indent="-317500" lvl="5" marL="27432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6pPr>
            <a:lvl7pPr indent="-317500" lvl="6" marL="32004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7pPr>
            <a:lvl8pPr indent="-317500" lvl="7" marL="36576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8pPr>
            <a:lvl9pPr indent="-317500" lvl="8" marL="4114800" marR="0" rtl="0" algn="l">
              <a:lnSpc>
                <a:spcPct val="115000"/>
              </a:lnSpc>
              <a:spcBef>
                <a:spcPts val="0"/>
              </a:spcBef>
              <a:spcAft>
                <a:spcPts val="0"/>
              </a:spcAft>
              <a:buClr>
                <a:schemeClr val="lt2"/>
              </a:buClr>
              <a:buSzPts val="1400"/>
              <a:buFont typeface="Arial"/>
              <a:buChar char="■"/>
              <a:defRPr b="0" i="0" sz="1400" u="none" cap="none" strike="noStrike">
                <a:solidFill>
                  <a:schemeClr val="lt2"/>
                </a:solidFill>
                <a:latin typeface="Arial"/>
                <a:ea typeface="Arial"/>
                <a:cs typeface="Arial"/>
                <a:sym typeface="Arial"/>
              </a:defRPr>
            </a:lvl9pPr>
          </a:lstStyle>
          <a:p/>
        </p:txBody>
      </p:sp>
      <p:sp>
        <p:nvSpPr>
          <p:cNvPr id="53" name="Google Shape;53;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lt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hyperlink" Target="http://www.youtube.com/watch?v=raABbwNIkWg" TargetMode="External"/><Relationship Id="rId5" Type="http://schemas.openxmlformats.org/officeDocument/2006/relationships/image" Target="../media/image8.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0.xml"/><Relationship Id="rId3" Type="http://schemas.openxmlformats.org/officeDocument/2006/relationships/image" Target="../media/image1.png"/><Relationship Id="rId4" Type="http://schemas.openxmlformats.org/officeDocument/2006/relationships/image" Target="../media/image7.png"/><Relationship Id="rId5" Type="http://schemas.openxmlformats.org/officeDocument/2006/relationships/image" Target="../media/image10.png"/><Relationship Id="rId6" Type="http://schemas.openxmlformats.org/officeDocument/2006/relationships/image" Target="../media/image6.png"/><Relationship Id="rId7" Type="http://schemas.openxmlformats.org/officeDocument/2006/relationships/image" Target="../media/image19.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1.xml"/><Relationship Id="rId3" Type="http://schemas.openxmlformats.org/officeDocument/2006/relationships/image" Target="../media/image1.png"/><Relationship Id="rId4" Type="http://schemas.openxmlformats.org/officeDocument/2006/relationships/image" Target="../media/image13.png"/><Relationship Id="rId5" Type="http://schemas.openxmlformats.org/officeDocument/2006/relationships/image" Target="../media/image14.jpg"/><Relationship Id="rId6" Type="http://schemas.openxmlformats.org/officeDocument/2006/relationships/hyperlink" Target="https://en.wikipedia.org/wiki/Potsdam"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image" Target="../media/image15.png"/><Relationship Id="rId5" Type="http://schemas.openxmlformats.org/officeDocument/2006/relationships/image" Target="../media/image16.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image" Target="../media/image13.png"/><Relationship Id="rId5" Type="http://schemas.openxmlformats.org/officeDocument/2006/relationships/image" Target="../media/image25.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4.xml"/><Relationship Id="rId3" Type="http://schemas.openxmlformats.org/officeDocument/2006/relationships/image" Target="../media/image1.png"/><Relationship Id="rId4" Type="http://schemas.openxmlformats.org/officeDocument/2006/relationships/image" Target="../media/image15.png"/><Relationship Id="rId5" Type="http://schemas.openxmlformats.org/officeDocument/2006/relationships/image" Target="../media/image21.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5.xml"/><Relationship Id="rId3" Type="http://schemas.openxmlformats.org/officeDocument/2006/relationships/image" Target="../media/image1.png"/><Relationship Id="rId4" Type="http://schemas.openxmlformats.org/officeDocument/2006/relationships/image" Target="../media/image17.png"/><Relationship Id="rId5" Type="http://schemas.openxmlformats.org/officeDocument/2006/relationships/image" Target="../media/image44.png"/><Relationship Id="rId6" Type="http://schemas.openxmlformats.org/officeDocument/2006/relationships/image" Target="../media/image32.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6.xml"/><Relationship Id="rId3" Type="http://schemas.openxmlformats.org/officeDocument/2006/relationships/image" Target="../media/image1.png"/><Relationship Id="rId4" Type="http://schemas.openxmlformats.org/officeDocument/2006/relationships/image" Target="../media/image22.png"/><Relationship Id="rId5" Type="http://schemas.openxmlformats.org/officeDocument/2006/relationships/image" Target="../media/image51.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7.xml"/><Relationship Id="rId3" Type="http://schemas.openxmlformats.org/officeDocument/2006/relationships/image" Target="../media/image1.png"/><Relationship Id="rId4" Type="http://schemas.openxmlformats.org/officeDocument/2006/relationships/image" Target="../media/image28.png"/><Relationship Id="rId5" Type="http://schemas.openxmlformats.org/officeDocument/2006/relationships/image" Target="../media/image35.jpg"/><Relationship Id="rId6" Type="http://schemas.openxmlformats.org/officeDocument/2006/relationships/hyperlink" Target="https://en.wikipedia.org/wiki/Supreme_Allied_Commander_Europe"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8.xml"/><Relationship Id="rId3" Type="http://schemas.openxmlformats.org/officeDocument/2006/relationships/image" Target="../media/image1.png"/><Relationship Id="rId4" Type="http://schemas.openxmlformats.org/officeDocument/2006/relationships/image" Target="../media/image3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9.xml"/><Relationship Id="rId3" Type="http://schemas.openxmlformats.org/officeDocument/2006/relationships/image" Target="../media/image1.png"/><Relationship Id="rId4" Type="http://schemas.openxmlformats.org/officeDocument/2006/relationships/image" Target="../media/image37.png"/><Relationship Id="rId5" Type="http://schemas.openxmlformats.org/officeDocument/2006/relationships/image" Target="../media/image23.png"/><Relationship Id="rId6" Type="http://schemas.openxmlformats.org/officeDocument/2006/relationships/image" Target="../media/image26.png"/><Relationship Id="rId7" Type="http://schemas.openxmlformats.org/officeDocument/2006/relationships/image" Target="../media/image36.jpg"/><Relationship Id="rId8" Type="http://schemas.openxmlformats.org/officeDocument/2006/relationships/image" Target="../media/image3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2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0.xml"/><Relationship Id="rId3" Type="http://schemas.openxmlformats.org/officeDocument/2006/relationships/image" Target="../media/image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1.xml"/><Relationship Id="rId3" Type="http://schemas.openxmlformats.org/officeDocument/2006/relationships/image" Target="../media/image1.png"/><Relationship Id="rId4" Type="http://schemas.openxmlformats.org/officeDocument/2006/relationships/image" Target="../media/image24.jpg"/><Relationship Id="rId5" Type="http://schemas.openxmlformats.org/officeDocument/2006/relationships/image" Target="../media/image33.jpg"/><Relationship Id="rId6" Type="http://schemas.openxmlformats.org/officeDocument/2006/relationships/image" Target="../media/image30.png"/><Relationship Id="rId7" Type="http://schemas.openxmlformats.org/officeDocument/2006/relationships/image" Target="../media/image27.png"/></Relationships>
</file>

<file path=ppt/slides/_rels/slide22.xml.rels><?xml version="1.0" encoding="UTF-8" standalone="yes"?><Relationships xmlns="http://schemas.openxmlformats.org/package/2006/relationships"><Relationship Id="rId11" Type="http://schemas.openxmlformats.org/officeDocument/2006/relationships/image" Target="../media/image56.png"/><Relationship Id="rId10" Type="http://schemas.openxmlformats.org/officeDocument/2006/relationships/image" Target="../media/image55.png"/><Relationship Id="rId1" Type="http://schemas.openxmlformats.org/officeDocument/2006/relationships/slideLayout" Target="../slideLayouts/slideLayout15.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image" Target="../media/image41.jpg"/><Relationship Id="rId9" Type="http://schemas.openxmlformats.org/officeDocument/2006/relationships/image" Target="../media/image40.jpg"/><Relationship Id="rId5" Type="http://schemas.openxmlformats.org/officeDocument/2006/relationships/image" Target="../media/image34.jpg"/><Relationship Id="rId6" Type="http://schemas.openxmlformats.org/officeDocument/2006/relationships/image" Target="../media/image47.jpg"/><Relationship Id="rId7" Type="http://schemas.openxmlformats.org/officeDocument/2006/relationships/image" Target="../media/image39.jpg"/><Relationship Id="rId8" Type="http://schemas.openxmlformats.org/officeDocument/2006/relationships/image" Target="../media/image42.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3.xml"/><Relationship Id="rId3" Type="http://schemas.openxmlformats.org/officeDocument/2006/relationships/image" Target="../media/image1.png"/><Relationship Id="rId4" Type="http://schemas.openxmlformats.org/officeDocument/2006/relationships/image" Target="../media/image50.jpg"/><Relationship Id="rId5" Type="http://schemas.openxmlformats.org/officeDocument/2006/relationships/image" Target="../media/image62.png"/><Relationship Id="rId6" Type="http://schemas.openxmlformats.org/officeDocument/2006/relationships/image" Target="../media/image38.png"/></Relationships>
</file>

<file path=ppt/slides/_rels/slide24.xml.rels><?xml version="1.0" encoding="UTF-8" standalone="yes"?><Relationships xmlns="http://schemas.openxmlformats.org/package/2006/relationships"><Relationship Id="rId11" Type="http://schemas.openxmlformats.org/officeDocument/2006/relationships/image" Target="../media/image63.jpg"/><Relationship Id="rId10" Type="http://schemas.openxmlformats.org/officeDocument/2006/relationships/image" Target="../media/image60.jpg"/><Relationship Id="rId1" Type="http://schemas.openxmlformats.org/officeDocument/2006/relationships/slideLayout" Target="../slideLayouts/slideLayout15.xml"/><Relationship Id="rId2" Type="http://schemas.openxmlformats.org/officeDocument/2006/relationships/notesSlide" Target="../notesSlides/notesSlide24.xml"/><Relationship Id="rId3" Type="http://schemas.openxmlformats.org/officeDocument/2006/relationships/image" Target="../media/image1.png"/><Relationship Id="rId4" Type="http://schemas.openxmlformats.org/officeDocument/2006/relationships/image" Target="../media/image48.jpg"/><Relationship Id="rId9" Type="http://schemas.openxmlformats.org/officeDocument/2006/relationships/image" Target="../media/image53.jpg"/><Relationship Id="rId5" Type="http://schemas.openxmlformats.org/officeDocument/2006/relationships/image" Target="../media/image66.jpg"/><Relationship Id="rId6" Type="http://schemas.openxmlformats.org/officeDocument/2006/relationships/image" Target="../media/image59.jpg"/><Relationship Id="rId7" Type="http://schemas.openxmlformats.org/officeDocument/2006/relationships/image" Target="../media/image57.jpg"/><Relationship Id="rId8" Type="http://schemas.openxmlformats.org/officeDocument/2006/relationships/image" Target="../media/image49.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5.xml"/><Relationship Id="rId3" Type="http://schemas.openxmlformats.org/officeDocument/2006/relationships/image" Target="../media/image1.png"/><Relationship Id="rId4" Type="http://schemas.openxmlformats.org/officeDocument/2006/relationships/image" Target="../media/image46.png"/><Relationship Id="rId5" Type="http://schemas.openxmlformats.org/officeDocument/2006/relationships/image" Target="../media/image45.png"/><Relationship Id="rId6" Type="http://schemas.openxmlformats.org/officeDocument/2006/relationships/image" Target="../media/image5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6.xml"/><Relationship Id="rId3" Type="http://schemas.openxmlformats.org/officeDocument/2006/relationships/image" Target="../media/image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7.xml"/><Relationship Id="rId3" Type="http://schemas.openxmlformats.org/officeDocument/2006/relationships/image" Target="../media/image1.png"/><Relationship Id="rId4" Type="http://schemas.openxmlformats.org/officeDocument/2006/relationships/image" Target="../media/image65.jpg"/><Relationship Id="rId5" Type="http://schemas.openxmlformats.org/officeDocument/2006/relationships/image" Target="../media/image61.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8.xml"/><Relationship Id="rId3" Type="http://schemas.openxmlformats.org/officeDocument/2006/relationships/image" Target="../media/image1.png"/><Relationship Id="rId4" Type="http://schemas.openxmlformats.org/officeDocument/2006/relationships/image" Target="../media/image89.jpg"/><Relationship Id="rId5" Type="http://schemas.openxmlformats.org/officeDocument/2006/relationships/image" Target="../media/image54.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9.xml"/><Relationship Id="rId3" Type="http://schemas.openxmlformats.org/officeDocument/2006/relationships/image" Target="../media/image1.png"/><Relationship Id="rId4" Type="http://schemas.openxmlformats.org/officeDocument/2006/relationships/image" Target="../media/image5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0.xml"/><Relationship Id="rId3" Type="http://schemas.openxmlformats.org/officeDocument/2006/relationships/image" Target="../media/image1.png"/><Relationship Id="rId4" Type="http://schemas.openxmlformats.org/officeDocument/2006/relationships/image" Target="../media/image72.png"/><Relationship Id="rId5" Type="http://schemas.openxmlformats.org/officeDocument/2006/relationships/image" Target="../media/image67.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1.xml"/><Relationship Id="rId3" Type="http://schemas.openxmlformats.org/officeDocument/2006/relationships/image" Target="../media/image1.png"/><Relationship Id="rId4" Type="http://schemas.openxmlformats.org/officeDocument/2006/relationships/image" Target="../media/image6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2.xml"/><Relationship Id="rId3" Type="http://schemas.openxmlformats.org/officeDocument/2006/relationships/image" Target="../media/image1.png"/><Relationship Id="rId4" Type="http://schemas.openxmlformats.org/officeDocument/2006/relationships/image" Target="../media/image84.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3.xml"/><Relationship Id="rId3" Type="http://schemas.openxmlformats.org/officeDocument/2006/relationships/image" Target="../media/image1.png"/><Relationship Id="rId4" Type="http://schemas.openxmlformats.org/officeDocument/2006/relationships/image" Target="../media/image64.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4.xml"/><Relationship Id="rId3" Type="http://schemas.openxmlformats.org/officeDocument/2006/relationships/image" Target="../media/image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5.xml"/><Relationship Id="rId3" Type="http://schemas.openxmlformats.org/officeDocument/2006/relationships/image" Target="../media/image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6.xml"/><Relationship Id="rId3" Type="http://schemas.openxmlformats.org/officeDocument/2006/relationships/image" Target="../media/image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7.xml"/><Relationship Id="rId3" Type="http://schemas.openxmlformats.org/officeDocument/2006/relationships/image" Target="../media/image1.png"/><Relationship Id="rId4" Type="http://schemas.openxmlformats.org/officeDocument/2006/relationships/image" Target="../media/image73.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8.xml"/><Relationship Id="rId3" Type="http://schemas.openxmlformats.org/officeDocument/2006/relationships/image" Target="../media/image1.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9.xml"/><Relationship Id="rId3" Type="http://schemas.openxmlformats.org/officeDocument/2006/relationships/image" Target="../media/image1.png"/><Relationship Id="rId4" Type="http://schemas.openxmlformats.org/officeDocument/2006/relationships/image" Target="../media/image70.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xml"/><Relationship Id="rId3" Type="http://schemas.openxmlformats.org/officeDocument/2006/relationships/image" Target="../media/image1.png"/><Relationship Id="rId4" Type="http://schemas.openxmlformats.org/officeDocument/2006/relationships/hyperlink" Target="http://www.youtube.com/watch?v=Cn8hcq8bPqs" TargetMode="External"/><Relationship Id="rId5" Type="http://schemas.openxmlformats.org/officeDocument/2006/relationships/image" Target="../media/image20.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0.xml"/><Relationship Id="rId3" Type="http://schemas.openxmlformats.org/officeDocument/2006/relationships/image" Target="../media/image1.png"/><Relationship Id="rId4" Type="http://schemas.openxmlformats.org/officeDocument/2006/relationships/image" Target="../media/image80.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1.xml"/><Relationship Id="rId3" Type="http://schemas.openxmlformats.org/officeDocument/2006/relationships/image" Target="../media/image1.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2.xml"/><Relationship Id="rId3" Type="http://schemas.openxmlformats.org/officeDocument/2006/relationships/image" Target="../media/image1.png"/><Relationship Id="rId4" Type="http://schemas.openxmlformats.org/officeDocument/2006/relationships/image" Target="../media/image81.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3.xml"/><Relationship Id="rId3" Type="http://schemas.openxmlformats.org/officeDocument/2006/relationships/image" Target="../media/image1.png"/><Relationship Id="rId4" Type="http://schemas.openxmlformats.org/officeDocument/2006/relationships/image" Target="../media/image74.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4.xml"/><Relationship Id="rId3" Type="http://schemas.openxmlformats.org/officeDocument/2006/relationships/image" Target="../media/image1.png"/><Relationship Id="rId4" Type="http://schemas.openxmlformats.org/officeDocument/2006/relationships/image" Target="../media/image94.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5.xml"/><Relationship Id="rId3" Type="http://schemas.openxmlformats.org/officeDocument/2006/relationships/image" Target="../media/image1.png"/><Relationship Id="rId4" Type="http://schemas.openxmlformats.org/officeDocument/2006/relationships/image" Target="../media/image86.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6.xml"/><Relationship Id="rId3" Type="http://schemas.openxmlformats.org/officeDocument/2006/relationships/image" Target="../media/image1.png"/><Relationship Id="rId4" Type="http://schemas.openxmlformats.org/officeDocument/2006/relationships/image" Target="../media/image76.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7.xml"/><Relationship Id="rId3" Type="http://schemas.openxmlformats.org/officeDocument/2006/relationships/image" Target="../media/image1.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8.xml"/><Relationship Id="rId3" Type="http://schemas.openxmlformats.org/officeDocument/2006/relationships/image" Target="../media/image1.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9.xml"/><Relationship Id="rId3" Type="http://schemas.openxmlformats.org/officeDocument/2006/relationships/image" Target="../media/image1.png"/><Relationship Id="rId4" Type="http://schemas.openxmlformats.org/officeDocument/2006/relationships/hyperlink" Target="http://www.youtube.com/watch?v=TOPaaHSjMcw" TargetMode="External"/><Relationship Id="rId5" Type="http://schemas.openxmlformats.org/officeDocument/2006/relationships/image" Target="../media/image78.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hyperlink" Target="http://www.youtube.com/watch?v=Cn8hcq8bPqs" TargetMode="External"/><Relationship Id="rId5" Type="http://schemas.openxmlformats.org/officeDocument/2006/relationships/image" Target="../media/image20.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0.xml"/><Relationship Id="rId3" Type="http://schemas.openxmlformats.org/officeDocument/2006/relationships/image" Target="../media/image1.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1.xml"/><Relationship Id="rId3" Type="http://schemas.openxmlformats.org/officeDocument/2006/relationships/image" Target="../media/image91.png"/><Relationship Id="rId4" Type="http://schemas.openxmlformats.org/officeDocument/2006/relationships/hyperlink" Target="mailto:info@partyofcommunistsusa.net" TargetMode="Externa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2.xml"/><Relationship Id="rId3" Type="http://schemas.openxmlformats.org/officeDocument/2006/relationships/image" Target="../media/image82.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3.xml"/><Relationship Id="rId3" Type="http://schemas.openxmlformats.org/officeDocument/2006/relationships/image" Target="../media/image1.png"/><Relationship Id="rId4" Type="http://schemas.openxmlformats.org/officeDocument/2006/relationships/image" Target="../media/image71.png"/><Relationship Id="rId5" Type="http://schemas.openxmlformats.org/officeDocument/2006/relationships/image" Target="../media/image83.png"/><Relationship Id="rId6" Type="http://schemas.openxmlformats.org/officeDocument/2006/relationships/image" Target="../media/image92.png"/><Relationship Id="rId7" Type="http://schemas.openxmlformats.org/officeDocument/2006/relationships/image" Target="../media/image75.png"/><Relationship Id="rId8" Type="http://schemas.openxmlformats.org/officeDocument/2006/relationships/image" Target="../media/image77.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4.xml"/><Relationship Id="rId3" Type="http://schemas.openxmlformats.org/officeDocument/2006/relationships/image" Target="../media/image1.png"/><Relationship Id="rId4" Type="http://schemas.openxmlformats.org/officeDocument/2006/relationships/image" Target="../media/image71.png"/><Relationship Id="rId5" Type="http://schemas.openxmlformats.org/officeDocument/2006/relationships/hyperlink" Target="https://www.lulu.com/shop/william-z-foster/organizing-methods-in-the-steel-industry/paperback/product-q6kndkq.html?q=Organizing+Methods+of+Steel+Industry&amp;page=1&amp;pageSize=4" TargetMode="External"/><Relationship Id="rId6" Type="http://schemas.openxmlformats.org/officeDocument/2006/relationships/hyperlink" Target="https://www.lulu.com/spotlight/newoutlookpublishers/" TargetMode="External"/><Relationship Id="rId7" Type="http://schemas.openxmlformats.org/officeDocument/2006/relationships/image" Target="../media/image87.jp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5.xml"/><Relationship Id="rId3" Type="http://schemas.openxmlformats.org/officeDocument/2006/relationships/image" Target="../media/image85.png"/><Relationship Id="rId4" Type="http://schemas.openxmlformats.org/officeDocument/2006/relationships/image" Target="../media/image93.png"/><Relationship Id="rId5" Type="http://schemas.openxmlformats.org/officeDocument/2006/relationships/image" Target="../media/image90.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56.xml"/><Relationship Id="rId3" Type="http://schemas.openxmlformats.org/officeDocument/2006/relationships/image" Target="../media/image1.png"/><Relationship Id="rId4" Type="http://schemas.openxmlformats.org/officeDocument/2006/relationships/hyperlink" Target="http://www.youtube.com/watch?v=qrGfzFSzNfk" TargetMode="External"/><Relationship Id="rId5" Type="http://schemas.openxmlformats.org/officeDocument/2006/relationships/image" Target="../media/image88.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image" Target="../media/image43.gif"/><Relationship Id="rId5" Type="http://schemas.openxmlformats.org/officeDocument/2006/relationships/image" Target="../media/image18.jpg"/><Relationship Id="rId6" Type="http://schemas.openxmlformats.org/officeDocument/2006/relationships/image" Target="../media/image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4.png"/><Relationship Id="rId5"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image" Target="../media/image9.png"/><Relationship Id="rId5" Type="http://schemas.openxmlformats.org/officeDocument/2006/relationships/image" Target="../media/image2.png"/><Relationship Id="rId6"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pic>
        <p:nvPicPr>
          <p:cNvPr id="105" name="Google Shape;105;p26"/>
          <p:cNvPicPr preferRelativeResize="0"/>
          <p:nvPr/>
        </p:nvPicPr>
        <p:blipFill rotWithShape="1">
          <a:blip r:embed="rId3">
            <a:alphaModFix/>
          </a:blip>
          <a:srcRect b="0" l="0" r="0" t="0"/>
          <a:stretch/>
        </p:blipFill>
        <p:spPr>
          <a:xfrm>
            <a:off x="4182251" y="152400"/>
            <a:ext cx="779501" cy="779501"/>
          </a:xfrm>
          <a:prstGeom prst="rect">
            <a:avLst/>
          </a:prstGeom>
          <a:noFill/>
          <a:ln>
            <a:noFill/>
          </a:ln>
        </p:spPr>
      </p:pic>
      <p:sp>
        <p:nvSpPr>
          <p:cNvPr id="106" name="Google Shape;106;p26"/>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 name="Google Shape;107;p26"/>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i="1" lang="en">
                <a:solidFill>
                  <a:srgbClr val="E4E5B8"/>
                </a:solidFill>
                <a:latin typeface="Georgia"/>
                <a:ea typeface="Georgia"/>
                <a:cs typeface="Georgia"/>
                <a:sym typeface="Georgia"/>
              </a:rPr>
              <a:t>Hiroshima Before the Bombing - 1935</a:t>
            </a:r>
            <a:endParaRPr b="0" i="0" sz="1400" u="none" cap="none" strike="noStrike">
              <a:solidFill>
                <a:srgbClr val="E4E5B8"/>
              </a:solidFill>
              <a:latin typeface="Georgia"/>
              <a:ea typeface="Georgia"/>
              <a:cs typeface="Georgia"/>
              <a:sym typeface="Georgia"/>
            </a:endParaRPr>
          </a:p>
        </p:txBody>
      </p:sp>
      <p:pic>
        <p:nvPicPr>
          <p:cNvPr descr="Newly digitally remastered footage shows daily life in the Japanese city of Hiroshima in 1935. A nuclear bomb was dropped on the city in August 1945, destroying the bustling metropolis shown in the film." id="108" name="Google Shape;108;p26" title="Haunting footage from Hiroshima 10 years before it was nuked | New York Post">
            <a:hlinkClick r:id="rId4"/>
          </p:cNvPr>
          <p:cNvPicPr preferRelativeResize="0"/>
          <p:nvPr/>
        </p:nvPicPr>
        <p:blipFill>
          <a:blip r:embed="rId5">
            <a:alphaModFix/>
          </a:blip>
          <a:stretch>
            <a:fillRect/>
          </a:stretch>
        </p:blipFill>
        <p:spPr>
          <a:xfrm>
            <a:off x="1645925" y="1089200"/>
            <a:ext cx="5850600" cy="32909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8"/>
                                        </p:tgtEl>
                                        <p:attrNameLst>
                                          <p:attrName>style.visibility</p:attrName>
                                        </p:attrNameLst>
                                      </p:cBhvr>
                                      <p:to>
                                        <p:strVal val="visible"/>
                                      </p:to>
                                    </p:set>
                                    <p:animEffect filter="fade" transition="in">
                                      <p:cBhvr>
                                        <p:cTn dur="1000"/>
                                        <p:tgtEl>
                                          <p:spTgt spid="10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3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82" name="Google Shape;182;p35"/>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pic>
        <p:nvPicPr>
          <p:cNvPr id="183" name="Google Shape;183;p35"/>
          <p:cNvPicPr preferRelativeResize="0"/>
          <p:nvPr/>
        </p:nvPicPr>
        <p:blipFill>
          <a:blip r:embed="rId4">
            <a:alphaModFix/>
          </a:blip>
          <a:stretch>
            <a:fillRect/>
          </a:stretch>
        </p:blipFill>
        <p:spPr>
          <a:xfrm>
            <a:off x="218175" y="1359900"/>
            <a:ext cx="6161850" cy="863318"/>
          </a:xfrm>
          <a:prstGeom prst="rect">
            <a:avLst/>
          </a:prstGeom>
          <a:noFill/>
          <a:ln>
            <a:noFill/>
          </a:ln>
        </p:spPr>
      </p:pic>
      <p:pic>
        <p:nvPicPr>
          <p:cNvPr id="184" name="Google Shape;184;p35"/>
          <p:cNvPicPr preferRelativeResize="0"/>
          <p:nvPr/>
        </p:nvPicPr>
        <p:blipFill>
          <a:blip r:embed="rId5">
            <a:alphaModFix/>
          </a:blip>
          <a:stretch>
            <a:fillRect/>
          </a:stretch>
        </p:blipFill>
        <p:spPr>
          <a:xfrm>
            <a:off x="218175" y="2223218"/>
            <a:ext cx="6161850" cy="1513472"/>
          </a:xfrm>
          <a:prstGeom prst="rect">
            <a:avLst/>
          </a:prstGeom>
          <a:noFill/>
          <a:ln>
            <a:noFill/>
          </a:ln>
        </p:spPr>
      </p:pic>
      <p:pic>
        <p:nvPicPr>
          <p:cNvPr id="185" name="Google Shape;185;p35"/>
          <p:cNvPicPr preferRelativeResize="0"/>
          <p:nvPr/>
        </p:nvPicPr>
        <p:blipFill>
          <a:blip r:embed="rId6">
            <a:alphaModFix/>
          </a:blip>
          <a:stretch>
            <a:fillRect/>
          </a:stretch>
        </p:blipFill>
        <p:spPr>
          <a:xfrm>
            <a:off x="218175" y="3736690"/>
            <a:ext cx="6161850" cy="788710"/>
          </a:xfrm>
          <a:prstGeom prst="rect">
            <a:avLst/>
          </a:prstGeom>
          <a:noFill/>
          <a:ln>
            <a:noFill/>
          </a:ln>
        </p:spPr>
      </p:pic>
      <p:sp>
        <p:nvSpPr>
          <p:cNvPr id="186" name="Google Shape;186;p35"/>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The Decision to Use the Atom Bomb </a:t>
            </a:r>
            <a:endParaRPr>
              <a:solidFill>
                <a:srgbClr val="E4E5B8"/>
              </a:solidFill>
              <a:latin typeface="Georgia"/>
              <a:ea typeface="Georgia"/>
              <a:cs typeface="Georgia"/>
              <a:sym typeface="Georgia"/>
            </a:endParaRPr>
          </a:p>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 Gar Alperovitz</a:t>
            </a:r>
            <a:endParaRPr>
              <a:solidFill>
                <a:srgbClr val="E4E5B8"/>
              </a:solidFill>
              <a:latin typeface="Georgia"/>
              <a:ea typeface="Georgia"/>
              <a:cs typeface="Georgia"/>
              <a:sym typeface="Georgia"/>
            </a:endParaRPr>
          </a:p>
        </p:txBody>
      </p:sp>
      <p:sp>
        <p:nvSpPr>
          <p:cNvPr id="187" name="Google Shape;187;p35"/>
          <p:cNvSpPr txBox="1"/>
          <p:nvPr/>
        </p:nvSpPr>
        <p:spPr>
          <a:xfrm>
            <a:off x="2373504" y="1940118"/>
            <a:ext cx="4006500" cy="233100"/>
          </a:xfrm>
          <a:prstGeom prst="rect">
            <a:avLst/>
          </a:prstGeom>
          <a:solidFill>
            <a:schemeClr val="lt1"/>
          </a:solidFill>
          <a:ln>
            <a:noFill/>
          </a:ln>
        </p:spPr>
        <p:txBody>
          <a:bodyPr anchorCtr="0" anchor="t" bIns="82075" lIns="82075" spcFirstLastPara="1" rIns="82075" wrap="square" tIns="82075">
            <a:noAutofit/>
          </a:bodyPr>
          <a:lstStyle/>
          <a:p>
            <a:pPr indent="0" lvl="0" marL="0" rtl="0" algn="l">
              <a:spcBef>
                <a:spcPts val="0"/>
              </a:spcBef>
              <a:spcAft>
                <a:spcPts val="0"/>
              </a:spcAft>
              <a:buNone/>
            </a:pPr>
            <a:r>
              <a:t/>
            </a:r>
            <a:endParaRPr sz="1616">
              <a:solidFill>
                <a:schemeClr val="lt2"/>
              </a:solidFill>
            </a:endParaRPr>
          </a:p>
        </p:txBody>
      </p:sp>
      <p:pic>
        <p:nvPicPr>
          <p:cNvPr id="188" name="Google Shape;188;p35"/>
          <p:cNvPicPr preferRelativeResize="0"/>
          <p:nvPr/>
        </p:nvPicPr>
        <p:blipFill>
          <a:blip r:embed="rId7">
            <a:alphaModFix/>
          </a:blip>
          <a:stretch>
            <a:fillRect/>
          </a:stretch>
        </p:blipFill>
        <p:spPr>
          <a:xfrm>
            <a:off x="6655235" y="837000"/>
            <a:ext cx="2113924" cy="2787774"/>
          </a:xfrm>
          <a:prstGeom prst="rect">
            <a:avLst/>
          </a:prstGeom>
          <a:noFill/>
          <a:ln>
            <a:noFill/>
          </a:ln>
        </p:spPr>
      </p:pic>
      <p:sp>
        <p:nvSpPr>
          <p:cNvPr id="189" name="Google Shape;189;p35"/>
          <p:cNvSpPr txBox="1"/>
          <p:nvPr/>
        </p:nvSpPr>
        <p:spPr>
          <a:xfrm>
            <a:off x="6465250" y="3658750"/>
            <a:ext cx="2493900" cy="1101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b="1" lang="en" sz="1300">
                <a:solidFill>
                  <a:schemeClr val="dk1"/>
                </a:solidFill>
              </a:rPr>
              <a:t>James F. </a:t>
            </a:r>
            <a:r>
              <a:rPr b="1" lang="en" sz="1300">
                <a:solidFill>
                  <a:schemeClr val="dk1"/>
                </a:solidFill>
              </a:rPr>
              <a:t>Byrnes </a:t>
            </a:r>
            <a:r>
              <a:rPr lang="en" sz="1300">
                <a:solidFill>
                  <a:schemeClr val="dk1"/>
                </a:solidFill>
              </a:rPr>
              <a:t>was the Secretary of State under Truman. According to Alperovitz he was pushing the president to use the atomic bomb more than anyone else that was close to the president.  </a:t>
            </a:r>
            <a:endParaRPr sz="700">
              <a:solidFill>
                <a:schemeClr val="lt2"/>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3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 name="Google Shape;195;p36"/>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The Decision to Use the Atom Bomb </a:t>
            </a:r>
            <a:endParaRPr>
              <a:solidFill>
                <a:srgbClr val="E4E5B8"/>
              </a:solidFill>
              <a:latin typeface="Georgia"/>
              <a:ea typeface="Georgia"/>
              <a:cs typeface="Georgia"/>
              <a:sym typeface="Georgia"/>
            </a:endParaRPr>
          </a:p>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 Gar Alperovitz</a:t>
            </a:r>
            <a:endParaRPr>
              <a:solidFill>
                <a:srgbClr val="E4E5B8"/>
              </a:solidFill>
              <a:latin typeface="Georgia"/>
              <a:ea typeface="Georgia"/>
              <a:cs typeface="Georgia"/>
              <a:sym typeface="Georgia"/>
            </a:endParaRPr>
          </a:p>
        </p:txBody>
      </p:sp>
      <p:pic>
        <p:nvPicPr>
          <p:cNvPr id="196" name="Google Shape;196;p36"/>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pic>
        <p:nvPicPr>
          <p:cNvPr id="197" name="Google Shape;197;p36"/>
          <p:cNvPicPr preferRelativeResize="0"/>
          <p:nvPr/>
        </p:nvPicPr>
        <p:blipFill rotWithShape="1">
          <a:blip r:embed="rId4">
            <a:alphaModFix/>
          </a:blip>
          <a:srcRect b="49246" l="11933" r="15875" t="39559"/>
          <a:stretch/>
        </p:blipFill>
        <p:spPr>
          <a:xfrm>
            <a:off x="202375" y="1419609"/>
            <a:ext cx="7249800" cy="1498890"/>
          </a:xfrm>
          <a:prstGeom prst="rect">
            <a:avLst/>
          </a:prstGeom>
          <a:noFill/>
          <a:ln>
            <a:noFill/>
          </a:ln>
        </p:spPr>
      </p:pic>
      <p:pic>
        <p:nvPicPr>
          <p:cNvPr id="198" name="Google Shape;198;p36"/>
          <p:cNvPicPr preferRelativeResize="0"/>
          <p:nvPr/>
        </p:nvPicPr>
        <p:blipFill>
          <a:blip r:embed="rId5">
            <a:alphaModFix/>
          </a:blip>
          <a:stretch>
            <a:fillRect/>
          </a:stretch>
        </p:blipFill>
        <p:spPr>
          <a:xfrm>
            <a:off x="665575" y="3054874"/>
            <a:ext cx="2357658" cy="1920202"/>
          </a:xfrm>
          <a:prstGeom prst="rect">
            <a:avLst/>
          </a:prstGeom>
          <a:noFill/>
          <a:ln>
            <a:noFill/>
          </a:ln>
        </p:spPr>
      </p:pic>
      <p:sp>
        <p:nvSpPr>
          <p:cNvPr id="199" name="Google Shape;199;p36"/>
          <p:cNvSpPr txBox="1"/>
          <p:nvPr/>
        </p:nvSpPr>
        <p:spPr>
          <a:xfrm>
            <a:off x="3379650" y="3236800"/>
            <a:ext cx="4773300" cy="163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The Potsdam Conference was held at</a:t>
            </a:r>
            <a:r>
              <a:rPr lang="en">
                <a:solidFill>
                  <a:schemeClr val="dk1"/>
                </a:solidFill>
                <a:uFill>
                  <a:noFill/>
                </a:uFill>
                <a:hlinkClick r:id="rId6">
                  <a:extLst>
                    <a:ext uri="{A12FA001-AC4F-418D-AE19-62706E023703}">
                      <ahyp:hlinkClr val="tx"/>
                    </a:ext>
                  </a:extLst>
                </a:hlinkClick>
              </a:rPr>
              <a:t> Potsdam</a:t>
            </a:r>
            <a:r>
              <a:rPr lang="en">
                <a:solidFill>
                  <a:schemeClr val="dk1"/>
                </a:solidFill>
              </a:rPr>
              <a:t> in the Soviet occupation zone from 17 July to 2 August 1945, to allow the three leading Allies to plan the postwar peace.Truman was secretly informed that the Trinity test of the first atomic bomb on 16 July had been successful. He hinted to Stalin that the U.S. was about to use a new kind of weapon against the Japanese. </a:t>
            </a:r>
            <a:endParaRPr>
              <a:solidFill>
                <a:schemeClr val="dk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3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5" name="Google Shape;205;p37"/>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The Decision to Use the Atom Bomb </a:t>
            </a:r>
            <a:endParaRPr>
              <a:solidFill>
                <a:srgbClr val="E4E5B8"/>
              </a:solidFill>
              <a:latin typeface="Georgia"/>
              <a:ea typeface="Georgia"/>
              <a:cs typeface="Georgia"/>
              <a:sym typeface="Georgia"/>
            </a:endParaRPr>
          </a:p>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 Gar Alperovitz</a:t>
            </a:r>
            <a:endParaRPr>
              <a:solidFill>
                <a:srgbClr val="E4E5B8"/>
              </a:solidFill>
              <a:latin typeface="Georgia"/>
              <a:ea typeface="Georgia"/>
              <a:cs typeface="Georgia"/>
              <a:sym typeface="Georgia"/>
            </a:endParaRPr>
          </a:p>
        </p:txBody>
      </p:sp>
      <p:pic>
        <p:nvPicPr>
          <p:cNvPr id="206" name="Google Shape;206;p37"/>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pic>
        <p:nvPicPr>
          <p:cNvPr id="207" name="Google Shape;207;p37"/>
          <p:cNvPicPr preferRelativeResize="0"/>
          <p:nvPr/>
        </p:nvPicPr>
        <p:blipFill rotWithShape="1">
          <a:blip r:embed="rId4">
            <a:alphaModFix/>
          </a:blip>
          <a:srcRect b="60904" l="8714" r="10380" t="2799"/>
          <a:stretch/>
        </p:blipFill>
        <p:spPr>
          <a:xfrm>
            <a:off x="3195400" y="1409975"/>
            <a:ext cx="5712425" cy="3417021"/>
          </a:xfrm>
          <a:prstGeom prst="rect">
            <a:avLst/>
          </a:prstGeom>
          <a:noFill/>
          <a:ln>
            <a:noFill/>
          </a:ln>
        </p:spPr>
      </p:pic>
      <p:sp>
        <p:nvSpPr>
          <p:cNvPr id="208" name="Google Shape;208;p37"/>
          <p:cNvSpPr txBox="1"/>
          <p:nvPr/>
        </p:nvSpPr>
        <p:spPr>
          <a:xfrm>
            <a:off x="0" y="3021875"/>
            <a:ext cx="3000000" cy="212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1"/>
                </a:solidFill>
              </a:rPr>
              <a:t>Th</a:t>
            </a:r>
            <a:r>
              <a:rPr lang="en">
                <a:solidFill>
                  <a:schemeClr val="dk1"/>
                </a:solidFill>
              </a:rPr>
              <a:t>e Potsdam Conference issued the Potsdam Declaration, the Proclamation Defining Terms for Japanese Surrender (26 July 1945) wherein the Western Allies (UK, US, USSR) and the Nationalist China of General Chiang Kai-shek asked Japan to surrender or be destroyed. </a:t>
            </a:r>
            <a:endParaRPr/>
          </a:p>
        </p:txBody>
      </p:sp>
      <p:pic>
        <p:nvPicPr>
          <p:cNvPr id="209" name="Google Shape;209;p37"/>
          <p:cNvPicPr preferRelativeResize="0"/>
          <p:nvPr/>
        </p:nvPicPr>
        <p:blipFill>
          <a:blip r:embed="rId5">
            <a:alphaModFix/>
          </a:blip>
          <a:stretch>
            <a:fillRect/>
          </a:stretch>
        </p:blipFill>
        <p:spPr>
          <a:xfrm>
            <a:off x="-12" y="1101300"/>
            <a:ext cx="2429174" cy="19205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3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5" name="Google Shape;215;p38"/>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The Decision to Use the Atom Bomb </a:t>
            </a:r>
            <a:endParaRPr>
              <a:solidFill>
                <a:srgbClr val="E4E5B8"/>
              </a:solidFill>
              <a:latin typeface="Georgia"/>
              <a:ea typeface="Georgia"/>
              <a:cs typeface="Georgia"/>
              <a:sym typeface="Georgia"/>
            </a:endParaRPr>
          </a:p>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 Gar Alperovitz</a:t>
            </a:r>
            <a:endParaRPr>
              <a:solidFill>
                <a:srgbClr val="E4E5B8"/>
              </a:solidFill>
              <a:latin typeface="Georgia"/>
              <a:ea typeface="Georgia"/>
              <a:cs typeface="Georgia"/>
              <a:sym typeface="Georgia"/>
            </a:endParaRPr>
          </a:p>
        </p:txBody>
      </p:sp>
      <p:pic>
        <p:nvPicPr>
          <p:cNvPr id="216" name="Google Shape;216;p38"/>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pic>
        <p:nvPicPr>
          <p:cNvPr id="217" name="Google Shape;217;p38"/>
          <p:cNvPicPr preferRelativeResize="0"/>
          <p:nvPr/>
        </p:nvPicPr>
        <p:blipFill rotWithShape="1">
          <a:blip r:embed="rId4">
            <a:alphaModFix/>
          </a:blip>
          <a:srcRect b="24983" l="11984" r="15824" t="50246"/>
          <a:stretch/>
        </p:blipFill>
        <p:spPr>
          <a:xfrm>
            <a:off x="202375" y="1226150"/>
            <a:ext cx="6140424" cy="2925526"/>
          </a:xfrm>
          <a:prstGeom prst="rect">
            <a:avLst/>
          </a:prstGeom>
          <a:noFill/>
          <a:ln>
            <a:noFill/>
          </a:ln>
        </p:spPr>
      </p:pic>
      <p:pic>
        <p:nvPicPr>
          <p:cNvPr id="218" name="Google Shape;218;p38"/>
          <p:cNvPicPr preferRelativeResize="0"/>
          <p:nvPr/>
        </p:nvPicPr>
        <p:blipFill>
          <a:blip r:embed="rId5">
            <a:alphaModFix/>
          </a:blip>
          <a:stretch>
            <a:fillRect/>
          </a:stretch>
        </p:blipFill>
        <p:spPr>
          <a:xfrm>
            <a:off x="6495199" y="1253700"/>
            <a:ext cx="2496399" cy="1962501"/>
          </a:xfrm>
          <a:prstGeom prst="rect">
            <a:avLst/>
          </a:prstGeom>
          <a:noFill/>
          <a:ln>
            <a:noFill/>
          </a:ln>
        </p:spPr>
      </p:pic>
      <p:sp>
        <p:nvSpPr>
          <p:cNvPr id="219" name="Google Shape;219;p38"/>
          <p:cNvSpPr txBox="1"/>
          <p:nvPr/>
        </p:nvSpPr>
        <p:spPr>
          <a:xfrm>
            <a:off x="6495200" y="3216200"/>
            <a:ext cx="2648700" cy="1908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1"/>
                </a:solidFill>
              </a:rPr>
              <a:t>Hirohito (Emperor Showa) - As emperor during the Shōwa era, Hirohito oversaw the rise of Japanese militarism, Japan's expansionism in Asia, the outbreak of the Second Sino-Japanese War and World War II</a:t>
            </a:r>
            <a:endParaRPr>
              <a:solidFill>
                <a:schemeClr val="dk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3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5" name="Google Shape;225;p39"/>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The Decision to Use the Atom Bomb </a:t>
            </a:r>
            <a:endParaRPr>
              <a:solidFill>
                <a:srgbClr val="E4E5B8"/>
              </a:solidFill>
              <a:latin typeface="Georgia"/>
              <a:ea typeface="Georgia"/>
              <a:cs typeface="Georgia"/>
              <a:sym typeface="Georgia"/>
            </a:endParaRPr>
          </a:p>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 Gar Alperovitz</a:t>
            </a:r>
            <a:endParaRPr>
              <a:solidFill>
                <a:srgbClr val="E4E5B8"/>
              </a:solidFill>
              <a:latin typeface="Georgia"/>
              <a:ea typeface="Georgia"/>
              <a:cs typeface="Georgia"/>
              <a:sym typeface="Georgia"/>
            </a:endParaRPr>
          </a:p>
        </p:txBody>
      </p:sp>
      <p:pic>
        <p:nvPicPr>
          <p:cNvPr id="226" name="Google Shape;226;p39"/>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pic>
        <p:nvPicPr>
          <p:cNvPr id="227" name="Google Shape;227;p39"/>
          <p:cNvPicPr preferRelativeResize="0"/>
          <p:nvPr/>
        </p:nvPicPr>
        <p:blipFill rotWithShape="1">
          <a:blip r:embed="rId4">
            <a:alphaModFix/>
          </a:blip>
          <a:srcRect b="9709" l="5520" r="16301" t="50969"/>
          <a:stretch/>
        </p:blipFill>
        <p:spPr>
          <a:xfrm>
            <a:off x="3740950" y="1274925"/>
            <a:ext cx="4872799" cy="3267850"/>
          </a:xfrm>
          <a:prstGeom prst="rect">
            <a:avLst/>
          </a:prstGeom>
          <a:noFill/>
          <a:ln>
            <a:noFill/>
          </a:ln>
        </p:spPr>
      </p:pic>
      <p:pic>
        <p:nvPicPr>
          <p:cNvPr id="228" name="Google Shape;228;p39"/>
          <p:cNvPicPr preferRelativeResize="0"/>
          <p:nvPr/>
        </p:nvPicPr>
        <p:blipFill>
          <a:blip r:embed="rId5">
            <a:alphaModFix/>
          </a:blip>
          <a:stretch>
            <a:fillRect/>
          </a:stretch>
        </p:blipFill>
        <p:spPr>
          <a:xfrm>
            <a:off x="152400" y="1253700"/>
            <a:ext cx="3436151" cy="1985331"/>
          </a:xfrm>
          <a:prstGeom prst="rect">
            <a:avLst/>
          </a:prstGeom>
          <a:noFill/>
          <a:ln>
            <a:noFill/>
          </a:ln>
        </p:spPr>
      </p:pic>
      <p:sp>
        <p:nvSpPr>
          <p:cNvPr id="229" name="Google Shape;229;p39"/>
          <p:cNvSpPr txBox="1"/>
          <p:nvPr/>
        </p:nvSpPr>
        <p:spPr>
          <a:xfrm>
            <a:off x="370475" y="3239025"/>
            <a:ext cx="3000000" cy="1046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1"/>
                </a:solidFill>
              </a:rPr>
              <a:t>A </a:t>
            </a:r>
            <a:r>
              <a:rPr lang="en">
                <a:solidFill>
                  <a:schemeClr val="dk1"/>
                </a:solidFill>
              </a:rPr>
              <a:t>huge motorized Soviet convoy advances across the Grand Khingan Mountain Range in south central Manchuria.</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4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5" name="Google Shape;235;p40"/>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The Decision to Use the Atom Bomb </a:t>
            </a:r>
            <a:endParaRPr>
              <a:solidFill>
                <a:srgbClr val="E4E5B8"/>
              </a:solidFill>
              <a:latin typeface="Georgia"/>
              <a:ea typeface="Georgia"/>
              <a:cs typeface="Georgia"/>
              <a:sym typeface="Georgia"/>
            </a:endParaRPr>
          </a:p>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 Gar Alperovitz</a:t>
            </a:r>
            <a:endParaRPr>
              <a:solidFill>
                <a:srgbClr val="E4E5B8"/>
              </a:solidFill>
              <a:latin typeface="Georgia"/>
              <a:ea typeface="Georgia"/>
              <a:cs typeface="Georgia"/>
              <a:sym typeface="Georgia"/>
            </a:endParaRPr>
          </a:p>
        </p:txBody>
      </p:sp>
      <p:pic>
        <p:nvPicPr>
          <p:cNvPr id="236" name="Google Shape;236;p40"/>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pic>
        <p:nvPicPr>
          <p:cNvPr id="237" name="Google Shape;237;p40"/>
          <p:cNvPicPr preferRelativeResize="0"/>
          <p:nvPr/>
        </p:nvPicPr>
        <p:blipFill rotWithShape="1">
          <a:blip r:embed="rId4">
            <a:alphaModFix/>
          </a:blip>
          <a:srcRect b="8914" l="0" r="0" t="17481"/>
          <a:stretch/>
        </p:blipFill>
        <p:spPr>
          <a:xfrm>
            <a:off x="148400" y="1241025"/>
            <a:ext cx="6450350" cy="1254913"/>
          </a:xfrm>
          <a:prstGeom prst="rect">
            <a:avLst/>
          </a:prstGeom>
          <a:noFill/>
          <a:ln>
            <a:noFill/>
          </a:ln>
        </p:spPr>
      </p:pic>
      <p:sp>
        <p:nvSpPr>
          <p:cNvPr id="238" name="Google Shape;238;p40"/>
          <p:cNvSpPr/>
          <p:nvPr/>
        </p:nvSpPr>
        <p:spPr>
          <a:xfrm>
            <a:off x="148400" y="1164825"/>
            <a:ext cx="1615800" cy="411600"/>
          </a:xfrm>
          <a:prstGeom prst="rect">
            <a:avLst/>
          </a:prstGeom>
          <a:solidFill>
            <a:srgbClr val="B21F15"/>
          </a:solidFill>
          <a:ln cap="flat" cmpd="sng" w="9525">
            <a:solidFill>
              <a:srgbClr val="B21F1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239" name="Google Shape;239;p40"/>
          <p:cNvPicPr preferRelativeResize="0"/>
          <p:nvPr/>
        </p:nvPicPr>
        <p:blipFill rotWithShape="1">
          <a:blip r:embed="rId5">
            <a:alphaModFix/>
          </a:blip>
          <a:srcRect b="0" l="2248" r="0" t="0"/>
          <a:stretch/>
        </p:blipFill>
        <p:spPr>
          <a:xfrm>
            <a:off x="148400" y="2495950"/>
            <a:ext cx="6450350" cy="2107400"/>
          </a:xfrm>
          <a:prstGeom prst="rect">
            <a:avLst/>
          </a:prstGeom>
          <a:noFill/>
          <a:ln>
            <a:noFill/>
          </a:ln>
        </p:spPr>
      </p:pic>
      <p:sp>
        <p:nvSpPr>
          <p:cNvPr descr="George Catlett Marshall" id="240" name="Google Shape;240;p40"/>
          <p:cNvSpPr/>
          <p:nvPr/>
        </p:nvSpPr>
        <p:spPr>
          <a:xfrm>
            <a:off x="152400" y="152400"/>
            <a:ext cx="9525" cy="9525"/>
          </a:xfrm>
          <a:prstGeom prst="rect">
            <a:avLst/>
          </a:prstGeom>
          <a:noFill/>
          <a:ln>
            <a:noFill/>
          </a:ln>
        </p:spPr>
      </p:sp>
      <p:pic>
        <p:nvPicPr>
          <p:cNvPr id="241" name="Google Shape;241;p40"/>
          <p:cNvPicPr preferRelativeResize="0"/>
          <p:nvPr/>
        </p:nvPicPr>
        <p:blipFill>
          <a:blip r:embed="rId6">
            <a:alphaModFix/>
          </a:blip>
          <a:stretch>
            <a:fillRect/>
          </a:stretch>
        </p:blipFill>
        <p:spPr>
          <a:xfrm>
            <a:off x="7043400" y="1164825"/>
            <a:ext cx="1615800" cy="2449555"/>
          </a:xfrm>
          <a:prstGeom prst="rect">
            <a:avLst/>
          </a:prstGeom>
          <a:noFill/>
          <a:ln>
            <a:noFill/>
          </a:ln>
        </p:spPr>
      </p:pic>
      <p:sp>
        <p:nvSpPr>
          <p:cNvPr id="242" name="Google Shape;242;p40"/>
          <p:cNvSpPr txBox="1"/>
          <p:nvPr/>
        </p:nvSpPr>
        <p:spPr>
          <a:xfrm>
            <a:off x="6906050" y="3759350"/>
            <a:ext cx="1753200" cy="87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George Marshall - Secretary of Defense in 1945</a:t>
            </a:r>
            <a:endParaRPr>
              <a:solidFill>
                <a:schemeClr val="dk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4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8" name="Google Shape;248;p41"/>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The Decision to Use the Atom Bomb </a:t>
            </a:r>
            <a:endParaRPr>
              <a:solidFill>
                <a:srgbClr val="E4E5B8"/>
              </a:solidFill>
              <a:latin typeface="Georgia"/>
              <a:ea typeface="Georgia"/>
              <a:cs typeface="Georgia"/>
              <a:sym typeface="Georgia"/>
            </a:endParaRPr>
          </a:p>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 Gar Alperovitz</a:t>
            </a:r>
            <a:endParaRPr>
              <a:solidFill>
                <a:srgbClr val="E4E5B8"/>
              </a:solidFill>
              <a:latin typeface="Georgia"/>
              <a:ea typeface="Georgia"/>
              <a:cs typeface="Georgia"/>
              <a:sym typeface="Georgia"/>
            </a:endParaRPr>
          </a:p>
        </p:txBody>
      </p:sp>
      <p:pic>
        <p:nvPicPr>
          <p:cNvPr id="249" name="Google Shape;249;p41"/>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pic>
        <p:nvPicPr>
          <p:cNvPr id="250" name="Google Shape;250;p41"/>
          <p:cNvPicPr preferRelativeResize="0"/>
          <p:nvPr/>
        </p:nvPicPr>
        <p:blipFill>
          <a:blip r:embed="rId4">
            <a:alphaModFix/>
          </a:blip>
          <a:stretch>
            <a:fillRect/>
          </a:stretch>
        </p:blipFill>
        <p:spPr>
          <a:xfrm>
            <a:off x="406550" y="1101300"/>
            <a:ext cx="7143325" cy="2277200"/>
          </a:xfrm>
          <a:prstGeom prst="rect">
            <a:avLst/>
          </a:prstGeom>
          <a:noFill/>
          <a:ln>
            <a:noFill/>
          </a:ln>
        </p:spPr>
      </p:pic>
      <p:pic>
        <p:nvPicPr>
          <p:cNvPr id="251" name="Google Shape;251;p41"/>
          <p:cNvPicPr preferRelativeResize="0"/>
          <p:nvPr/>
        </p:nvPicPr>
        <p:blipFill>
          <a:blip r:embed="rId5">
            <a:alphaModFix/>
          </a:blip>
          <a:stretch>
            <a:fillRect/>
          </a:stretch>
        </p:blipFill>
        <p:spPr>
          <a:xfrm>
            <a:off x="5044788" y="3212522"/>
            <a:ext cx="3671900" cy="1930975"/>
          </a:xfrm>
          <a:prstGeom prst="rect">
            <a:avLst/>
          </a:prstGeom>
          <a:noFill/>
          <a:ln>
            <a:noFill/>
          </a:ln>
        </p:spPr>
      </p:pic>
      <p:sp>
        <p:nvSpPr>
          <p:cNvPr id="252" name="Google Shape;252;p41"/>
          <p:cNvSpPr txBox="1"/>
          <p:nvPr/>
        </p:nvSpPr>
        <p:spPr>
          <a:xfrm>
            <a:off x="1282850" y="3642800"/>
            <a:ext cx="3000000" cy="1262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1"/>
                </a:solidFill>
              </a:rPr>
              <a:t>“</a:t>
            </a:r>
            <a:r>
              <a:rPr lang="en">
                <a:solidFill>
                  <a:schemeClr val="dk1"/>
                </a:solidFill>
              </a:rPr>
              <a:t>I have become death, the destroyer of worlds'' Robert Oppenheimer said this after the 1st A bomb was tested successfully at Trinity Site, New Mexico</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4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8" name="Google Shape;258;p42"/>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The Decision to Use the Atom Bomb </a:t>
            </a:r>
            <a:endParaRPr>
              <a:solidFill>
                <a:srgbClr val="E4E5B8"/>
              </a:solidFill>
              <a:latin typeface="Georgia"/>
              <a:ea typeface="Georgia"/>
              <a:cs typeface="Georgia"/>
              <a:sym typeface="Georgia"/>
            </a:endParaRPr>
          </a:p>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 Gar Alperovitz</a:t>
            </a:r>
            <a:endParaRPr>
              <a:solidFill>
                <a:srgbClr val="E4E5B8"/>
              </a:solidFill>
              <a:latin typeface="Georgia"/>
              <a:ea typeface="Georgia"/>
              <a:cs typeface="Georgia"/>
              <a:sym typeface="Georgia"/>
            </a:endParaRPr>
          </a:p>
        </p:txBody>
      </p:sp>
      <p:pic>
        <p:nvPicPr>
          <p:cNvPr id="259" name="Google Shape;259;p42"/>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pic>
        <p:nvPicPr>
          <p:cNvPr id="260" name="Google Shape;260;p42"/>
          <p:cNvPicPr preferRelativeResize="0"/>
          <p:nvPr/>
        </p:nvPicPr>
        <p:blipFill>
          <a:blip r:embed="rId4">
            <a:alphaModFix/>
          </a:blip>
          <a:stretch>
            <a:fillRect/>
          </a:stretch>
        </p:blipFill>
        <p:spPr>
          <a:xfrm>
            <a:off x="1881975" y="1272725"/>
            <a:ext cx="7025851" cy="3092164"/>
          </a:xfrm>
          <a:prstGeom prst="rect">
            <a:avLst/>
          </a:prstGeom>
          <a:noFill/>
          <a:ln>
            <a:noFill/>
          </a:ln>
        </p:spPr>
      </p:pic>
      <p:pic>
        <p:nvPicPr>
          <p:cNvPr id="261" name="Google Shape;261;p42"/>
          <p:cNvPicPr preferRelativeResize="0"/>
          <p:nvPr/>
        </p:nvPicPr>
        <p:blipFill>
          <a:blip r:embed="rId5">
            <a:alphaModFix/>
          </a:blip>
          <a:stretch>
            <a:fillRect/>
          </a:stretch>
        </p:blipFill>
        <p:spPr>
          <a:xfrm>
            <a:off x="158123" y="1272725"/>
            <a:ext cx="1373176" cy="1793724"/>
          </a:xfrm>
          <a:prstGeom prst="rect">
            <a:avLst/>
          </a:prstGeom>
          <a:noFill/>
          <a:ln>
            <a:noFill/>
          </a:ln>
        </p:spPr>
      </p:pic>
      <p:sp>
        <p:nvSpPr>
          <p:cNvPr id="262" name="Google Shape;262;p42"/>
          <p:cNvSpPr txBox="1"/>
          <p:nvPr/>
        </p:nvSpPr>
        <p:spPr>
          <a:xfrm>
            <a:off x="0" y="3237875"/>
            <a:ext cx="1531200" cy="1477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1"/>
                </a:solidFill>
              </a:rPr>
              <a:t>Dwight D. Eisenhower - 1st Supreme Allied Commander </a:t>
            </a:r>
            <a:r>
              <a:rPr lang="en">
                <a:solidFill>
                  <a:schemeClr val="dk1"/>
                </a:solidFill>
                <a:uFill>
                  <a:noFill/>
                </a:uFill>
                <a:hlinkClick r:id="rId6">
                  <a:extLst>
                    <a:ext uri="{A12FA001-AC4F-418D-AE19-62706E023703}">
                      <ahyp:hlinkClr val="tx"/>
                    </a:ext>
                  </a:extLst>
                </a:hlinkClick>
              </a:rPr>
              <a:t>Europe</a:t>
            </a:r>
            <a:r>
              <a:rPr lang="en">
                <a:solidFill>
                  <a:schemeClr val="dk1"/>
                </a:solidFill>
              </a:rPr>
              <a:t> and 34th President</a:t>
            </a:r>
            <a:endParaRPr>
              <a:solidFill>
                <a:schemeClr val="dk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4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8" name="Google Shape;268;p43"/>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The Decision to Use the Atom Bomb </a:t>
            </a:r>
            <a:endParaRPr>
              <a:solidFill>
                <a:srgbClr val="E4E5B8"/>
              </a:solidFill>
              <a:latin typeface="Georgia"/>
              <a:ea typeface="Georgia"/>
              <a:cs typeface="Georgia"/>
              <a:sym typeface="Georgia"/>
            </a:endParaRPr>
          </a:p>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 Gar Alperovitz</a:t>
            </a:r>
            <a:endParaRPr>
              <a:solidFill>
                <a:srgbClr val="E4E5B8"/>
              </a:solidFill>
              <a:latin typeface="Georgia"/>
              <a:ea typeface="Georgia"/>
              <a:cs typeface="Georgia"/>
              <a:sym typeface="Georgia"/>
            </a:endParaRPr>
          </a:p>
        </p:txBody>
      </p:sp>
      <p:pic>
        <p:nvPicPr>
          <p:cNvPr id="269" name="Google Shape;269;p43"/>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pic>
        <p:nvPicPr>
          <p:cNvPr id="270" name="Google Shape;270;p43"/>
          <p:cNvPicPr preferRelativeResize="0"/>
          <p:nvPr/>
        </p:nvPicPr>
        <p:blipFill rotWithShape="1">
          <a:blip r:embed="rId4">
            <a:alphaModFix/>
          </a:blip>
          <a:srcRect b="45495" l="0" r="0" t="0"/>
          <a:stretch/>
        </p:blipFill>
        <p:spPr>
          <a:xfrm>
            <a:off x="1205438" y="1463125"/>
            <a:ext cx="6733126" cy="316072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4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6" name="Google Shape;276;p44"/>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The Decision to Use the Atom Bomb </a:t>
            </a:r>
            <a:endParaRPr>
              <a:solidFill>
                <a:srgbClr val="E4E5B8"/>
              </a:solidFill>
              <a:latin typeface="Georgia"/>
              <a:ea typeface="Georgia"/>
              <a:cs typeface="Georgia"/>
              <a:sym typeface="Georgia"/>
            </a:endParaRPr>
          </a:p>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 Gar Alperovitz</a:t>
            </a:r>
            <a:endParaRPr>
              <a:solidFill>
                <a:srgbClr val="E4E5B8"/>
              </a:solidFill>
              <a:latin typeface="Georgia"/>
              <a:ea typeface="Georgia"/>
              <a:cs typeface="Georgia"/>
              <a:sym typeface="Georgia"/>
            </a:endParaRPr>
          </a:p>
        </p:txBody>
      </p:sp>
      <p:pic>
        <p:nvPicPr>
          <p:cNvPr id="277" name="Google Shape;277;p44"/>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pic>
        <p:nvPicPr>
          <p:cNvPr id="278" name="Google Shape;278;p44"/>
          <p:cNvPicPr preferRelativeResize="0"/>
          <p:nvPr/>
        </p:nvPicPr>
        <p:blipFill rotWithShape="1">
          <a:blip r:embed="rId4">
            <a:alphaModFix/>
          </a:blip>
          <a:srcRect b="0" l="0" r="0" t="53234"/>
          <a:stretch/>
        </p:blipFill>
        <p:spPr>
          <a:xfrm>
            <a:off x="326475" y="1219175"/>
            <a:ext cx="5869465" cy="2065328"/>
          </a:xfrm>
          <a:prstGeom prst="rect">
            <a:avLst/>
          </a:prstGeom>
          <a:noFill/>
          <a:ln>
            <a:noFill/>
          </a:ln>
        </p:spPr>
      </p:pic>
      <p:pic>
        <p:nvPicPr>
          <p:cNvPr id="279" name="Google Shape;279;p44"/>
          <p:cNvPicPr preferRelativeResize="0"/>
          <p:nvPr/>
        </p:nvPicPr>
        <p:blipFill>
          <a:blip r:embed="rId5">
            <a:alphaModFix/>
          </a:blip>
          <a:stretch>
            <a:fillRect/>
          </a:stretch>
        </p:blipFill>
        <p:spPr>
          <a:xfrm>
            <a:off x="291679" y="3284502"/>
            <a:ext cx="5939055" cy="558373"/>
          </a:xfrm>
          <a:prstGeom prst="rect">
            <a:avLst/>
          </a:prstGeom>
          <a:noFill/>
          <a:ln>
            <a:noFill/>
          </a:ln>
        </p:spPr>
      </p:pic>
      <p:pic>
        <p:nvPicPr>
          <p:cNvPr id="280" name="Google Shape;280;p44"/>
          <p:cNvPicPr preferRelativeResize="0"/>
          <p:nvPr/>
        </p:nvPicPr>
        <p:blipFill>
          <a:blip r:embed="rId6">
            <a:alphaModFix/>
          </a:blip>
          <a:stretch>
            <a:fillRect/>
          </a:stretch>
        </p:blipFill>
        <p:spPr>
          <a:xfrm>
            <a:off x="291675" y="3842875"/>
            <a:ext cx="5789400" cy="955284"/>
          </a:xfrm>
          <a:prstGeom prst="rect">
            <a:avLst/>
          </a:prstGeom>
          <a:noFill/>
          <a:ln>
            <a:noFill/>
          </a:ln>
        </p:spPr>
      </p:pic>
      <p:pic>
        <p:nvPicPr>
          <p:cNvPr id="281" name="Google Shape;281;p44"/>
          <p:cNvPicPr preferRelativeResize="0"/>
          <p:nvPr/>
        </p:nvPicPr>
        <p:blipFill>
          <a:blip r:embed="rId7">
            <a:alphaModFix/>
          </a:blip>
          <a:stretch>
            <a:fillRect/>
          </a:stretch>
        </p:blipFill>
        <p:spPr>
          <a:xfrm>
            <a:off x="6230725" y="1330024"/>
            <a:ext cx="2682600" cy="1341300"/>
          </a:xfrm>
          <a:prstGeom prst="rect">
            <a:avLst/>
          </a:prstGeom>
          <a:noFill/>
          <a:ln>
            <a:noFill/>
          </a:ln>
        </p:spPr>
      </p:pic>
      <p:pic>
        <p:nvPicPr>
          <p:cNvPr descr="Social Fallout of Atomic Bombings Hounds Survivors" id="282" name="Google Shape;282;p44"/>
          <p:cNvPicPr preferRelativeResize="0"/>
          <p:nvPr/>
        </p:nvPicPr>
        <p:blipFill rotWithShape="1">
          <a:blip r:embed="rId8">
            <a:alphaModFix/>
          </a:blip>
          <a:srcRect b="0" l="31460" r="11651" t="0"/>
          <a:stretch/>
        </p:blipFill>
        <p:spPr>
          <a:xfrm>
            <a:off x="6495900" y="2900050"/>
            <a:ext cx="2152250" cy="12594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pic>
        <p:nvPicPr>
          <p:cNvPr id="113" name="Google Shape;113;p27" title="PSMLS - 070224 Artwork (4).png"/>
          <p:cNvPicPr preferRelativeResize="0"/>
          <p:nvPr/>
        </p:nvPicPr>
        <p:blipFill>
          <a:blip r:embed="rId3">
            <a:alphaModFix/>
          </a:blip>
          <a:stretch>
            <a:fillRect/>
          </a:stretch>
        </p:blipFill>
        <p:spPr>
          <a:xfrm>
            <a:off x="798575" y="166125"/>
            <a:ext cx="7546851" cy="4245100"/>
          </a:xfrm>
          <a:prstGeom prst="rect">
            <a:avLst/>
          </a:prstGeom>
          <a:noFill/>
          <a:ln>
            <a:noFill/>
          </a:ln>
        </p:spPr>
      </p:pic>
      <p:sp>
        <p:nvSpPr>
          <p:cNvPr id="114" name="Google Shape;114;p27"/>
          <p:cNvSpPr txBox="1"/>
          <p:nvPr/>
        </p:nvSpPr>
        <p:spPr>
          <a:xfrm>
            <a:off x="1703850" y="4411225"/>
            <a:ext cx="5736300" cy="615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2800">
                <a:solidFill>
                  <a:srgbClr val="E4E5B8"/>
                </a:solidFill>
                <a:latin typeface="Georgia"/>
                <a:ea typeface="Georgia"/>
                <a:cs typeface="Georgia"/>
                <a:sym typeface="Georgia"/>
              </a:rPr>
              <a:t>PSMLS 8/5/25</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p45"/>
          <p:cNvSpPr txBox="1"/>
          <p:nvPr>
            <p:ph type="title"/>
          </p:nvPr>
        </p:nvSpPr>
        <p:spPr>
          <a:xfrm>
            <a:off x="311700" y="3312700"/>
            <a:ext cx="8520600" cy="841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600"/>
              <a:buNone/>
            </a:pPr>
            <a:r>
              <a:rPr lang="en" sz="5200">
                <a:solidFill>
                  <a:srgbClr val="E4E5B8"/>
                </a:solidFill>
                <a:latin typeface="Georgia"/>
                <a:ea typeface="Georgia"/>
                <a:cs typeface="Georgia"/>
                <a:sym typeface="Georgia"/>
              </a:rPr>
              <a:t>The Truth about Hiroshima and Nagasaki</a:t>
            </a:r>
            <a:endParaRPr sz="5200">
              <a:solidFill>
                <a:srgbClr val="E4E5B8"/>
              </a:solidFill>
              <a:latin typeface="Georgia"/>
              <a:ea typeface="Georgia"/>
              <a:cs typeface="Georgia"/>
              <a:sym typeface="Georgia"/>
            </a:endParaRPr>
          </a:p>
        </p:txBody>
      </p:sp>
      <p:pic>
        <p:nvPicPr>
          <p:cNvPr id="288" name="Google Shape;288;p45"/>
          <p:cNvPicPr preferRelativeResize="0"/>
          <p:nvPr/>
        </p:nvPicPr>
        <p:blipFill rotWithShape="1">
          <a:blip r:embed="rId3">
            <a:alphaModFix/>
          </a:blip>
          <a:srcRect b="0" l="0" r="0" t="0"/>
          <a:stretch/>
        </p:blipFill>
        <p:spPr>
          <a:xfrm>
            <a:off x="3648975" y="897800"/>
            <a:ext cx="1846049" cy="1846049"/>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 name="Shape 292"/>
        <p:cNvGrpSpPr/>
        <p:nvPr/>
      </p:nvGrpSpPr>
      <p:grpSpPr>
        <a:xfrm>
          <a:off x="0" y="0"/>
          <a:ext cx="0" cy="0"/>
          <a:chOff x="0" y="0"/>
          <a:chExt cx="0" cy="0"/>
        </a:xfrm>
      </p:grpSpPr>
      <p:sp>
        <p:nvSpPr>
          <p:cNvPr id="293" name="Google Shape;293;p4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4" name="Google Shape;294;p46"/>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The Atomic Bombings</a:t>
            </a:r>
            <a:endParaRPr>
              <a:solidFill>
                <a:srgbClr val="E4E5B8"/>
              </a:solidFill>
              <a:latin typeface="Georgia"/>
              <a:ea typeface="Georgia"/>
              <a:cs typeface="Georgia"/>
              <a:sym typeface="Georgia"/>
            </a:endParaRPr>
          </a:p>
        </p:txBody>
      </p:sp>
      <p:pic>
        <p:nvPicPr>
          <p:cNvPr id="295" name="Google Shape;295;p46"/>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296" name="Google Shape;296;p46"/>
          <p:cNvSpPr txBox="1"/>
          <p:nvPr/>
        </p:nvSpPr>
        <p:spPr>
          <a:xfrm>
            <a:off x="529400" y="1101300"/>
            <a:ext cx="5756700" cy="362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100"/>
              <a:buFont typeface="Arial"/>
              <a:buNone/>
            </a:pPr>
            <a:r>
              <a:rPr b="0" i="0" lang="en" sz="2100" u="none" cap="none" strike="noStrike">
                <a:solidFill>
                  <a:srgbClr val="E4E5B8"/>
                </a:solidFill>
                <a:latin typeface="Georgia"/>
                <a:ea typeface="Georgia"/>
                <a:cs typeface="Georgia"/>
                <a:sym typeface="Georgia"/>
              </a:rPr>
              <a:t>Hiroshima</a:t>
            </a:r>
            <a:endParaRPr b="0" i="0" sz="2100" u="none" cap="none" strike="noStrike">
              <a:solidFill>
                <a:srgbClr val="E4E5B8"/>
              </a:solidFill>
              <a:latin typeface="Georgia"/>
              <a:ea typeface="Georgia"/>
              <a:cs typeface="Georgia"/>
              <a:sym typeface="Georgia"/>
            </a:endParaRPr>
          </a:p>
          <a:p>
            <a:pPr indent="-314325" lvl="0" marL="457200" marR="0" rtl="0" algn="l">
              <a:lnSpc>
                <a:spcPct val="100000"/>
              </a:lnSpc>
              <a:spcBef>
                <a:spcPts val="0"/>
              </a:spcBef>
              <a:spcAft>
                <a:spcPts val="0"/>
              </a:spcAft>
              <a:buClr>
                <a:srgbClr val="E4E5B8"/>
              </a:buClr>
              <a:buSzPts val="1350"/>
              <a:buFont typeface="Georgia"/>
              <a:buChar char="●"/>
            </a:pPr>
            <a:r>
              <a:rPr b="0" i="0" lang="en" sz="1350" u="none" cap="none" strike="noStrike">
                <a:solidFill>
                  <a:srgbClr val="E4E5B8"/>
                </a:solidFill>
                <a:latin typeface="Georgia"/>
                <a:ea typeface="Georgia"/>
                <a:cs typeface="Georgia"/>
                <a:sym typeface="Georgia"/>
              </a:rPr>
              <a:t>On August 6th, 1945, at 08:15 Hiroshima time, a enriched uranium fission bomb called “Little Boy”, was dropped from the Enola Gay B-29 Bomber over Hiroshima. It detonated at about 2,000 meters above the city.</a:t>
            </a:r>
            <a:endParaRPr b="0" i="0" sz="1350" u="none" cap="none" strike="noStrike">
              <a:solidFill>
                <a:srgbClr val="E4E5B8"/>
              </a:solidFill>
              <a:latin typeface="Georgia"/>
              <a:ea typeface="Georgia"/>
              <a:cs typeface="Georgia"/>
              <a:sym typeface="Georgia"/>
            </a:endParaRPr>
          </a:p>
          <a:p>
            <a:pPr indent="0" lvl="0" marL="457200" marR="0" rtl="0" algn="l">
              <a:lnSpc>
                <a:spcPct val="100000"/>
              </a:lnSpc>
              <a:spcBef>
                <a:spcPts val="0"/>
              </a:spcBef>
              <a:spcAft>
                <a:spcPts val="0"/>
              </a:spcAft>
              <a:buClr>
                <a:srgbClr val="000000"/>
              </a:buClr>
              <a:buSzPts val="1350"/>
              <a:buFont typeface="Arial"/>
              <a:buNone/>
            </a:pPr>
            <a:r>
              <a:t/>
            </a:r>
            <a:endParaRPr b="0" i="0" sz="1350" u="none" cap="none" strike="noStrike">
              <a:solidFill>
                <a:srgbClr val="E4E5B8"/>
              </a:solidFill>
              <a:latin typeface="Georgia"/>
              <a:ea typeface="Georgia"/>
              <a:cs typeface="Georgia"/>
              <a:sym typeface="Georgia"/>
            </a:endParaRPr>
          </a:p>
          <a:p>
            <a:pPr indent="-314325" lvl="0" marL="457200" marR="0" rtl="0" algn="l">
              <a:lnSpc>
                <a:spcPct val="100000"/>
              </a:lnSpc>
              <a:spcBef>
                <a:spcPts val="0"/>
              </a:spcBef>
              <a:spcAft>
                <a:spcPts val="0"/>
              </a:spcAft>
              <a:buClr>
                <a:srgbClr val="E4E5B8"/>
              </a:buClr>
              <a:buSzPts val="1350"/>
              <a:buFont typeface="Georgia"/>
              <a:buChar char="●"/>
            </a:pPr>
            <a:r>
              <a:rPr b="0" i="0" lang="en" sz="1350" u="none" cap="none" strike="noStrike">
                <a:solidFill>
                  <a:srgbClr val="E4E5B8"/>
                </a:solidFill>
                <a:latin typeface="Georgia"/>
                <a:ea typeface="Georgia"/>
                <a:cs typeface="Georgia"/>
                <a:sym typeface="Georgia"/>
              </a:rPr>
              <a:t>The intended target area was the Aioi Bridge in the middle of the city, but winds caused the bomb to detonate over Shima Surgical Clinic. It detonated with a force of ~16 kilotons of TNT, or about 15,000 tons of TNT. 1 mile in all directions was completely destroyed, and fires spread for about 4.6 miles.</a:t>
            </a:r>
            <a:endParaRPr b="0" i="0" sz="1350" u="none" cap="none" strike="noStrike">
              <a:solidFill>
                <a:srgbClr val="E4E5B8"/>
              </a:solidFill>
              <a:latin typeface="Georgia"/>
              <a:ea typeface="Georgia"/>
              <a:cs typeface="Georgia"/>
              <a:sym typeface="Georgia"/>
            </a:endParaRPr>
          </a:p>
          <a:p>
            <a:pPr indent="0" lvl="0" marL="457200" marR="0" rtl="0" algn="l">
              <a:lnSpc>
                <a:spcPct val="100000"/>
              </a:lnSpc>
              <a:spcBef>
                <a:spcPts val="0"/>
              </a:spcBef>
              <a:spcAft>
                <a:spcPts val="0"/>
              </a:spcAft>
              <a:buClr>
                <a:srgbClr val="000000"/>
              </a:buClr>
              <a:buSzPts val="1350"/>
              <a:buFont typeface="Arial"/>
              <a:buNone/>
            </a:pPr>
            <a:r>
              <a:t/>
            </a:r>
            <a:endParaRPr b="0" i="0" sz="1350" u="none" cap="none" strike="noStrike">
              <a:solidFill>
                <a:srgbClr val="E4E5B8"/>
              </a:solidFill>
              <a:latin typeface="Georgia"/>
              <a:ea typeface="Georgia"/>
              <a:cs typeface="Georgia"/>
              <a:sym typeface="Georgia"/>
            </a:endParaRPr>
          </a:p>
          <a:p>
            <a:pPr indent="-314325" lvl="0" marL="457200" marR="0" rtl="0" algn="l">
              <a:lnSpc>
                <a:spcPct val="100000"/>
              </a:lnSpc>
              <a:spcBef>
                <a:spcPts val="0"/>
              </a:spcBef>
              <a:spcAft>
                <a:spcPts val="0"/>
              </a:spcAft>
              <a:buClr>
                <a:srgbClr val="E4E5B8"/>
              </a:buClr>
              <a:buSzPts val="1350"/>
              <a:buFont typeface="Georgia"/>
              <a:buChar char="●"/>
            </a:pPr>
            <a:r>
              <a:rPr b="0" i="0" lang="en" sz="1350" u="none" cap="none" strike="noStrike">
                <a:solidFill>
                  <a:srgbClr val="E4E5B8"/>
                </a:solidFill>
                <a:latin typeface="Georgia"/>
                <a:ea typeface="Georgia"/>
                <a:cs typeface="Georgia"/>
                <a:sym typeface="Georgia"/>
              </a:rPr>
              <a:t>Over 140,000 people were killed by this bomb, including in the months following the attack. Over 60% of the city was destroyed. Wood and paper homes were vaporized and only concrete buildings built to withstand earthquakes remained, albeit heavily damaged.</a:t>
            </a:r>
            <a:endParaRPr b="0" i="0" sz="1350" u="none" cap="none" strike="noStrike">
              <a:solidFill>
                <a:srgbClr val="E4E5B8"/>
              </a:solidFill>
              <a:latin typeface="Georgia"/>
              <a:ea typeface="Georgia"/>
              <a:cs typeface="Georgia"/>
              <a:sym typeface="Georgia"/>
            </a:endParaRPr>
          </a:p>
        </p:txBody>
      </p:sp>
      <p:pic>
        <p:nvPicPr>
          <p:cNvPr id="297" name="Google Shape;297;p46"/>
          <p:cNvPicPr preferRelativeResize="0"/>
          <p:nvPr/>
        </p:nvPicPr>
        <p:blipFill rotWithShape="1">
          <a:blip r:embed="rId4">
            <a:alphaModFix/>
          </a:blip>
          <a:srcRect b="0" l="0" r="0" t="0"/>
          <a:stretch/>
        </p:blipFill>
        <p:spPr>
          <a:xfrm>
            <a:off x="6226650" y="1101300"/>
            <a:ext cx="1438125" cy="1819100"/>
          </a:xfrm>
          <a:prstGeom prst="rect">
            <a:avLst/>
          </a:prstGeom>
          <a:noFill/>
          <a:ln>
            <a:noFill/>
          </a:ln>
        </p:spPr>
      </p:pic>
      <p:pic>
        <p:nvPicPr>
          <p:cNvPr id="298" name="Google Shape;298;p46"/>
          <p:cNvPicPr preferRelativeResize="0"/>
          <p:nvPr/>
        </p:nvPicPr>
        <p:blipFill rotWithShape="1">
          <a:blip r:embed="rId5">
            <a:alphaModFix/>
          </a:blip>
          <a:srcRect b="0" l="0" r="0" t="0"/>
          <a:stretch/>
        </p:blipFill>
        <p:spPr>
          <a:xfrm>
            <a:off x="7664779" y="1101300"/>
            <a:ext cx="1479221" cy="1819100"/>
          </a:xfrm>
          <a:prstGeom prst="rect">
            <a:avLst/>
          </a:prstGeom>
          <a:noFill/>
          <a:ln>
            <a:noFill/>
          </a:ln>
        </p:spPr>
      </p:pic>
      <p:pic>
        <p:nvPicPr>
          <p:cNvPr id="299" name="Google Shape;299;p46"/>
          <p:cNvPicPr preferRelativeResize="0"/>
          <p:nvPr/>
        </p:nvPicPr>
        <p:blipFill rotWithShape="1">
          <a:blip r:embed="rId6">
            <a:alphaModFix/>
          </a:blip>
          <a:srcRect b="0" l="0" r="0" t="0"/>
          <a:stretch/>
        </p:blipFill>
        <p:spPr>
          <a:xfrm>
            <a:off x="6206100" y="3184700"/>
            <a:ext cx="1479224" cy="1382822"/>
          </a:xfrm>
          <a:prstGeom prst="rect">
            <a:avLst/>
          </a:prstGeom>
          <a:noFill/>
          <a:ln>
            <a:noFill/>
          </a:ln>
        </p:spPr>
      </p:pic>
      <p:pic>
        <p:nvPicPr>
          <p:cNvPr id="300" name="Google Shape;300;p46"/>
          <p:cNvPicPr preferRelativeResize="0"/>
          <p:nvPr/>
        </p:nvPicPr>
        <p:blipFill rotWithShape="1">
          <a:blip r:embed="rId7">
            <a:alphaModFix/>
          </a:blip>
          <a:srcRect b="0" l="0" r="0" t="0"/>
          <a:stretch/>
        </p:blipFill>
        <p:spPr>
          <a:xfrm>
            <a:off x="7664775" y="3184700"/>
            <a:ext cx="1479226" cy="1384518"/>
          </a:xfrm>
          <a:prstGeom prst="rect">
            <a:avLst/>
          </a:prstGeom>
          <a:noFill/>
          <a:ln>
            <a:noFill/>
          </a:ln>
        </p:spPr>
      </p:pic>
      <p:sp>
        <p:nvSpPr>
          <p:cNvPr id="301" name="Google Shape;301;p46"/>
          <p:cNvSpPr txBox="1"/>
          <p:nvPr/>
        </p:nvSpPr>
        <p:spPr>
          <a:xfrm>
            <a:off x="6393700" y="2855850"/>
            <a:ext cx="29031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E4E5B8"/>
                </a:solidFill>
                <a:latin typeface="Georgia"/>
                <a:ea typeface="Georgia"/>
                <a:cs typeface="Georgia"/>
                <a:sym typeface="Georgia"/>
              </a:rPr>
              <a:t>Hiroshima before and after</a:t>
            </a:r>
            <a:endParaRPr b="0" i="0" sz="1400" u="none" cap="none" strike="noStrike">
              <a:solidFill>
                <a:srgbClr val="E4E5B8"/>
              </a:solidFill>
              <a:latin typeface="Georgia"/>
              <a:ea typeface="Georgia"/>
              <a:cs typeface="Georgia"/>
              <a:sym typeface="Georgia"/>
            </a:endParaRPr>
          </a:p>
        </p:txBody>
      </p:sp>
      <p:sp>
        <p:nvSpPr>
          <p:cNvPr id="302" name="Google Shape;302;p46"/>
          <p:cNvSpPr txBox="1"/>
          <p:nvPr/>
        </p:nvSpPr>
        <p:spPr>
          <a:xfrm>
            <a:off x="6206100" y="4502975"/>
            <a:ext cx="30906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E4E5B8"/>
                </a:solidFill>
                <a:latin typeface="Georgia"/>
                <a:ea typeface="Georgia"/>
                <a:cs typeface="Georgia"/>
                <a:sym typeface="Georgia"/>
              </a:rPr>
              <a:t>Blast compared to NYC and Seattle</a:t>
            </a:r>
            <a:endParaRPr b="0" i="0" sz="1400" u="none" cap="none" strike="noStrike">
              <a:solidFill>
                <a:srgbClr val="E4E5B8"/>
              </a:solidFill>
              <a:latin typeface="Georgia"/>
              <a:ea typeface="Georgia"/>
              <a:cs typeface="Georgia"/>
              <a:sym typeface="Georgia"/>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sp>
        <p:nvSpPr>
          <p:cNvPr id="307" name="Google Shape;307;p4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8" name="Google Shape;308;p47"/>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Atomic Bombing of Hiroshima</a:t>
            </a:r>
            <a:endParaRPr>
              <a:solidFill>
                <a:srgbClr val="E4E5B8"/>
              </a:solidFill>
              <a:latin typeface="Georgia"/>
              <a:ea typeface="Georgia"/>
              <a:cs typeface="Georgia"/>
              <a:sym typeface="Georgia"/>
            </a:endParaRPr>
          </a:p>
        </p:txBody>
      </p:sp>
      <p:pic>
        <p:nvPicPr>
          <p:cNvPr id="309" name="Google Shape;309;p47"/>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310" name="Google Shape;310;p47"/>
          <p:cNvSpPr/>
          <p:nvPr/>
        </p:nvSpPr>
        <p:spPr>
          <a:xfrm>
            <a:off x="0" y="1101300"/>
            <a:ext cx="2928900" cy="40422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1" name="Google Shape;311;p47"/>
          <p:cNvSpPr/>
          <p:nvPr/>
        </p:nvSpPr>
        <p:spPr>
          <a:xfrm>
            <a:off x="6215100" y="1101300"/>
            <a:ext cx="2928900" cy="40422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12" name="Google Shape;312;p47"/>
          <p:cNvPicPr preferRelativeResize="0"/>
          <p:nvPr/>
        </p:nvPicPr>
        <p:blipFill rotWithShape="1">
          <a:blip r:embed="rId4">
            <a:alphaModFix/>
          </a:blip>
          <a:srcRect b="0" l="0" r="0" t="0"/>
          <a:stretch/>
        </p:blipFill>
        <p:spPr>
          <a:xfrm>
            <a:off x="0" y="1101300"/>
            <a:ext cx="2928900" cy="4111946"/>
          </a:xfrm>
          <a:prstGeom prst="rect">
            <a:avLst/>
          </a:prstGeom>
          <a:noFill/>
          <a:ln>
            <a:noFill/>
          </a:ln>
        </p:spPr>
      </p:pic>
      <p:pic>
        <p:nvPicPr>
          <p:cNvPr descr="A photo taken by Bob Caron from the Enola Gay, the B-29 aircraft that dropped the bomb on Hiroshima." id="313" name="Google Shape;313;p47"/>
          <p:cNvPicPr preferRelativeResize="0"/>
          <p:nvPr/>
        </p:nvPicPr>
        <p:blipFill rotWithShape="1">
          <a:blip r:embed="rId5">
            <a:alphaModFix/>
          </a:blip>
          <a:srcRect b="0" l="0" r="0" t="0"/>
          <a:stretch/>
        </p:blipFill>
        <p:spPr>
          <a:xfrm>
            <a:off x="6215100" y="1101300"/>
            <a:ext cx="2928900" cy="4251635"/>
          </a:xfrm>
          <a:prstGeom prst="rect">
            <a:avLst/>
          </a:prstGeom>
          <a:noFill/>
          <a:ln>
            <a:noFill/>
          </a:ln>
        </p:spPr>
      </p:pic>
      <p:pic>
        <p:nvPicPr>
          <p:cNvPr id="314" name="Google Shape;314;p47"/>
          <p:cNvPicPr preferRelativeResize="0"/>
          <p:nvPr/>
        </p:nvPicPr>
        <p:blipFill rotWithShape="1">
          <a:blip r:embed="rId6">
            <a:alphaModFix/>
          </a:blip>
          <a:srcRect b="0" l="0" r="0" t="0"/>
          <a:stretch/>
        </p:blipFill>
        <p:spPr>
          <a:xfrm>
            <a:off x="2928900" y="1101300"/>
            <a:ext cx="1643100" cy="1329418"/>
          </a:xfrm>
          <a:prstGeom prst="rect">
            <a:avLst/>
          </a:prstGeom>
          <a:noFill/>
          <a:ln>
            <a:noFill/>
          </a:ln>
        </p:spPr>
      </p:pic>
      <p:pic>
        <p:nvPicPr>
          <p:cNvPr id="315" name="Google Shape;315;p47"/>
          <p:cNvPicPr preferRelativeResize="0"/>
          <p:nvPr/>
        </p:nvPicPr>
        <p:blipFill rotWithShape="1">
          <a:blip r:embed="rId7">
            <a:alphaModFix/>
          </a:blip>
          <a:srcRect b="0" l="0" r="0" t="0"/>
          <a:stretch/>
        </p:blipFill>
        <p:spPr>
          <a:xfrm>
            <a:off x="4571998" y="1101297"/>
            <a:ext cx="1643100" cy="1332237"/>
          </a:xfrm>
          <a:prstGeom prst="rect">
            <a:avLst/>
          </a:prstGeom>
          <a:noFill/>
          <a:ln>
            <a:noFill/>
          </a:ln>
        </p:spPr>
      </p:pic>
      <p:pic>
        <p:nvPicPr>
          <p:cNvPr id="316" name="Google Shape;316;p47"/>
          <p:cNvPicPr preferRelativeResize="0"/>
          <p:nvPr/>
        </p:nvPicPr>
        <p:blipFill rotWithShape="1">
          <a:blip r:embed="rId8">
            <a:alphaModFix/>
          </a:blip>
          <a:srcRect b="0" l="0" r="0" t="0"/>
          <a:stretch/>
        </p:blipFill>
        <p:spPr>
          <a:xfrm>
            <a:off x="2928900" y="2430729"/>
            <a:ext cx="1643101" cy="1306629"/>
          </a:xfrm>
          <a:prstGeom prst="rect">
            <a:avLst/>
          </a:prstGeom>
          <a:noFill/>
          <a:ln>
            <a:noFill/>
          </a:ln>
        </p:spPr>
      </p:pic>
      <p:pic>
        <p:nvPicPr>
          <p:cNvPr descr="DVIDS - News - CIC investigates the aftermath of the atomic bombs" id="317" name="Google Shape;317;p47"/>
          <p:cNvPicPr preferRelativeResize="0"/>
          <p:nvPr/>
        </p:nvPicPr>
        <p:blipFill rotWithShape="1">
          <a:blip r:embed="rId9">
            <a:alphaModFix/>
          </a:blip>
          <a:srcRect b="0" l="29745" r="0" t="0"/>
          <a:stretch/>
        </p:blipFill>
        <p:spPr>
          <a:xfrm>
            <a:off x="4572000" y="2430725"/>
            <a:ext cx="1643100" cy="1306625"/>
          </a:xfrm>
          <a:prstGeom prst="rect">
            <a:avLst/>
          </a:prstGeom>
          <a:noFill/>
          <a:ln>
            <a:noFill/>
          </a:ln>
        </p:spPr>
      </p:pic>
      <p:pic>
        <p:nvPicPr>
          <p:cNvPr id="318" name="Google Shape;318;p47"/>
          <p:cNvPicPr preferRelativeResize="0"/>
          <p:nvPr/>
        </p:nvPicPr>
        <p:blipFill rotWithShape="1">
          <a:blip r:embed="rId10">
            <a:alphaModFix/>
          </a:blip>
          <a:srcRect b="0" l="0" r="0" t="0"/>
          <a:stretch/>
        </p:blipFill>
        <p:spPr>
          <a:xfrm>
            <a:off x="2928900" y="3737350"/>
            <a:ext cx="1643100" cy="1436001"/>
          </a:xfrm>
          <a:prstGeom prst="rect">
            <a:avLst/>
          </a:prstGeom>
          <a:noFill/>
          <a:ln>
            <a:noFill/>
          </a:ln>
        </p:spPr>
      </p:pic>
      <p:pic>
        <p:nvPicPr>
          <p:cNvPr id="319" name="Google Shape;319;p47"/>
          <p:cNvPicPr preferRelativeResize="0"/>
          <p:nvPr/>
        </p:nvPicPr>
        <p:blipFill rotWithShape="1">
          <a:blip r:embed="rId11">
            <a:alphaModFix/>
          </a:blip>
          <a:srcRect b="0" l="0" r="0" t="0"/>
          <a:stretch/>
        </p:blipFill>
        <p:spPr>
          <a:xfrm>
            <a:off x="4572001" y="3737350"/>
            <a:ext cx="1643101" cy="1710949"/>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4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5" name="Google Shape;325;p48"/>
          <p:cNvSpPr txBox="1"/>
          <p:nvPr>
            <p:ph type="title"/>
          </p:nvPr>
        </p:nvSpPr>
        <p:spPr>
          <a:xfrm>
            <a:off x="3574625" y="264300"/>
            <a:ext cx="53331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The Atomic Bombings</a:t>
            </a:r>
            <a:endParaRPr>
              <a:solidFill>
                <a:srgbClr val="E4E5B8"/>
              </a:solidFill>
              <a:latin typeface="Georgia"/>
              <a:ea typeface="Georgia"/>
              <a:cs typeface="Georgia"/>
              <a:sym typeface="Georgia"/>
            </a:endParaRPr>
          </a:p>
        </p:txBody>
      </p:sp>
      <p:pic>
        <p:nvPicPr>
          <p:cNvPr id="326" name="Google Shape;326;p48"/>
          <p:cNvPicPr preferRelativeResize="0"/>
          <p:nvPr/>
        </p:nvPicPr>
        <p:blipFill rotWithShape="1">
          <a:blip r:embed="rId3">
            <a:alphaModFix/>
          </a:blip>
          <a:srcRect b="0" l="0" r="0" t="0"/>
          <a:stretch/>
        </p:blipFill>
        <p:spPr>
          <a:xfrm>
            <a:off x="7831275" y="112500"/>
            <a:ext cx="876299" cy="876299"/>
          </a:xfrm>
          <a:prstGeom prst="rect">
            <a:avLst/>
          </a:prstGeom>
          <a:noFill/>
          <a:ln>
            <a:noFill/>
          </a:ln>
        </p:spPr>
      </p:pic>
      <p:sp>
        <p:nvSpPr>
          <p:cNvPr id="327" name="Google Shape;327;p48"/>
          <p:cNvSpPr txBox="1"/>
          <p:nvPr/>
        </p:nvSpPr>
        <p:spPr>
          <a:xfrm>
            <a:off x="3387300" y="1101300"/>
            <a:ext cx="5756700" cy="362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100"/>
              <a:buFont typeface="Arial"/>
              <a:buNone/>
            </a:pPr>
            <a:r>
              <a:rPr b="0" i="0" lang="en" sz="2100" u="none" cap="none" strike="noStrike">
                <a:solidFill>
                  <a:srgbClr val="E4E5B8"/>
                </a:solidFill>
                <a:latin typeface="Georgia"/>
                <a:ea typeface="Georgia"/>
                <a:cs typeface="Georgia"/>
                <a:sym typeface="Georgia"/>
              </a:rPr>
              <a:t>Nagasaki</a:t>
            </a:r>
            <a:endParaRPr b="0" i="0" sz="2100" u="none" cap="none" strike="noStrike">
              <a:solidFill>
                <a:srgbClr val="E4E5B8"/>
              </a:solidFill>
              <a:latin typeface="Georgia"/>
              <a:ea typeface="Georgia"/>
              <a:cs typeface="Georgia"/>
              <a:sym typeface="Georgia"/>
            </a:endParaRPr>
          </a:p>
          <a:p>
            <a:pPr indent="-314325" lvl="0" marL="457200" marR="0" rtl="0" algn="l">
              <a:lnSpc>
                <a:spcPct val="100000"/>
              </a:lnSpc>
              <a:spcBef>
                <a:spcPts val="0"/>
              </a:spcBef>
              <a:spcAft>
                <a:spcPts val="0"/>
              </a:spcAft>
              <a:buClr>
                <a:srgbClr val="E4E5B8"/>
              </a:buClr>
              <a:buSzPts val="1350"/>
              <a:buFont typeface="Georgia"/>
              <a:buChar char="●"/>
            </a:pPr>
            <a:r>
              <a:rPr b="0" i="0" lang="en" sz="1350" u="none" cap="none" strike="noStrike">
                <a:solidFill>
                  <a:srgbClr val="E4E5B8"/>
                </a:solidFill>
                <a:latin typeface="Georgia"/>
                <a:ea typeface="Georgia"/>
                <a:cs typeface="Georgia"/>
                <a:sym typeface="Georgia"/>
              </a:rPr>
              <a:t>On August 9th, 1945, the B-29 bomber Bockscar flew to Kokura, Japan, the intended target for the bomb. Kokura however was clouded by clouds and smoke from a firebombing at Yahata the previous day. These conditions saved Kokura from an atomic bombing. </a:t>
            </a:r>
            <a:endParaRPr b="0" i="0" sz="1350" u="none" cap="none" strike="noStrike">
              <a:solidFill>
                <a:srgbClr val="E4E5B8"/>
              </a:solidFill>
              <a:latin typeface="Georgia"/>
              <a:ea typeface="Georgia"/>
              <a:cs typeface="Georgia"/>
              <a:sym typeface="Georgia"/>
            </a:endParaRPr>
          </a:p>
          <a:p>
            <a:pPr indent="0" lvl="0" marL="457200" marR="0" rtl="0" algn="l">
              <a:lnSpc>
                <a:spcPct val="100000"/>
              </a:lnSpc>
              <a:spcBef>
                <a:spcPts val="0"/>
              </a:spcBef>
              <a:spcAft>
                <a:spcPts val="0"/>
              </a:spcAft>
              <a:buClr>
                <a:srgbClr val="000000"/>
              </a:buClr>
              <a:buSzPts val="1350"/>
              <a:buFont typeface="Arial"/>
              <a:buNone/>
            </a:pPr>
            <a:r>
              <a:t/>
            </a:r>
            <a:endParaRPr b="0" i="0" sz="1350" u="none" cap="none" strike="noStrike">
              <a:solidFill>
                <a:srgbClr val="E4E5B8"/>
              </a:solidFill>
              <a:latin typeface="Georgia"/>
              <a:ea typeface="Georgia"/>
              <a:cs typeface="Georgia"/>
              <a:sym typeface="Georgia"/>
            </a:endParaRPr>
          </a:p>
          <a:p>
            <a:pPr indent="-314325" lvl="0" marL="457200" marR="0" rtl="0" algn="l">
              <a:lnSpc>
                <a:spcPct val="100000"/>
              </a:lnSpc>
              <a:spcBef>
                <a:spcPts val="0"/>
              </a:spcBef>
              <a:spcAft>
                <a:spcPts val="0"/>
              </a:spcAft>
              <a:buClr>
                <a:srgbClr val="E4E5B8"/>
              </a:buClr>
              <a:buSzPts val="1350"/>
              <a:buFont typeface="Georgia"/>
              <a:buChar char="●"/>
            </a:pPr>
            <a:r>
              <a:rPr b="0" i="0" lang="en" sz="1350" u="none" cap="none" strike="noStrike">
                <a:solidFill>
                  <a:srgbClr val="E4E5B8"/>
                </a:solidFill>
                <a:latin typeface="Georgia"/>
                <a:ea typeface="Georgia"/>
                <a:cs typeface="Georgia"/>
                <a:sym typeface="Georgia"/>
              </a:rPr>
              <a:t>The secondary target, Nagasaki, was flown to and at 11:01 Japanese time, the plutonium bomb known as “Fat Man” was released after a break in the clouds, and detonated at 11:02 with a force of ~21 kilotons of TNT, or 21,000 tons of TNT. Total destruction occurred for 1 mile in all directions and fires spread ~2 mi south. </a:t>
            </a:r>
            <a:endParaRPr b="0" i="0" sz="1350" u="none" cap="none" strike="noStrike">
              <a:solidFill>
                <a:srgbClr val="E4E5B8"/>
              </a:solidFill>
              <a:latin typeface="Georgia"/>
              <a:ea typeface="Georgia"/>
              <a:cs typeface="Georgia"/>
              <a:sym typeface="Georgia"/>
            </a:endParaRPr>
          </a:p>
          <a:p>
            <a:pPr indent="0" lvl="0" marL="457200" marR="0" rtl="0" algn="l">
              <a:lnSpc>
                <a:spcPct val="100000"/>
              </a:lnSpc>
              <a:spcBef>
                <a:spcPts val="0"/>
              </a:spcBef>
              <a:spcAft>
                <a:spcPts val="0"/>
              </a:spcAft>
              <a:buClr>
                <a:srgbClr val="000000"/>
              </a:buClr>
              <a:buSzPts val="1350"/>
              <a:buFont typeface="Arial"/>
              <a:buNone/>
            </a:pPr>
            <a:r>
              <a:t/>
            </a:r>
            <a:endParaRPr b="0" i="0" sz="1350" u="none" cap="none" strike="noStrike">
              <a:solidFill>
                <a:srgbClr val="E4E5B8"/>
              </a:solidFill>
              <a:latin typeface="Georgia"/>
              <a:ea typeface="Georgia"/>
              <a:cs typeface="Georgia"/>
              <a:sym typeface="Georgia"/>
            </a:endParaRPr>
          </a:p>
          <a:p>
            <a:pPr indent="-314325" lvl="0" marL="457200" marR="0" rtl="0" algn="l">
              <a:lnSpc>
                <a:spcPct val="100000"/>
              </a:lnSpc>
              <a:spcBef>
                <a:spcPts val="0"/>
              </a:spcBef>
              <a:spcAft>
                <a:spcPts val="0"/>
              </a:spcAft>
              <a:buClr>
                <a:srgbClr val="E4E5B8"/>
              </a:buClr>
              <a:buSzPts val="1350"/>
              <a:buFont typeface="Georgia"/>
              <a:buChar char="●"/>
            </a:pPr>
            <a:r>
              <a:rPr b="0" i="0" lang="en" sz="1350" u="none" cap="none" strike="noStrike">
                <a:solidFill>
                  <a:srgbClr val="E4E5B8"/>
                </a:solidFill>
                <a:latin typeface="Georgia"/>
                <a:ea typeface="Georgia"/>
                <a:cs typeface="Georgia"/>
                <a:sym typeface="Georgia"/>
              </a:rPr>
              <a:t>Over 80,000 people were killed in the attack and much of the valley was destroyed. Ironically, the explosion occurred over the Urakami Tenshudo Catholic Church, the largest Catholic Cathedral in Asia.</a:t>
            </a:r>
            <a:endParaRPr b="0" i="0" sz="1350" u="none" cap="none" strike="noStrike">
              <a:solidFill>
                <a:srgbClr val="E4E5B8"/>
              </a:solidFill>
              <a:latin typeface="Georgia"/>
              <a:ea typeface="Georgia"/>
              <a:cs typeface="Georgia"/>
              <a:sym typeface="Georgia"/>
            </a:endParaRPr>
          </a:p>
        </p:txBody>
      </p:sp>
      <p:sp>
        <p:nvSpPr>
          <p:cNvPr id="328" name="Google Shape;328;p48"/>
          <p:cNvSpPr txBox="1"/>
          <p:nvPr/>
        </p:nvSpPr>
        <p:spPr>
          <a:xfrm>
            <a:off x="243425" y="4643800"/>
            <a:ext cx="30906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E4E5B8"/>
                </a:solidFill>
                <a:latin typeface="Georgia"/>
                <a:ea typeface="Georgia"/>
                <a:cs typeface="Georgia"/>
                <a:sym typeface="Georgia"/>
              </a:rPr>
              <a:t>Blast compared to NYC and Seattle</a:t>
            </a:r>
            <a:endParaRPr b="0" i="0" sz="1400" u="none" cap="none" strike="noStrike">
              <a:solidFill>
                <a:srgbClr val="E4E5B8"/>
              </a:solidFill>
              <a:latin typeface="Georgia"/>
              <a:ea typeface="Georgia"/>
              <a:cs typeface="Georgia"/>
              <a:sym typeface="Georgia"/>
            </a:endParaRPr>
          </a:p>
        </p:txBody>
      </p:sp>
      <p:pic>
        <p:nvPicPr>
          <p:cNvPr id="329" name="Google Shape;329;p48"/>
          <p:cNvPicPr preferRelativeResize="0"/>
          <p:nvPr/>
        </p:nvPicPr>
        <p:blipFill rotWithShape="1">
          <a:blip r:embed="rId4">
            <a:alphaModFix/>
          </a:blip>
          <a:srcRect b="0" l="0" r="0" t="0"/>
          <a:stretch/>
        </p:blipFill>
        <p:spPr>
          <a:xfrm>
            <a:off x="560950" y="199750"/>
            <a:ext cx="2455550" cy="3108024"/>
          </a:xfrm>
          <a:prstGeom prst="rect">
            <a:avLst/>
          </a:prstGeom>
          <a:noFill/>
          <a:ln>
            <a:noFill/>
          </a:ln>
        </p:spPr>
      </p:pic>
      <p:pic>
        <p:nvPicPr>
          <p:cNvPr id="330" name="Google Shape;330;p48"/>
          <p:cNvPicPr preferRelativeResize="0"/>
          <p:nvPr/>
        </p:nvPicPr>
        <p:blipFill rotWithShape="1">
          <a:blip r:embed="rId5">
            <a:alphaModFix/>
          </a:blip>
          <a:srcRect b="0" l="0" r="0" t="0"/>
          <a:stretch/>
        </p:blipFill>
        <p:spPr>
          <a:xfrm>
            <a:off x="560952" y="3574251"/>
            <a:ext cx="1245750" cy="1151949"/>
          </a:xfrm>
          <a:prstGeom prst="rect">
            <a:avLst/>
          </a:prstGeom>
          <a:noFill/>
          <a:ln>
            <a:noFill/>
          </a:ln>
        </p:spPr>
      </p:pic>
      <p:pic>
        <p:nvPicPr>
          <p:cNvPr id="331" name="Google Shape;331;p48"/>
          <p:cNvPicPr preferRelativeResize="0"/>
          <p:nvPr/>
        </p:nvPicPr>
        <p:blipFill rotWithShape="1">
          <a:blip r:embed="rId6">
            <a:alphaModFix/>
          </a:blip>
          <a:srcRect b="0" l="0" r="0" t="0"/>
          <a:stretch/>
        </p:blipFill>
        <p:spPr>
          <a:xfrm>
            <a:off x="1806700" y="3574250"/>
            <a:ext cx="1220402" cy="1151951"/>
          </a:xfrm>
          <a:prstGeom prst="rect">
            <a:avLst/>
          </a:prstGeom>
          <a:noFill/>
          <a:ln>
            <a:noFill/>
          </a:ln>
        </p:spPr>
      </p:pic>
      <p:sp>
        <p:nvSpPr>
          <p:cNvPr id="332" name="Google Shape;332;p48"/>
          <p:cNvSpPr txBox="1"/>
          <p:nvPr/>
        </p:nvSpPr>
        <p:spPr>
          <a:xfrm>
            <a:off x="744625" y="3246700"/>
            <a:ext cx="25896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 sz="1400" u="none" cap="none" strike="noStrike">
                <a:solidFill>
                  <a:srgbClr val="E4E5B8"/>
                </a:solidFill>
                <a:latin typeface="Georgia"/>
                <a:ea typeface="Georgia"/>
                <a:cs typeface="Georgia"/>
                <a:sym typeface="Georgia"/>
              </a:rPr>
              <a:t>Nagasaki before and after</a:t>
            </a:r>
            <a:endParaRPr b="0" i="0" sz="1400" u="none" cap="none" strike="noStrike">
              <a:solidFill>
                <a:srgbClr val="E4E5B8"/>
              </a:solidFill>
              <a:latin typeface="Georgia"/>
              <a:ea typeface="Georgia"/>
              <a:cs typeface="Georgia"/>
              <a:sym typeface="Georgia"/>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p4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8" name="Google Shape;338;p49"/>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Atomic Bombing of Nagasaki</a:t>
            </a:r>
            <a:endParaRPr>
              <a:solidFill>
                <a:srgbClr val="E4E5B8"/>
              </a:solidFill>
              <a:latin typeface="Georgia"/>
              <a:ea typeface="Georgia"/>
              <a:cs typeface="Georgia"/>
              <a:sym typeface="Georgia"/>
            </a:endParaRPr>
          </a:p>
        </p:txBody>
      </p:sp>
      <p:pic>
        <p:nvPicPr>
          <p:cNvPr id="339" name="Google Shape;339;p49"/>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340" name="Google Shape;340;p49"/>
          <p:cNvSpPr/>
          <p:nvPr/>
        </p:nvSpPr>
        <p:spPr>
          <a:xfrm>
            <a:off x="0" y="1101300"/>
            <a:ext cx="2928900" cy="40422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1" name="Google Shape;341;p49"/>
          <p:cNvSpPr/>
          <p:nvPr/>
        </p:nvSpPr>
        <p:spPr>
          <a:xfrm>
            <a:off x="6215100" y="1101300"/>
            <a:ext cx="2928900" cy="40422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42" name="Google Shape;342;p49"/>
          <p:cNvPicPr preferRelativeResize="0"/>
          <p:nvPr/>
        </p:nvPicPr>
        <p:blipFill rotWithShape="1">
          <a:blip r:embed="rId4">
            <a:alphaModFix/>
          </a:blip>
          <a:srcRect b="0" l="13419" r="0" t="0"/>
          <a:stretch/>
        </p:blipFill>
        <p:spPr>
          <a:xfrm>
            <a:off x="1" y="1101300"/>
            <a:ext cx="2928900" cy="4042199"/>
          </a:xfrm>
          <a:prstGeom prst="rect">
            <a:avLst/>
          </a:prstGeom>
          <a:noFill/>
          <a:ln>
            <a:noFill/>
          </a:ln>
        </p:spPr>
      </p:pic>
      <p:pic>
        <p:nvPicPr>
          <p:cNvPr id="343" name="Google Shape;343;p49"/>
          <p:cNvPicPr preferRelativeResize="0"/>
          <p:nvPr/>
        </p:nvPicPr>
        <p:blipFill rotWithShape="1">
          <a:blip r:embed="rId5">
            <a:alphaModFix/>
          </a:blip>
          <a:srcRect b="0" l="0" r="0" t="0"/>
          <a:stretch/>
        </p:blipFill>
        <p:spPr>
          <a:xfrm>
            <a:off x="6215099" y="1101300"/>
            <a:ext cx="2928900" cy="4042199"/>
          </a:xfrm>
          <a:prstGeom prst="rect">
            <a:avLst/>
          </a:prstGeom>
          <a:noFill/>
          <a:ln>
            <a:noFill/>
          </a:ln>
        </p:spPr>
      </p:pic>
      <p:pic>
        <p:nvPicPr>
          <p:cNvPr id="344" name="Google Shape;344;p49"/>
          <p:cNvPicPr preferRelativeResize="0"/>
          <p:nvPr/>
        </p:nvPicPr>
        <p:blipFill rotWithShape="1">
          <a:blip r:embed="rId6">
            <a:alphaModFix/>
          </a:blip>
          <a:srcRect b="0" l="0" r="0" t="0"/>
          <a:stretch/>
        </p:blipFill>
        <p:spPr>
          <a:xfrm>
            <a:off x="2928900" y="1101300"/>
            <a:ext cx="1640224" cy="1269151"/>
          </a:xfrm>
          <a:prstGeom prst="rect">
            <a:avLst/>
          </a:prstGeom>
          <a:noFill/>
          <a:ln>
            <a:noFill/>
          </a:ln>
        </p:spPr>
      </p:pic>
      <p:pic>
        <p:nvPicPr>
          <p:cNvPr id="345" name="Google Shape;345;p49"/>
          <p:cNvPicPr preferRelativeResize="0"/>
          <p:nvPr/>
        </p:nvPicPr>
        <p:blipFill rotWithShape="1">
          <a:blip r:embed="rId7">
            <a:alphaModFix/>
          </a:blip>
          <a:srcRect b="0" l="0" r="0" t="0"/>
          <a:stretch/>
        </p:blipFill>
        <p:spPr>
          <a:xfrm>
            <a:off x="4569125" y="1101300"/>
            <a:ext cx="1640225" cy="1269150"/>
          </a:xfrm>
          <a:prstGeom prst="rect">
            <a:avLst/>
          </a:prstGeom>
          <a:noFill/>
          <a:ln>
            <a:noFill/>
          </a:ln>
        </p:spPr>
      </p:pic>
      <p:pic>
        <p:nvPicPr>
          <p:cNvPr id="346" name="Google Shape;346;p49"/>
          <p:cNvPicPr preferRelativeResize="0"/>
          <p:nvPr/>
        </p:nvPicPr>
        <p:blipFill rotWithShape="1">
          <a:blip r:embed="rId8">
            <a:alphaModFix/>
          </a:blip>
          <a:srcRect b="0" l="0" r="0" t="0"/>
          <a:stretch/>
        </p:blipFill>
        <p:spPr>
          <a:xfrm>
            <a:off x="2928900" y="2370450"/>
            <a:ext cx="1640225" cy="1464575"/>
          </a:xfrm>
          <a:prstGeom prst="rect">
            <a:avLst/>
          </a:prstGeom>
          <a:noFill/>
          <a:ln>
            <a:noFill/>
          </a:ln>
        </p:spPr>
      </p:pic>
      <p:pic>
        <p:nvPicPr>
          <p:cNvPr id="347" name="Google Shape;347;p49"/>
          <p:cNvPicPr preferRelativeResize="0"/>
          <p:nvPr/>
        </p:nvPicPr>
        <p:blipFill rotWithShape="1">
          <a:blip r:embed="rId9">
            <a:alphaModFix/>
          </a:blip>
          <a:srcRect b="0" l="0" r="0" t="0"/>
          <a:stretch/>
        </p:blipFill>
        <p:spPr>
          <a:xfrm>
            <a:off x="4572000" y="2370450"/>
            <a:ext cx="1640223" cy="1464573"/>
          </a:xfrm>
          <a:prstGeom prst="rect">
            <a:avLst/>
          </a:prstGeom>
          <a:noFill/>
          <a:ln>
            <a:noFill/>
          </a:ln>
        </p:spPr>
      </p:pic>
      <p:pic>
        <p:nvPicPr>
          <p:cNvPr id="348" name="Google Shape;348;p49"/>
          <p:cNvPicPr preferRelativeResize="0"/>
          <p:nvPr/>
        </p:nvPicPr>
        <p:blipFill rotWithShape="1">
          <a:blip r:embed="rId10">
            <a:alphaModFix/>
          </a:blip>
          <a:srcRect b="0" l="0" r="0" t="0"/>
          <a:stretch/>
        </p:blipFill>
        <p:spPr>
          <a:xfrm>
            <a:off x="2928900" y="3835025"/>
            <a:ext cx="1640225" cy="1308475"/>
          </a:xfrm>
          <a:prstGeom prst="rect">
            <a:avLst/>
          </a:prstGeom>
          <a:noFill/>
          <a:ln>
            <a:noFill/>
          </a:ln>
        </p:spPr>
      </p:pic>
      <p:pic>
        <p:nvPicPr>
          <p:cNvPr id="349" name="Google Shape;349;p49"/>
          <p:cNvPicPr preferRelativeResize="0"/>
          <p:nvPr/>
        </p:nvPicPr>
        <p:blipFill rotWithShape="1">
          <a:blip r:embed="rId11">
            <a:alphaModFix/>
          </a:blip>
          <a:srcRect b="0" l="0" r="0" t="0"/>
          <a:stretch/>
        </p:blipFill>
        <p:spPr>
          <a:xfrm>
            <a:off x="4569126" y="3835025"/>
            <a:ext cx="1640223" cy="130847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sp>
        <p:nvSpPr>
          <p:cNvPr id="354" name="Google Shape;354;p5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5" name="Google Shape;355;p50"/>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Wilfred Burchett’s Report on Hiroshima</a:t>
            </a:r>
            <a:endParaRPr>
              <a:solidFill>
                <a:srgbClr val="E4E5B8"/>
              </a:solidFill>
              <a:latin typeface="Georgia"/>
              <a:ea typeface="Georgia"/>
              <a:cs typeface="Georgia"/>
              <a:sym typeface="Georgia"/>
            </a:endParaRPr>
          </a:p>
        </p:txBody>
      </p:sp>
      <p:pic>
        <p:nvPicPr>
          <p:cNvPr id="356" name="Google Shape;356;p50"/>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pic>
        <p:nvPicPr>
          <p:cNvPr id="357" name="Google Shape;357;p50"/>
          <p:cNvPicPr preferRelativeResize="0"/>
          <p:nvPr/>
        </p:nvPicPr>
        <p:blipFill>
          <a:blip r:embed="rId4">
            <a:alphaModFix/>
          </a:blip>
          <a:stretch>
            <a:fillRect/>
          </a:stretch>
        </p:blipFill>
        <p:spPr>
          <a:xfrm>
            <a:off x="0" y="1185100"/>
            <a:ext cx="3296669" cy="3737400"/>
          </a:xfrm>
          <a:prstGeom prst="rect">
            <a:avLst/>
          </a:prstGeom>
          <a:noFill/>
          <a:ln>
            <a:noFill/>
          </a:ln>
        </p:spPr>
      </p:pic>
      <p:pic>
        <p:nvPicPr>
          <p:cNvPr id="358" name="Google Shape;358;p50"/>
          <p:cNvPicPr preferRelativeResize="0"/>
          <p:nvPr/>
        </p:nvPicPr>
        <p:blipFill rotWithShape="1">
          <a:blip r:embed="rId5">
            <a:alphaModFix/>
          </a:blip>
          <a:srcRect b="0" l="0" r="0" t="26890"/>
          <a:stretch/>
        </p:blipFill>
        <p:spPr>
          <a:xfrm>
            <a:off x="6430575" y="1205500"/>
            <a:ext cx="2693925" cy="2732500"/>
          </a:xfrm>
          <a:prstGeom prst="rect">
            <a:avLst/>
          </a:prstGeom>
          <a:noFill/>
          <a:ln>
            <a:noFill/>
          </a:ln>
        </p:spPr>
      </p:pic>
      <p:pic>
        <p:nvPicPr>
          <p:cNvPr id="359" name="Google Shape;359;p50"/>
          <p:cNvPicPr preferRelativeResize="0"/>
          <p:nvPr/>
        </p:nvPicPr>
        <p:blipFill>
          <a:blip r:embed="rId6">
            <a:alphaModFix/>
          </a:blip>
          <a:stretch>
            <a:fillRect/>
          </a:stretch>
        </p:blipFill>
        <p:spPr>
          <a:xfrm>
            <a:off x="3296675" y="1185100"/>
            <a:ext cx="3133900" cy="2037350"/>
          </a:xfrm>
          <a:prstGeom prst="rect">
            <a:avLst/>
          </a:prstGeom>
          <a:noFill/>
          <a:ln>
            <a:noFill/>
          </a:ln>
        </p:spPr>
      </p:pic>
      <p:pic>
        <p:nvPicPr>
          <p:cNvPr id="360" name="Google Shape;360;p50"/>
          <p:cNvPicPr preferRelativeResize="0"/>
          <p:nvPr/>
        </p:nvPicPr>
        <p:blipFill rotWithShape="1">
          <a:blip r:embed="rId5">
            <a:alphaModFix/>
          </a:blip>
          <a:srcRect b="70533" l="0" r="0" t="0"/>
          <a:stretch/>
        </p:blipFill>
        <p:spPr>
          <a:xfrm>
            <a:off x="3296675" y="3222450"/>
            <a:ext cx="3133900" cy="128116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 name="Shape 364"/>
        <p:cNvGrpSpPr/>
        <p:nvPr/>
      </p:nvGrpSpPr>
      <p:grpSpPr>
        <a:xfrm>
          <a:off x="0" y="0"/>
          <a:ext cx="0" cy="0"/>
          <a:chOff x="0" y="0"/>
          <a:chExt cx="0" cy="0"/>
        </a:xfrm>
      </p:grpSpPr>
      <p:sp>
        <p:nvSpPr>
          <p:cNvPr id="365" name="Google Shape;365;p5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6" name="Google Shape;366;p51"/>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Wilfred Burchett’s Report on Hiroshima</a:t>
            </a:r>
            <a:endParaRPr>
              <a:solidFill>
                <a:srgbClr val="E4E5B8"/>
              </a:solidFill>
              <a:latin typeface="Georgia"/>
              <a:ea typeface="Georgia"/>
              <a:cs typeface="Georgia"/>
              <a:sym typeface="Georgia"/>
            </a:endParaRPr>
          </a:p>
        </p:txBody>
      </p:sp>
      <p:pic>
        <p:nvPicPr>
          <p:cNvPr id="367" name="Google Shape;367;p51"/>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368" name="Google Shape;368;p51"/>
          <p:cNvSpPr txBox="1"/>
          <p:nvPr/>
        </p:nvSpPr>
        <p:spPr>
          <a:xfrm>
            <a:off x="84600" y="988800"/>
            <a:ext cx="8974800" cy="4063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E4E5B8"/>
                </a:solidFill>
                <a:latin typeface="Georgia"/>
                <a:ea typeface="Georgia"/>
                <a:cs typeface="Georgia"/>
                <a:sym typeface="Georgia"/>
              </a:rPr>
              <a:t>General </a:t>
            </a:r>
            <a:r>
              <a:rPr lang="en">
                <a:solidFill>
                  <a:srgbClr val="E4E5B8"/>
                </a:solidFill>
                <a:latin typeface="Georgia"/>
                <a:ea typeface="Georgia"/>
                <a:cs typeface="Georgia"/>
                <a:sym typeface="Georgia"/>
              </a:rPr>
              <a:t>MacArthur had imposed restrictions on journalists' access to bombed cities, and had censored reports of the destruction caused by the bombing of Hiroshima and Nagasaki. Civilian casualties were downplayed and the deadly lingering effects of radiation were dismissed. </a:t>
            </a:r>
            <a:r>
              <a:rPr i="1" lang="en">
                <a:solidFill>
                  <a:srgbClr val="E4E5B8"/>
                </a:solidFill>
                <a:latin typeface="Georgia"/>
                <a:ea typeface="Georgia"/>
                <a:cs typeface="Georgia"/>
                <a:sym typeface="Georgia"/>
              </a:rPr>
              <a:t>The New York Times</a:t>
            </a:r>
            <a:r>
              <a:rPr lang="en">
                <a:solidFill>
                  <a:srgbClr val="E4E5B8"/>
                </a:solidFill>
                <a:latin typeface="Georgia"/>
                <a:ea typeface="Georgia"/>
                <a:cs typeface="Georgia"/>
                <a:sym typeface="Georgia"/>
              </a:rPr>
              <a:t> published a front-page story with the headline 'No radioactivity in Hiroshima ruin'. Military censors suppressed a story about the bombing of Nagasaki submitted by George Weller of the Chicago Daily News.</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rPr lang="en">
                <a:solidFill>
                  <a:srgbClr val="E4E5B8"/>
                </a:solidFill>
                <a:latin typeface="Georgia"/>
                <a:ea typeface="Georgia"/>
                <a:cs typeface="Georgia"/>
                <a:sym typeface="Georgia"/>
              </a:rPr>
              <a:t>US military encouraged the journalist William L. Laurence of </a:t>
            </a:r>
            <a:r>
              <a:rPr i="1" lang="en">
                <a:solidFill>
                  <a:srgbClr val="E4E5B8"/>
                </a:solidFill>
                <a:latin typeface="Georgia"/>
                <a:ea typeface="Georgia"/>
                <a:cs typeface="Georgia"/>
                <a:sym typeface="Georgia"/>
              </a:rPr>
              <a:t>The New York Times</a:t>
            </a:r>
            <a:r>
              <a:rPr lang="en">
                <a:solidFill>
                  <a:srgbClr val="E4E5B8"/>
                </a:solidFill>
                <a:latin typeface="Georgia"/>
                <a:ea typeface="Georgia"/>
                <a:cs typeface="Georgia"/>
                <a:sym typeface="Georgia"/>
              </a:rPr>
              <a:t> to write articles dismissing the reports of radiation sickness as part of Japanese efforts to undermine American morale. Laurence, who was also being paid by the US War Department, wrote the articles the US military wanted even though he was aware of the effects of radiation after observing the first atomic bomb test on 16 July 1945, and its effect on local residents and livestock.</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rPr lang="en">
                <a:solidFill>
                  <a:srgbClr val="E4E5B8"/>
                </a:solidFill>
                <a:latin typeface="Georgia"/>
                <a:ea typeface="Georgia"/>
                <a:cs typeface="Georgia"/>
                <a:sym typeface="Georgia"/>
              </a:rPr>
              <a:t>Burchett's report was the first in the Western media to mention the effects of radiation and nuclear fallout and was a major embarrassment for the US military. In response, US officials accused him of being under the sway of Japanese propaganda. Burchett lost his press accreditation and he was ordered to leave Japan, although this order was later withdrawn. In addition, his camera, containing photos of Hiroshima, was confiscated while he was documenting persistent illness at a Tokyo hospital. The film was sent to Washington and classified secret before being released in 1968.</a:t>
            </a:r>
            <a:endParaRPr>
              <a:solidFill>
                <a:srgbClr val="E4E5B8"/>
              </a:solidFill>
              <a:latin typeface="Georgia"/>
              <a:ea typeface="Georgia"/>
              <a:cs typeface="Georgia"/>
              <a:sym typeface="Georgia"/>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sp>
        <p:nvSpPr>
          <p:cNvPr id="373" name="Google Shape;373;p5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4" name="Google Shape;374;p52"/>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Why did we drop the A-bombs on Japan?</a:t>
            </a:r>
            <a:endParaRPr>
              <a:solidFill>
                <a:srgbClr val="E4E5B8"/>
              </a:solidFill>
              <a:latin typeface="Georgia"/>
              <a:ea typeface="Georgia"/>
              <a:cs typeface="Georgia"/>
              <a:sym typeface="Georgia"/>
            </a:endParaRPr>
          </a:p>
        </p:txBody>
      </p:sp>
      <p:pic>
        <p:nvPicPr>
          <p:cNvPr id="375" name="Google Shape;375;p52"/>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376" name="Google Shape;376;p52"/>
          <p:cNvSpPr txBox="1"/>
          <p:nvPr/>
        </p:nvSpPr>
        <p:spPr>
          <a:xfrm>
            <a:off x="529400" y="1101300"/>
            <a:ext cx="5756700" cy="3709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100"/>
              <a:buFont typeface="Arial"/>
              <a:buNone/>
            </a:pPr>
            <a:r>
              <a:rPr b="0" i="0" lang="en" sz="2100" u="none" cap="none" strike="noStrike">
                <a:solidFill>
                  <a:srgbClr val="E4E5B8"/>
                </a:solidFill>
                <a:latin typeface="Georgia"/>
                <a:ea typeface="Georgia"/>
                <a:cs typeface="Georgia"/>
                <a:sym typeface="Georgia"/>
              </a:rPr>
              <a:t>Preemptive Nuclear War</a:t>
            </a:r>
            <a:endParaRPr b="0" i="0" sz="2100" u="none" cap="none" strike="noStrike">
              <a:solidFill>
                <a:srgbClr val="E4E5B8"/>
              </a:solidFill>
              <a:latin typeface="Georgia"/>
              <a:ea typeface="Georgia"/>
              <a:cs typeface="Georgia"/>
              <a:sym typeface="Georgia"/>
            </a:endParaRPr>
          </a:p>
          <a:p>
            <a:pPr indent="-311150" lvl="0" marL="457200" marR="0" rtl="0" algn="l">
              <a:lnSpc>
                <a:spcPct val="100000"/>
              </a:lnSpc>
              <a:spcBef>
                <a:spcPts val="0"/>
              </a:spcBef>
              <a:spcAft>
                <a:spcPts val="0"/>
              </a:spcAft>
              <a:buClr>
                <a:srgbClr val="E4E5B8"/>
              </a:buClr>
              <a:buSzPts val="1300"/>
              <a:buFont typeface="Georgia"/>
              <a:buChar char="●"/>
            </a:pPr>
            <a:r>
              <a:rPr b="0" i="0" lang="en" sz="1300" u="none" cap="none" strike="noStrike">
                <a:solidFill>
                  <a:srgbClr val="E4E5B8"/>
                </a:solidFill>
                <a:latin typeface="Georgia"/>
                <a:ea typeface="Georgia"/>
                <a:cs typeface="Georgia"/>
                <a:sym typeface="Georgia"/>
              </a:rPr>
              <a:t>As the Second World War approached its end, FDR died in April of 1945 and the Nazis surrendered in May of 1945, the imperialists in the United States and United Kingdom were already looking to subvert the diplomacy made with the USSR during the war and was preparing to fight a war with the Soviet Union following WW2, and to use the end of WW2 to do so.</a:t>
            </a:r>
            <a:endParaRPr b="0" i="0" sz="1300" u="none" cap="none" strike="noStrike">
              <a:solidFill>
                <a:srgbClr val="E4E5B8"/>
              </a:solidFill>
              <a:latin typeface="Georgia"/>
              <a:ea typeface="Georgia"/>
              <a:cs typeface="Georgia"/>
              <a:sym typeface="Georgia"/>
            </a:endParaRPr>
          </a:p>
          <a:p>
            <a:pPr indent="0" lvl="0" marL="914400" marR="0" rtl="0" algn="l">
              <a:lnSpc>
                <a:spcPct val="100000"/>
              </a:lnSpc>
              <a:spcBef>
                <a:spcPts val="0"/>
              </a:spcBef>
              <a:spcAft>
                <a:spcPts val="0"/>
              </a:spcAft>
              <a:buClr>
                <a:srgbClr val="000000"/>
              </a:buClr>
              <a:buSzPts val="1300"/>
              <a:buFont typeface="Arial"/>
              <a:buNone/>
            </a:pPr>
            <a:r>
              <a:t/>
            </a:r>
            <a:endParaRPr b="0" i="0" sz="1300" u="none" cap="none" strike="noStrike">
              <a:solidFill>
                <a:srgbClr val="E4E5B8"/>
              </a:solidFill>
              <a:latin typeface="Georgia"/>
              <a:ea typeface="Georgia"/>
              <a:cs typeface="Georgia"/>
              <a:sym typeface="Georgia"/>
            </a:endParaRPr>
          </a:p>
          <a:p>
            <a:pPr indent="-311150" lvl="0" marL="457200" marR="0" rtl="0" algn="l">
              <a:lnSpc>
                <a:spcPct val="100000"/>
              </a:lnSpc>
              <a:spcBef>
                <a:spcPts val="0"/>
              </a:spcBef>
              <a:spcAft>
                <a:spcPts val="0"/>
              </a:spcAft>
              <a:buClr>
                <a:srgbClr val="E4E5B8"/>
              </a:buClr>
              <a:buSzPts val="1300"/>
              <a:buFont typeface="Georgia"/>
              <a:buChar char="●"/>
            </a:pPr>
            <a:r>
              <a:rPr b="0" i="0" lang="en" sz="1300" u="none" cap="none" strike="noStrike">
                <a:solidFill>
                  <a:srgbClr val="E4E5B8"/>
                </a:solidFill>
                <a:latin typeface="Georgia"/>
                <a:ea typeface="Georgia"/>
                <a:cs typeface="Georgia"/>
                <a:sym typeface="Georgia"/>
              </a:rPr>
              <a:t>Hiroshima and Nagasaki were bombed with nuclear weapons to test them on a civilian center. Cities like Tokyo or Osaka were ash at that point, but an untouched city like Hiroshima would provide the US with a civilian center to assess the impacts of an atomic weapon on.</a:t>
            </a:r>
            <a:endParaRPr b="0" i="0" sz="1300" u="none" cap="none" strike="noStrike">
              <a:solidFill>
                <a:srgbClr val="E4E5B8"/>
              </a:solidFill>
              <a:latin typeface="Georgia"/>
              <a:ea typeface="Georgia"/>
              <a:cs typeface="Georgia"/>
              <a:sym typeface="Georgia"/>
            </a:endParaRPr>
          </a:p>
          <a:p>
            <a:pPr indent="0" lvl="0" marL="914400" marR="0" rtl="0" algn="l">
              <a:lnSpc>
                <a:spcPct val="100000"/>
              </a:lnSpc>
              <a:spcBef>
                <a:spcPts val="0"/>
              </a:spcBef>
              <a:spcAft>
                <a:spcPts val="0"/>
              </a:spcAft>
              <a:buClr>
                <a:srgbClr val="000000"/>
              </a:buClr>
              <a:buSzPts val="1300"/>
              <a:buFont typeface="Arial"/>
              <a:buNone/>
            </a:pPr>
            <a:r>
              <a:t/>
            </a:r>
            <a:endParaRPr b="0" i="0" sz="1300" u="none" cap="none" strike="noStrike">
              <a:solidFill>
                <a:srgbClr val="E4E5B8"/>
              </a:solidFill>
              <a:latin typeface="Georgia"/>
              <a:ea typeface="Georgia"/>
              <a:cs typeface="Georgia"/>
              <a:sym typeface="Georgia"/>
            </a:endParaRPr>
          </a:p>
          <a:p>
            <a:pPr indent="-311150" lvl="0" marL="457200" marR="0" rtl="0" algn="l">
              <a:lnSpc>
                <a:spcPct val="100000"/>
              </a:lnSpc>
              <a:spcBef>
                <a:spcPts val="0"/>
              </a:spcBef>
              <a:spcAft>
                <a:spcPts val="0"/>
              </a:spcAft>
              <a:buClr>
                <a:srgbClr val="E4E5B8"/>
              </a:buClr>
              <a:buSzPts val="1300"/>
              <a:buFont typeface="Georgia"/>
              <a:buChar char="●"/>
            </a:pPr>
            <a:r>
              <a:rPr b="0" i="0" lang="en" sz="1300" u="none" cap="none" strike="noStrike">
                <a:solidFill>
                  <a:srgbClr val="E4E5B8"/>
                </a:solidFill>
                <a:latin typeface="Georgia"/>
                <a:ea typeface="Georgia"/>
                <a:cs typeface="Georgia"/>
                <a:sym typeface="Georgia"/>
              </a:rPr>
              <a:t>Leslie R. Groves, the director of the Manhattan Project, ordered a post-attack assessment report, which confirmed Hiroshima was chosen because it was “relatively untouched by previous bombing, in order that the effect of a single atomic-bomb could be determined.”</a:t>
            </a:r>
            <a:endParaRPr b="0" i="0" sz="1300" u="none" cap="none" strike="noStrike">
              <a:solidFill>
                <a:srgbClr val="E4E5B8"/>
              </a:solidFill>
              <a:latin typeface="Georgia"/>
              <a:ea typeface="Georgia"/>
              <a:cs typeface="Georgia"/>
              <a:sym typeface="Georgia"/>
            </a:endParaRPr>
          </a:p>
        </p:txBody>
      </p:sp>
      <p:pic>
        <p:nvPicPr>
          <p:cNvPr id="377" name="Google Shape;377;p52"/>
          <p:cNvPicPr preferRelativeResize="0"/>
          <p:nvPr/>
        </p:nvPicPr>
        <p:blipFill rotWithShape="1">
          <a:blip r:embed="rId4">
            <a:alphaModFix/>
          </a:blip>
          <a:srcRect b="10474" l="0" r="0" t="0"/>
          <a:stretch/>
        </p:blipFill>
        <p:spPr>
          <a:xfrm>
            <a:off x="6286100" y="1101300"/>
            <a:ext cx="2857902" cy="2043025"/>
          </a:xfrm>
          <a:prstGeom prst="rect">
            <a:avLst/>
          </a:prstGeom>
          <a:noFill/>
          <a:ln>
            <a:noFill/>
          </a:ln>
        </p:spPr>
      </p:pic>
      <p:pic>
        <p:nvPicPr>
          <p:cNvPr id="378" name="Google Shape;378;p52"/>
          <p:cNvPicPr preferRelativeResize="0"/>
          <p:nvPr/>
        </p:nvPicPr>
        <p:blipFill rotWithShape="1">
          <a:blip r:embed="rId5">
            <a:alphaModFix/>
          </a:blip>
          <a:srcRect b="0" l="0" r="0" t="0"/>
          <a:stretch/>
        </p:blipFill>
        <p:spPr>
          <a:xfrm>
            <a:off x="6286104" y="3144313"/>
            <a:ext cx="2857902" cy="1695487"/>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sp>
        <p:nvSpPr>
          <p:cNvPr id="383" name="Google Shape;383;p5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4" name="Google Shape;384;p53"/>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Why did we drop the A-bombs on Japan?</a:t>
            </a:r>
            <a:endParaRPr>
              <a:solidFill>
                <a:srgbClr val="E4E5B8"/>
              </a:solidFill>
              <a:latin typeface="Georgia"/>
              <a:ea typeface="Georgia"/>
              <a:cs typeface="Georgia"/>
              <a:sym typeface="Georgia"/>
            </a:endParaRPr>
          </a:p>
        </p:txBody>
      </p:sp>
      <p:pic>
        <p:nvPicPr>
          <p:cNvPr id="385" name="Google Shape;385;p53"/>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386" name="Google Shape;386;p53"/>
          <p:cNvSpPr txBox="1"/>
          <p:nvPr/>
        </p:nvSpPr>
        <p:spPr>
          <a:xfrm>
            <a:off x="127375" y="988800"/>
            <a:ext cx="6242100" cy="3740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100"/>
              <a:buFont typeface="Arial"/>
              <a:buNone/>
            </a:pPr>
            <a:r>
              <a:rPr b="0" i="0" lang="en" sz="2100" u="none" cap="none" strike="noStrike">
                <a:solidFill>
                  <a:srgbClr val="E4E5B8"/>
                </a:solidFill>
                <a:latin typeface="Georgia"/>
                <a:ea typeface="Georgia"/>
                <a:cs typeface="Georgia"/>
                <a:sym typeface="Georgia"/>
              </a:rPr>
              <a:t>No Military Significance, No US-led Victory</a:t>
            </a:r>
            <a:endParaRPr b="0" i="0" sz="2100" u="none" cap="none" strike="noStrike">
              <a:solidFill>
                <a:srgbClr val="E4E5B8"/>
              </a:solidFill>
              <a:latin typeface="Georgia"/>
              <a:ea typeface="Georgia"/>
              <a:cs typeface="Georgia"/>
              <a:sym typeface="Georgia"/>
            </a:endParaRPr>
          </a:p>
          <a:p>
            <a:pPr indent="-317500" lvl="0" marL="457200" marR="0" rtl="0" algn="l">
              <a:lnSpc>
                <a:spcPct val="100000"/>
              </a:lnSpc>
              <a:spcBef>
                <a:spcPts val="0"/>
              </a:spcBef>
              <a:spcAft>
                <a:spcPts val="0"/>
              </a:spcAft>
              <a:buClr>
                <a:srgbClr val="E4E5B8"/>
              </a:buClr>
              <a:buSzPts val="1400"/>
              <a:buFont typeface="Georgia"/>
              <a:buChar char="●"/>
            </a:pPr>
            <a:r>
              <a:rPr b="0" i="0" lang="en" u="none" cap="none" strike="noStrike">
                <a:solidFill>
                  <a:srgbClr val="E4E5B8"/>
                </a:solidFill>
                <a:latin typeface="Georgia"/>
                <a:ea typeface="Georgia"/>
                <a:cs typeface="Georgia"/>
                <a:sym typeface="Georgia"/>
              </a:rPr>
              <a:t>The military significance of Hiroshima and Nagasaki was very low. In Hiroshima, there was the Second General Army Headquarters and Chugoku Military Police Headquarters and only ~7k-20k troops were killed in this attack. Nagasaki had Mitsubishi factories, including arms manufacturing, but only ~9,000 troops were killed in this attack.</a:t>
            </a:r>
            <a:endParaRPr b="0" i="0" u="none" cap="none" strike="noStrike">
              <a:solidFill>
                <a:srgbClr val="E4E5B8"/>
              </a:solidFill>
              <a:latin typeface="Georgia"/>
              <a:ea typeface="Georgia"/>
              <a:cs typeface="Georgia"/>
              <a:sym typeface="Georgia"/>
            </a:endParaRPr>
          </a:p>
          <a:p>
            <a:pPr indent="0" lvl="0" marL="914400" marR="0" rtl="0" algn="l">
              <a:lnSpc>
                <a:spcPct val="100000"/>
              </a:lnSpc>
              <a:spcBef>
                <a:spcPts val="0"/>
              </a:spcBef>
              <a:spcAft>
                <a:spcPts val="0"/>
              </a:spcAft>
              <a:buClr>
                <a:srgbClr val="000000"/>
              </a:buClr>
              <a:buSzPts val="1300"/>
              <a:buFont typeface="Arial"/>
              <a:buNone/>
            </a:pPr>
            <a:r>
              <a:t/>
            </a:r>
            <a:endParaRPr b="0" i="0" u="none" cap="none" strike="noStrike">
              <a:solidFill>
                <a:srgbClr val="E4E5B8"/>
              </a:solidFill>
              <a:latin typeface="Georgia"/>
              <a:ea typeface="Georgia"/>
              <a:cs typeface="Georgia"/>
              <a:sym typeface="Georgia"/>
            </a:endParaRPr>
          </a:p>
          <a:p>
            <a:pPr indent="-317500" lvl="0" marL="457200" marR="0" rtl="0" algn="l">
              <a:lnSpc>
                <a:spcPct val="100000"/>
              </a:lnSpc>
              <a:spcBef>
                <a:spcPts val="0"/>
              </a:spcBef>
              <a:spcAft>
                <a:spcPts val="0"/>
              </a:spcAft>
              <a:buClr>
                <a:srgbClr val="E4E5B8"/>
              </a:buClr>
              <a:buSzPts val="1400"/>
              <a:buFont typeface="Georgia"/>
              <a:buChar char="●"/>
            </a:pPr>
            <a:r>
              <a:rPr b="0" i="0" lang="en" u="none" cap="none" strike="noStrike">
                <a:solidFill>
                  <a:srgbClr val="E4E5B8"/>
                </a:solidFill>
                <a:latin typeface="Georgia"/>
                <a:ea typeface="Georgia"/>
                <a:cs typeface="Georgia"/>
                <a:sym typeface="Georgia"/>
              </a:rPr>
              <a:t>Neither bombing brought about the Japanese surrender, even with atomic blackmail following Hiroshima and Nagasaki. Nor did they noticeably impair what was left of the Japanese war machine. </a:t>
            </a:r>
            <a:endParaRPr b="0" i="0" u="none" cap="none" strike="noStrike">
              <a:solidFill>
                <a:srgbClr val="E4E5B8"/>
              </a:solidFill>
              <a:latin typeface="Georgia"/>
              <a:ea typeface="Georgia"/>
              <a:cs typeface="Georgia"/>
              <a:sym typeface="Georgia"/>
            </a:endParaRPr>
          </a:p>
          <a:p>
            <a:pPr indent="0" lvl="0" marL="914400" marR="0" rtl="0" algn="l">
              <a:lnSpc>
                <a:spcPct val="100000"/>
              </a:lnSpc>
              <a:spcBef>
                <a:spcPts val="0"/>
              </a:spcBef>
              <a:spcAft>
                <a:spcPts val="0"/>
              </a:spcAft>
              <a:buClr>
                <a:srgbClr val="000000"/>
              </a:buClr>
              <a:buSzPts val="1300"/>
              <a:buFont typeface="Arial"/>
              <a:buNone/>
            </a:pPr>
            <a:r>
              <a:t/>
            </a:r>
            <a:endParaRPr b="0" i="0" u="none" cap="none" strike="noStrike">
              <a:solidFill>
                <a:srgbClr val="E4E5B8"/>
              </a:solidFill>
              <a:latin typeface="Georgia"/>
              <a:ea typeface="Georgia"/>
              <a:cs typeface="Georgia"/>
              <a:sym typeface="Georgia"/>
            </a:endParaRPr>
          </a:p>
          <a:p>
            <a:pPr indent="-317500" lvl="0" marL="457200" marR="0" rtl="0" algn="l">
              <a:lnSpc>
                <a:spcPct val="100000"/>
              </a:lnSpc>
              <a:spcBef>
                <a:spcPts val="0"/>
              </a:spcBef>
              <a:spcAft>
                <a:spcPts val="0"/>
              </a:spcAft>
              <a:buClr>
                <a:srgbClr val="E4E5B8"/>
              </a:buClr>
              <a:buSzPts val="1400"/>
              <a:buFont typeface="Georgia"/>
              <a:buChar char="●"/>
            </a:pPr>
            <a:r>
              <a:rPr b="0" i="0" lang="en" u="none" cap="none" strike="noStrike">
                <a:solidFill>
                  <a:srgbClr val="E4E5B8"/>
                </a:solidFill>
                <a:latin typeface="Georgia"/>
                <a:ea typeface="Georgia"/>
                <a:cs typeface="Georgia"/>
                <a:sym typeface="Georgia"/>
              </a:rPr>
              <a:t>Japan was trying to figure out a way to surrender to the Soviets before Hokkaido was invaded and the foundation of Japan was broken. They were losing the war and had suffered catastrophic incendiary bombing in 67 cities. Losing 2 more to big bombs rather than thousands of smaller ones didn’t seem to make much difference at that point.</a:t>
            </a:r>
            <a:endParaRPr b="0" i="0" u="none" cap="none" strike="noStrike">
              <a:solidFill>
                <a:srgbClr val="E4E5B8"/>
              </a:solidFill>
              <a:latin typeface="Georgia"/>
              <a:ea typeface="Georgia"/>
              <a:cs typeface="Georgia"/>
              <a:sym typeface="Georgia"/>
            </a:endParaRPr>
          </a:p>
        </p:txBody>
      </p:sp>
      <p:pic>
        <p:nvPicPr>
          <p:cNvPr descr="Destroyer of Worlds: the bombing of Hiroshima and Nagasaki | Military  History Matters" id="387" name="Google Shape;387;p53"/>
          <p:cNvPicPr preferRelativeResize="0"/>
          <p:nvPr/>
        </p:nvPicPr>
        <p:blipFill rotWithShape="1">
          <a:blip r:embed="rId4">
            <a:alphaModFix/>
          </a:blip>
          <a:srcRect b="0" l="0" r="0" t="0"/>
          <a:stretch/>
        </p:blipFill>
        <p:spPr>
          <a:xfrm>
            <a:off x="6286100" y="988800"/>
            <a:ext cx="2857899" cy="2074471"/>
          </a:xfrm>
          <a:prstGeom prst="rect">
            <a:avLst/>
          </a:prstGeom>
          <a:noFill/>
          <a:ln>
            <a:noFill/>
          </a:ln>
        </p:spPr>
      </p:pic>
      <p:pic>
        <p:nvPicPr>
          <p:cNvPr id="388" name="Google Shape;388;p53"/>
          <p:cNvPicPr preferRelativeResize="0"/>
          <p:nvPr/>
        </p:nvPicPr>
        <p:blipFill rotWithShape="1">
          <a:blip r:embed="rId5">
            <a:alphaModFix/>
          </a:blip>
          <a:srcRect b="0" l="0" r="0" t="0"/>
          <a:stretch/>
        </p:blipFill>
        <p:spPr>
          <a:xfrm>
            <a:off x="6286100" y="3063275"/>
            <a:ext cx="2857900" cy="177542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sp>
        <p:nvSpPr>
          <p:cNvPr id="393" name="Google Shape;393;p5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4" name="Google Shape;394;p54"/>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Truman’s Justification</a:t>
            </a:r>
            <a:endParaRPr>
              <a:solidFill>
                <a:srgbClr val="E4E5B8"/>
              </a:solidFill>
              <a:latin typeface="Georgia"/>
              <a:ea typeface="Georgia"/>
              <a:cs typeface="Georgia"/>
              <a:sym typeface="Georgia"/>
            </a:endParaRPr>
          </a:p>
        </p:txBody>
      </p:sp>
      <p:pic>
        <p:nvPicPr>
          <p:cNvPr id="395" name="Google Shape;395;p54"/>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396" name="Google Shape;396;p54"/>
          <p:cNvSpPr txBox="1"/>
          <p:nvPr/>
        </p:nvSpPr>
        <p:spPr>
          <a:xfrm>
            <a:off x="0" y="837000"/>
            <a:ext cx="5504700" cy="2401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100"/>
              <a:buFont typeface="Arial"/>
              <a:buNone/>
            </a:pPr>
            <a:r>
              <a:t/>
            </a:r>
            <a:endParaRPr b="0" i="0" sz="1600" u="none" cap="none" strike="noStrike">
              <a:solidFill>
                <a:srgbClr val="E4E5B8"/>
              </a:solidFill>
              <a:latin typeface="Georgia"/>
              <a:ea typeface="Georgia"/>
              <a:cs typeface="Georgia"/>
              <a:sym typeface="Georgia"/>
            </a:endParaRPr>
          </a:p>
          <a:p>
            <a:pPr indent="-330200" lvl="0" marL="457200" marR="0" rtl="0" algn="l">
              <a:lnSpc>
                <a:spcPct val="100000"/>
              </a:lnSpc>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President Harry S. Truman's justification for using the atomic bomb on Japan was supposedly, to save American lives and end the war quickly. He claimed that an invasion of Japan would result in massive Allied casualties, potentially exceeding half a million. The use of the bomb, he reasoned, would force Japan's surrender and avoid a protracted and bloody conflict.</a:t>
            </a:r>
            <a:endParaRPr sz="1600">
              <a:solidFill>
                <a:srgbClr val="E4E5B8"/>
              </a:solidFill>
              <a:latin typeface="Georgia"/>
              <a:ea typeface="Georgia"/>
              <a:cs typeface="Georgia"/>
              <a:sym typeface="Georgia"/>
            </a:endParaRPr>
          </a:p>
        </p:txBody>
      </p:sp>
      <p:pic>
        <p:nvPicPr>
          <p:cNvPr id="397" name="Google Shape;397;p54"/>
          <p:cNvPicPr preferRelativeResize="0"/>
          <p:nvPr/>
        </p:nvPicPr>
        <p:blipFill>
          <a:blip r:embed="rId4">
            <a:alphaModFix/>
          </a:blip>
          <a:stretch>
            <a:fillRect/>
          </a:stretch>
        </p:blipFill>
        <p:spPr>
          <a:xfrm>
            <a:off x="5504700" y="1101298"/>
            <a:ext cx="3639300" cy="1609700"/>
          </a:xfrm>
          <a:prstGeom prst="rect">
            <a:avLst/>
          </a:prstGeom>
          <a:noFill/>
          <a:ln>
            <a:noFill/>
          </a:ln>
        </p:spPr>
      </p:pic>
      <p:sp>
        <p:nvSpPr>
          <p:cNvPr id="398" name="Google Shape;398;p54"/>
          <p:cNvSpPr txBox="1"/>
          <p:nvPr/>
        </p:nvSpPr>
        <p:spPr>
          <a:xfrm>
            <a:off x="0" y="3086125"/>
            <a:ext cx="9029700" cy="19086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Another supposed reason was that t</a:t>
            </a:r>
            <a:r>
              <a:rPr lang="en" sz="1600">
                <a:solidFill>
                  <a:srgbClr val="E4E5B8"/>
                </a:solidFill>
                <a:latin typeface="Georgia"/>
                <a:ea typeface="Georgia"/>
                <a:cs typeface="Georgia"/>
                <a:sym typeface="Georgia"/>
              </a:rPr>
              <a:t>he Manhattan Project, which developed the atomic bomb, had been incredibly expensive. Using the bomb, even with its devastating consequences, justified the enormous investment of resources. </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This justification relied on the racist narrative that</a:t>
            </a:r>
            <a:r>
              <a:rPr lang="en" sz="1600">
                <a:solidFill>
                  <a:srgbClr val="E4E5B8"/>
                </a:solidFill>
                <a:latin typeface="Georgia"/>
                <a:ea typeface="Georgia"/>
                <a:cs typeface="Georgia"/>
                <a:sym typeface="Georgia"/>
              </a:rPr>
              <a:t> dropping the bomb on a military target would not be enough to force a surrender</a:t>
            </a:r>
            <a:r>
              <a:rPr lang="en" sz="1600">
                <a:solidFill>
                  <a:srgbClr val="E4E5B8"/>
                </a:solidFill>
                <a:latin typeface="Georgia"/>
                <a:ea typeface="Georgia"/>
                <a:cs typeface="Georgia"/>
                <a:sym typeface="Georgia"/>
              </a:rPr>
              <a:t> as “the Japanese were willing to go to any lengths to save their empire.” Wars of imperial conquest necessitates racism, if Americans thought of the Japanese as just like them, they would be far less accepting of this justification.</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28"/>
          <p:cNvSpPr txBox="1"/>
          <p:nvPr>
            <p:ph type="title"/>
          </p:nvPr>
        </p:nvSpPr>
        <p:spPr>
          <a:xfrm>
            <a:off x="253400" y="1830600"/>
            <a:ext cx="4045200" cy="1482300"/>
          </a:xfrm>
          <a:prstGeom prst="rect">
            <a:avLst/>
          </a:prstGeom>
          <a:noFill/>
          <a:ln>
            <a:noFill/>
          </a:ln>
        </p:spPr>
        <p:txBody>
          <a:bodyPr anchorCtr="0" anchor="b" bIns="91425" lIns="91425" spcFirstLastPara="1" rIns="91425" wrap="square" tIns="91425">
            <a:normAutofit/>
          </a:bodyPr>
          <a:lstStyle/>
          <a:p>
            <a:pPr indent="0" lvl="0" marL="0" rtl="0" algn="ctr">
              <a:lnSpc>
                <a:spcPct val="100000"/>
              </a:lnSpc>
              <a:spcBef>
                <a:spcPts val="0"/>
              </a:spcBef>
              <a:spcAft>
                <a:spcPts val="0"/>
              </a:spcAft>
              <a:buSzPts val="4200"/>
              <a:buNone/>
            </a:pPr>
            <a:r>
              <a:rPr lang="en">
                <a:solidFill>
                  <a:srgbClr val="E4E5B8"/>
                </a:solidFill>
                <a:latin typeface="Georgia"/>
                <a:ea typeface="Georgia"/>
                <a:cs typeface="Georgia"/>
                <a:sym typeface="Georgia"/>
              </a:rPr>
              <a:t>What we’ll be learning today:</a:t>
            </a:r>
            <a:endParaRPr>
              <a:solidFill>
                <a:srgbClr val="E4E5B8"/>
              </a:solidFill>
              <a:latin typeface="Georgia"/>
              <a:ea typeface="Georgia"/>
              <a:cs typeface="Georgia"/>
              <a:sym typeface="Georgia"/>
            </a:endParaRPr>
          </a:p>
        </p:txBody>
      </p:sp>
      <p:sp>
        <p:nvSpPr>
          <p:cNvPr id="120" name="Google Shape;120;p28"/>
          <p:cNvSpPr txBox="1"/>
          <p:nvPr>
            <p:ph idx="2" type="body"/>
          </p:nvPr>
        </p:nvSpPr>
        <p:spPr>
          <a:xfrm>
            <a:off x="4939500" y="724200"/>
            <a:ext cx="3837000" cy="3695100"/>
          </a:xfrm>
          <a:prstGeom prst="rect">
            <a:avLst/>
          </a:prstGeom>
          <a:noFill/>
          <a:ln>
            <a:noFill/>
          </a:ln>
        </p:spPr>
        <p:txBody>
          <a:bodyPr anchorCtr="0" anchor="ctr" bIns="91425" lIns="91425" spcFirstLastPara="1" rIns="91425" wrap="square" tIns="91425">
            <a:noAutofit/>
          </a:bodyPr>
          <a:lstStyle/>
          <a:p>
            <a:pPr indent="0" lvl="0" marL="457200" rtl="0" algn="l">
              <a:lnSpc>
                <a:spcPct val="105000"/>
              </a:lnSpc>
              <a:spcBef>
                <a:spcPts val="1200"/>
              </a:spcBef>
              <a:spcAft>
                <a:spcPts val="0"/>
              </a:spcAft>
              <a:buSzPts val="688"/>
              <a:buNone/>
            </a:pPr>
            <a:r>
              <a:t/>
            </a:r>
            <a:endParaRPr sz="599">
              <a:solidFill>
                <a:srgbClr val="E4E5B8"/>
              </a:solidFill>
              <a:latin typeface="Georgia"/>
              <a:ea typeface="Georgia"/>
              <a:cs typeface="Georgia"/>
              <a:sym typeface="Georgia"/>
            </a:endParaRPr>
          </a:p>
          <a:p>
            <a:pPr indent="-331788" lvl="0" marL="457200" rtl="0" algn="l">
              <a:lnSpc>
                <a:spcPct val="105000"/>
              </a:lnSpc>
              <a:spcBef>
                <a:spcPts val="1200"/>
              </a:spcBef>
              <a:spcAft>
                <a:spcPts val="0"/>
              </a:spcAft>
              <a:buClr>
                <a:srgbClr val="E4E5B8"/>
              </a:buClr>
              <a:buSzPts val="1625"/>
              <a:buFont typeface="Georgia"/>
              <a:buChar char="●"/>
            </a:pPr>
            <a:r>
              <a:rPr lang="en" sz="1625">
                <a:solidFill>
                  <a:srgbClr val="E4E5B8"/>
                </a:solidFill>
                <a:latin typeface="Georgia"/>
                <a:ea typeface="Georgia"/>
                <a:cs typeface="Georgia"/>
                <a:sym typeface="Georgia"/>
              </a:rPr>
              <a:t>The Manhattan Project, Operation Unthinkable and the truth about the justification to drop the bombs</a:t>
            </a:r>
            <a:endParaRPr sz="1625">
              <a:solidFill>
                <a:srgbClr val="E4E5B8"/>
              </a:solidFill>
              <a:latin typeface="Georgia"/>
              <a:ea typeface="Georgia"/>
              <a:cs typeface="Georgia"/>
              <a:sym typeface="Georgia"/>
            </a:endParaRPr>
          </a:p>
          <a:p>
            <a:pPr indent="0" lvl="0" marL="457200" rtl="0" algn="l">
              <a:lnSpc>
                <a:spcPct val="105000"/>
              </a:lnSpc>
              <a:spcBef>
                <a:spcPts val="1200"/>
              </a:spcBef>
              <a:spcAft>
                <a:spcPts val="0"/>
              </a:spcAft>
              <a:buSzPts val="688"/>
              <a:buNone/>
            </a:pPr>
            <a:r>
              <a:t/>
            </a:r>
            <a:endParaRPr sz="899">
              <a:solidFill>
                <a:srgbClr val="E4E5B8"/>
              </a:solidFill>
              <a:latin typeface="Georgia"/>
              <a:ea typeface="Georgia"/>
              <a:cs typeface="Georgia"/>
              <a:sym typeface="Georgia"/>
            </a:endParaRPr>
          </a:p>
          <a:p>
            <a:pPr indent="-331787" lvl="0" marL="457200" rtl="0" algn="l">
              <a:lnSpc>
                <a:spcPct val="105000"/>
              </a:lnSpc>
              <a:spcBef>
                <a:spcPts val="1200"/>
              </a:spcBef>
              <a:spcAft>
                <a:spcPts val="0"/>
              </a:spcAft>
              <a:buClr>
                <a:srgbClr val="E4E5B8"/>
              </a:buClr>
              <a:buSzPts val="1625"/>
              <a:buFont typeface="Georgia"/>
              <a:buChar char="●"/>
            </a:pPr>
            <a:r>
              <a:rPr lang="en" sz="1625">
                <a:solidFill>
                  <a:srgbClr val="E4E5B8"/>
                </a:solidFill>
                <a:latin typeface="Georgia"/>
                <a:ea typeface="Georgia"/>
                <a:cs typeface="Georgia"/>
                <a:sym typeface="Georgia"/>
              </a:rPr>
              <a:t>Actual event of the bombings, effects on civilians, racism against Japanese people</a:t>
            </a:r>
            <a:endParaRPr sz="1625">
              <a:solidFill>
                <a:srgbClr val="E4E5B8"/>
              </a:solidFill>
              <a:latin typeface="Georgia"/>
              <a:ea typeface="Georgia"/>
              <a:cs typeface="Georgia"/>
              <a:sym typeface="Georgia"/>
            </a:endParaRPr>
          </a:p>
          <a:p>
            <a:pPr indent="0" lvl="0" marL="457200" rtl="0" algn="l">
              <a:lnSpc>
                <a:spcPct val="105000"/>
              </a:lnSpc>
              <a:spcBef>
                <a:spcPts val="1200"/>
              </a:spcBef>
              <a:spcAft>
                <a:spcPts val="0"/>
              </a:spcAft>
              <a:buSzPts val="688"/>
              <a:buNone/>
            </a:pPr>
            <a:r>
              <a:t/>
            </a:r>
            <a:endParaRPr sz="910">
              <a:solidFill>
                <a:srgbClr val="E4E5B8"/>
              </a:solidFill>
              <a:latin typeface="Georgia"/>
              <a:ea typeface="Georgia"/>
              <a:cs typeface="Georgia"/>
              <a:sym typeface="Georgia"/>
            </a:endParaRPr>
          </a:p>
          <a:p>
            <a:pPr indent="-331787" lvl="0" marL="457200" rtl="0" algn="l">
              <a:lnSpc>
                <a:spcPct val="105000"/>
              </a:lnSpc>
              <a:spcBef>
                <a:spcPts val="1200"/>
              </a:spcBef>
              <a:spcAft>
                <a:spcPts val="0"/>
              </a:spcAft>
              <a:buClr>
                <a:srgbClr val="E4E5B8"/>
              </a:buClr>
              <a:buSzPts val="1625"/>
              <a:buFont typeface="Georgia"/>
              <a:buChar char="●"/>
            </a:pPr>
            <a:r>
              <a:rPr lang="en" sz="1625">
                <a:solidFill>
                  <a:srgbClr val="E4E5B8"/>
                </a:solidFill>
                <a:latin typeface="Georgia"/>
                <a:ea typeface="Georgia"/>
                <a:cs typeface="Georgia"/>
                <a:sym typeface="Georgia"/>
              </a:rPr>
              <a:t>Atomic aftermath and the present day nuclear threat</a:t>
            </a:r>
            <a:endParaRPr sz="1625">
              <a:solidFill>
                <a:srgbClr val="E4E5B8"/>
              </a:solidFill>
              <a:latin typeface="Georgia"/>
              <a:ea typeface="Georgia"/>
              <a:cs typeface="Georgia"/>
              <a:sym typeface="Georgia"/>
            </a:endParaRPr>
          </a:p>
        </p:txBody>
      </p:sp>
      <p:pic>
        <p:nvPicPr>
          <p:cNvPr id="121" name="Google Shape;121;p28"/>
          <p:cNvPicPr preferRelativeResize="0"/>
          <p:nvPr/>
        </p:nvPicPr>
        <p:blipFill rotWithShape="1">
          <a:blip r:embed="rId3">
            <a:alphaModFix/>
          </a:blip>
          <a:srcRect b="0" l="0" r="0" t="0"/>
          <a:stretch/>
        </p:blipFill>
        <p:spPr>
          <a:xfrm>
            <a:off x="204977" y="205725"/>
            <a:ext cx="1053650" cy="10536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 name="Shape 402"/>
        <p:cNvGrpSpPr/>
        <p:nvPr/>
      </p:nvGrpSpPr>
      <p:grpSpPr>
        <a:xfrm>
          <a:off x="0" y="0"/>
          <a:ext cx="0" cy="0"/>
          <a:chOff x="0" y="0"/>
          <a:chExt cx="0" cy="0"/>
        </a:xfrm>
      </p:grpSpPr>
      <p:sp>
        <p:nvSpPr>
          <p:cNvPr id="403" name="Google Shape;403;p5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4" name="Google Shape;404;p55"/>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Racism Towards Japanese People</a:t>
            </a:r>
            <a:endParaRPr>
              <a:solidFill>
                <a:srgbClr val="E4E5B8"/>
              </a:solidFill>
              <a:latin typeface="Georgia"/>
              <a:ea typeface="Georgia"/>
              <a:cs typeface="Georgia"/>
              <a:sym typeface="Georgia"/>
            </a:endParaRPr>
          </a:p>
        </p:txBody>
      </p:sp>
      <p:pic>
        <p:nvPicPr>
          <p:cNvPr id="405" name="Google Shape;405;p55"/>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406" name="Google Shape;406;p55"/>
          <p:cNvSpPr txBox="1"/>
          <p:nvPr/>
        </p:nvSpPr>
        <p:spPr>
          <a:xfrm>
            <a:off x="114300" y="1193325"/>
            <a:ext cx="6830700" cy="36327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This justification relied on the racist narrative that dropping the bomb on a military target would not be enough to force a surrender as “the Japanese were willing to go to any lengths to save their empire.” Wars of imperial conquest necessitates racism, if Americans thought of the Japanese as just like them, they would be far less accepting of this justification.</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Soldiers who fought in the Pacific during WWII would use racist terms to refer to different groups of Asian people - even their own allies, the Chinese.</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At this time, Japanese people in the United States were being systematically targeted and put into internment camps following Executive Order 9066. Ordinary Japanese </a:t>
            </a:r>
            <a:r>
              <a:rPr lang="en" sz="1600">
                <a:solidFill>
                  <a:srgbClr val="E4E5B8"/>
                </a:solidFill>
                <a:latin typeface="Georgia"/>
                <a:ea typeface="Georgia"/>
                <a:cs typeface="Georgia"/>
                <a:sym typeface="Georgia"/>
              </a:rPr>
              <a:t>people, even those who had no political or military connections or affiliations, were viewed as potential spies who could not be trusted.</a:t>
            </a:r>
            <a:endParaRPr sz="1600">
              <a:solidFill>
                <a:srgbClr val="E4E5B8"/>
              </a:solidFill>
              <a:latin typeface="Georgia"/>
              <a:ea typeface="Georgia"/>
              <a:cs typeface="Georgia"/>
              <a:sym typeface="Georgia"/>
            </a:endParaRPr>
          </a:p>
        </p:txBody>
      </p:sp>
      <p:pic>
        <p:nvPicPr>
          <p:cNvPr id="407" name="Google Shape;407;p55"/>
          <p:cNvPicPr preferRelativeResize="0"/>
          <p:nvPr/>
        </p:nvPicPr>
        <p:blipFill>
          <a:blip r:embed="rId4">
            <a:alphaModFix/>
          </a:blip>
          <a:stretch>
            <a:fillRect/>
          </a:stretch>
        </p:blipFill>
        <p:spPr>
          <a:xfrm>
            <a:off x="6846300" y="1101298"/>
            <a:ext cx="2297700" cy="1666900"/>
          </a:xfrm>
          <a:prstGeom prst="rect">
            <a:avLst/>
          </a:prstGeom>
          <a:noFill/>
          <a:ln>
            <a:noFill/>
          </a:ln>
        </p:spPr>
      </p:pic>
      <p:pic>
        <p:nvPicPr>
          <p:cNvPr id="408" name="Google Shape;408;p55"/>
          <p:cNvPicPr preferRelativeResize="0"/>
          <p:nvPr/>
        </p:nvPicPr>
        <p:blipFill>
          <a:blip r:embed="rId5">
            <a:alphaModFix/>
          </a:blip>
          <a:stretch>
            <a:fillRect/>
          </a:stretch>
        </p:blipFill>
        <p:spPr>
          <a:xfrm>
            <a:off x="7196264" y="2768200"/>
            <a:ext cx="1947735" cy="23753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2121"/>
        </a:solidFill>
      </p:bgPr>
    </p:bg>
    <p:spTree>
      <p:nvGrpSpPr>
        <p:cNvPr id="412" name="Shape 412"/>
        <p:cNvGrpSpPr/>
        <p:nvPr/>
      </p:nvGrpSpPr>
      <p:grpSpPr>
        <a:xfrm>
          <a:off x="0" y="0"/>
          <a:ext cx="0" cy="0"/>
          <a:chOff x="0" y="0"/>
          <a:chExt cx="0" cy="0"/>
        </a:xfrm>
      </p:grpSpPr>
      <p:sp>
        <p:nvSpPr>
          <p:cNvPr id="413" name="Google Shape;413;p56"/>
          <p:cNvSpPr txBox="1"/>
          <p:nvPr>
            <p:ph type="title"/>
          </p:nvPr>
        </p:nvSpPr>
        <p:spPr>
          <a:xfrm>
            <a:off x="0" y="1271150"/>
            <a:ext cx="4045200" cy="3051000"/>
          </a:xfrm>
          <a:prstGeom prst="rect">
            <a:avLst/>
          </a:prstGeom>
          <a:noFill/>
          <a:ln>
            <a:noFill/>
          </a:ln>
        </p:spPr>
        <p:txBody>
          <a:bodyPr anchorCtr="0" anchor="b" bIns="91425" lIns="91425" spcFirstLastPara="1" rIns="91425" wrap="square" tIns="91425">
            <a:normAutofit fontScale="90000"/>
          </a:bodyPr>
          <a:lstStyle/>
          <a:p>
            <a:pPr indent="0" lvl="0" marL="0" rtl="0" algn="ctr">
              <a:lnSpc>
                <a:spcPct val="100000"/>
              </a:lnSpc>
              <a:spcBef>
                <a:spcPts val="0"/>
              </a:spcBef>
              <a:spcAft>
                <a:spcPts val="0"/>
              </a:spcAft>
              <a:buSzPct val="111111"/>
              <a:buNone/>
            </a:pPr>
            <a:r>
              <a:rPr lang="en">
                <a:solidFill>
                  <a:srgbClr val="E4E5B8"/>
                </a:solidFill>
                <a:latin typeface="Georgia"/>
                <a:ea typeface="Georgia"/>
                <a:cs typeface="Georgia"/>
                <a:sym typeface="Georgia"/>
              </a:rPr>
              <a:t>The Decision to Use the Atom Bomb</a:t>
            </a:r>
            <a:endParaRPr>
              <a:solidFill>
                <a:srgbClr val="E4E5B8"/>
              </a:solidFill>
              <a:latin typeface="Georgia"/>
              <a:ea typeface="Georgia"/>
              <a:cs typeface="Georgia"/>
              <a:sym typeface="Georgia"/>
            </a:endParaRPr>
          </a:p>
          <a:p>
            <a:pPr indent="0" lvl="0" marL="0" rtl="0" algn="ctr">
              <a:lnSpc>
                <a:spcPct val="100000"/>
              </a:lnSpc>
              <a:spcBef>
                <a:spcPts val="0"/>
              </a:spcBef>
              <a:spcAft>
                <a:spcPts val="0"/>
              </a:spcAft>
              <a:buSzPct val="111111"/>
              <a:buNone/>
            </a:pPr>
            <a:r>
              <a:t/>
            </a:r>
            <a:endParaRPr>
              <a:solidFill>
                <a:srgbClr val="E4E5B8"/>
              </a:solidFill>
              <a:latin typeface="Georgia"/>
              <a:ea typeface="Georgia"/>
              <a:cs typeface="Georgia"/>
              <a:sym typeface="Georgia"/>
            </a:endParaRPr>
          </a:p>
          <a:p>
            <a:pPr indent="0" lvl="0" marL="0" rtl="0" algn="ctr">
              <a:lnSpc>
                <a:spcPct val="100000"/>
              </a:lnSpc>
              <a:spcBef>
                <a:spcPts val="0"/>
              </a:spcBef>
              <a:spcAft>
                <a:spcPts val="0"/>
              </a:spcAft>
              <a:buSzPct val="111111"/>
              <a:buNone/>
            </a:pPr>
            <a:r>
              <a:rPr lang="en">
                <a:solidFill>
                  <a:srgbClr val="E4E5B8"/>
                </a:solidFill>
                <a:latin typeface="Georgia"/>
                <a:ea typeface="Georgia"/>
                <a:cs typeface="Georgia"/>
                <a:sym typeface="Georgia"/>
              </a:rPr>
              <a:t> Gar Alperovitz</a:t>
            </a:r>
            <a:endParaRPr>
              <a:solidFill>
                <a:srgbClr val="E4E5B8"/>
              </a:solidFill>
              <a:latin typeface="Georgia"/>
              <a:ea typeface="Georgia"/>
              <a:cs typeface="Georgia"/>
              <a:sym typeface="Georgia"/>
            </a:endParaRPr>
          </a:p>
        </p:txBody>
      </p:sp>
      <p:pic>
        <p:nvPicPr>
          <p:cNvPr id="414" name="Google Shape;414;p56"/>
          <p:cNvPicPr preferRelativeResize="0"/>
          <p:nvPr/>
        </p:nvPicPr>
        <p:blipFill rotWithShape="1">
          <a:blip r:embed="rId3">
            <a:alphaModFix/>
          </a:blip>
          <a:srcRect b="0" l="0" r="0" t="0"/>
          <a:stretch/>
        </p:blipFill>
        <p:spPr>
          <a:xfrm>
            <a:off x="203575" y="186550"/>
            <a:ext cx="1011575" cy="1011575"/>
          </a:xfrm>
          <a:prstGeom prst="rect">
            <a:avLst/>
          </a:prstGeom>
          <a:noFill/>
          <a:ln>
            <a:noFill/>
          </a:ln>
        </p:spPr>
      </p:pic>
      <p:pic>
        <p:nvPicPr>
          <p:cNvPr id="415" name="Google Shape;415;p56"/>
          <p:cNvPicPr preferRelativeResize="0"/>
          <p:nvPr/>
        </p:nvPicPr>
        <p:blipFill rotWithShape="1">
          <a:blip r:embed="rId4">
            <a:alphaModFix/>
          </a:blip>
          <a:srcRect b="0" l="0" r="0" t="0"/>
          <a:stretch/>
        </p:blipFill>
        <p:spPr>
          <a:xfrm>
            <a:off x="3685074" y="0"/>
            <a:ext cx="5392602" cy="51435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12121"/>
        </a:solidFill>
      </p:bgPr>
    </p:bg>
    <p:spTree>
      <p:nvGrpSpPr>
        <p:cNvPr id="419" name="Shape 419"/>
        <p:cNvGrpSpPr/>
        <p:nvPr/>
      </p:nvGrpSpPr>
      <p:grpSpPr>
        <a:xfrm>
          <a:off x="0" y="0"/>
          <a:ext cx="0" cy="0"/>
          <a:chOff x="0" y="0"/>
          <a:chExt cx="0" cy="0"/>
        </a:xfrm>
      </p:grpSpPr>
      <p:sp>
        <p:nvSpPr>
          <p:cNvPr id="420" name="Google Shape;420;p57"/>
          <p:cNvSpPr txBox="1"/>
          <p:nvPr>
            <p:ph type="title"/>
          </p:nvPr>
        </p:nvSpPr>
        <p:spPr>
          <a:xfrm>
            <a:off x="99750" y="1284800"/>
            <a:ext cx="4045200" cy="3051000"/>
          </a:xfrm>
          <a:prstGeom prst="rect">
            <a:avLst/>
          </a:prstGeom>
          <a:noFill/>
          <a:ln>
            <a:noFill/>
          </a:ln>
        </p:spPr>
        <p:txBody>
          <a:bodyPr anchorCtr="0" anchor="b" bIns="91425" lIns="91425" spcFirstLastPara="1" rIns="91425" wrap="square" tIns="91425">
            <a:normAutofit fontScale="90000"/>
          </a:bodyPr>
          <a:lstStyle/>
          <a:p>
            <a:pPr indent="0" lvl="0" marL="0" rtl="0" algn="ctr">
              <a:lnSpc>
                <a:spcPct val="100000"/>
              </a:lnSpc>
              <a:spcBef>
                <a:spcPts val="0"/>
              </a:spcBef>
              <a:spcAft>
                <a:spcPts val="0"/>
              </a:spcAft>
              <a:buSzPct val="111111"/>
              <a:buNone/>
            </a:pPr>
            <a:r>
              <a:rPr lang="en">
                <a:solidFill>
                  <a:srgbClr val="E4E5B8"/>
                </a:solidFill>
                <a:latin typeface="Georgia"/>
                <a:ea typeface="Georgia"/>
                <a:cs typeface="Georgia"/>
                <a:sym typeface="Georgia"/>
              </a:rPr>
              <a:t>The Decision to Use the Atom Bomb</a:t>
            </a:r>
            <a:endParaRPr>
              <a:solidFill>
                <a:srgbClr val="E4E5B8"/>
              </a:solidFill>
              <a:latin typeface="Georgia"/>
              <a:ea typeface="Georgia"/>
              <a:cs typeface="Georgia"/>
              <a:sym typeface="Georgia"/>
            </a:endParaRPr>
          </a:p>
          <a:p>
            <a:pPr indent="0" lvl="0" marL="0" rtl="0" algn="ctr">
              <a:lnSpc>
                <a:spcPct val="100000"/>
              </a:lnSpc>
              <a:spcBef>
                <a:spcPts val="0"/>
              </a:spcBef>
              <a:spcAft>
                <a:spcPts val="0"/>
              </a:spcAft>
              <a:buSzPct val="111111"/>
              <a:buNone/>
            </a:pPr>
            <a:r>
              <a:t/>
            </a:r>
            <a:endParaRPr>
              <a:solidFill>
                <a:srgbClr val="E4E5B8"/>
              </a:solidFill>
              <a:latin typeface="Georgia"/>
              <a:ea typeface="Georgia"/>
              <a:cs typeface="Georgia"/>
              <a:sym typeface="Georgia"/>
            </a:endParaRPr>
          </a:p>
          <a:p>
            <a:pPr indent="0" lvl="0" marL="0" rtl="0" algn="ctr">
              <a:lnSpc>
                <a:spcPct val="100000"/>
              </a:lnSpc>
              <a:spcBef>
                <a:spcPts val="0"/>
              </a:spcBef>
              <a:spcAft>
                <a:spcPts val="0"/>
              </a:spcAft>
              <a:buSzPct val="111111"/>
              <a:buNone/>
            </a:pPr>
            <a:r>
              <a:rPr lang="en">
                <a:solidFill>
                  <a:srgbClr val="E4E5B8"/>
                </a:solidFill>
                <a:latin typeface="Georgia"/>
                <a:ea typeface="Georgia"/>
                <a:cs typeface="Georgia"/>
                <a:sym typeface="Georgia"/>
              </a:rPr>
              <a:t> Gar Alperovitz</a:t>
            </a:r>
            <a:endParaRPr>
              <a:solidFill>
                <a:srgbClr val="E4E5B8"/>
              </a:solidFill>
              <a:latin typeface="Georgia"/>
              <a:ea typeface="Georgia"/>
              <a:cs typeface="Georgia"/>
              <a:sym typeface="Georgia"/>
            </a:endParaRPr>
          </a:p>
        </p:txBody>
      </p:sp>
      <p:pic>
        <p:nvPicPr>
          <p:cNvPr id="421" name="Google Shape;421;p57"/>
          <p:cNvPicPr preferRelativeResize="0"/>
          <p:nvPr/>
        </p:nvPicPr>
        <p:blipFill rotWithShape="1">
          <a:blip r:embed="rId3">
            <a:alphaModFix/>
          </a:blip>
          <a:srcRect b="0" l="0" r="0" t="0"/>
          <a:stretch/>
        </p:blipFill>
        <p:spPr>
          <a:xfrm>
            <a:off x="203575" y="186550"/>
            <a:ext cx="1011575" cy="1011575"/>
          </a:xfrm>
          <a:prstGeom prst="rect">
            <a:avLst/>
          </a:prstGeom>
          <a:noFill/>
          <a:ln>
            <a:noFill/>
          </a:ln>
        </p:spPr>
      </p:pic>
      <p:pic>
        <p:nvPicPr>
          <p:cNvPr id="422" name="Google Shape;422;p57"/>
          <p:cNvPicPr preferRelativeResize="0"/>
          <p:nvPr/>
        </p:nvPicPr>
        <p:blipFill rotWithShape="1">
          <a:blip r:embed="rId4">
            <a:alphaModFix/>
          </a:blip>
          <a:srcRect b="0" l="0" r="0" t="0"/>
          <a:stretch/>
        </p:blipFill>
        <p:spPr>
          <a:xfrm>
            <a:off x="4018475" y="300250"/>
            <a:ext cx="5059201" cy="4367274"/>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6" name="Shape 426"/>
        <p:cNvGrpSpPr/>
        <p:nvPr/>
      </p:nvGrpSpPr>
      <p:grpSpPr>
        <a:xfrm>
          <a:off x="0" y="0"/>
          <a:ext cx="0" cy="0"/>
          <a:chOff x="0" y="0"/>
          <a:chExt cx="0" cy="0"/>
        </a:xfrm>
      </p:grpSpPr>
      <p:sp>
        <p:nvSpPr>
          <p:cNvPr id="427" name="Google Shape;427;p5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8" name="Google Shape;428;p58"/>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Public Opinion</a:t>
            </a:r>
            <a:endParaRPr>
              <a:solidFill>
                <a:srgbClr val="E4E5B8"/>
              </a:solidFill>
              <a:latin typeface="Georgia"/>
              <a:ea typeface="Georgia"/>
              <a:cs typeface="Georgia"/>
              <a:sym typeface="Georgia"/>
            </a:endParaRPr>
          </a:p>
        </p:txBody>
      </p:sp>
      <p:pic>
        <p:nvPicPr>
          <p:cNvPr id="429" name="Google Shape;429;p58"/>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430" name="Google Shape;430;p58"/>
          <p:cNvSpPr txBox="1"/>
          <p:nvPr/>
        </p:nvSpPr>
        <p:spPr>
          <a:xfrm>
            <a:off x="0" y="837000"/>
            <a:ext cx="5381400" cy="2893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100"/>
              <a:buFont typeface="Arial"/>
              <a:buNone/>
            </a:pPr>
            <a:r>
              <a:t/>
            </a:r>
            <a:endParaRPr b="0" i="0" sz="1600" u="none" cap="none" strike="noStrike">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This justification is still taught in schools to this day. </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In a 2015 Pew Research Center survey, 56% of Americans said the use of the atomic bomb on Hiroshima and Nagasaki was justified, while 34% said it was not. Unlike in the 2025 survey, the 2015 survey question did not include an explicit “Not sure” response option.</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As previously suppressed information has been made public, the public opinion has begun to shift, especially in the past few years.</a:t>
            </a:r>
            <a:endParaRPr sz="1600">
              <a:solidFill>
                <a:srgbClr val="E4E5B8"/>
              </a:solidFill>
              <a:latin typeface="Georgia"/>
              <a:ea typeface="Georgia"/>
              <a:cs typeface="Georgia"/>
              <a:sym typeface="Georgia"/>
            </a:endParaRPr>
          </a:p>
        </p:txBody>
      </p:sp>
      <p:pic>
        <p:nvPicPr>
          <p:cNvPr id="431" name="Google Shape;431;p58"/>
          <p:cNvPicPr preferRelativeResize="0"/>
          <p:nvPr/>
        </p:nvPicPr>
        <p:blipFill>
          <a:blip r:embed="rId4">
            <a:alphaModFix/>
          </a:blip>
          <a:stretch>
            <a:fillRect/>
          </a:stretch>
        </p:blipFill>
        <p:spPr>
          <a:xfrm>
            <a:off x="5381400" y="1101300"/>
            <a:ext cx="3762600" cy="2257583"/>
          </a:xfrm>
          <a:prstGeom prst="rect">
            <a:avLst/>
          </a:prstGeom>
          <a:noFill/>
          <a:ln>
            <a:noFill/>
          </a:ln>
        </p:spPr>
      </p:pic>
      <p:sp>
        <p:nvSpPr>
          <p:cNvPr id="432" name="Google Shape;432;p58"/>
          <p:cNvSpPr txBox="1"/>
          <p:nvPr/>
        </p:nvSpPr>
        <p:spPr>
          <a:xfrm>
            <a:off x="0" y="3623175"/>
            <a:ext cx="9144000" cy="11697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The movie “Oppenheimer” was released last year, covering the life of scientist J. Robert Oppenheimer during the time of the Manhattan Project, the dropping of the bomb and the framing of Oppenheimer as a communist and Soviet spy. This film may have influenced public opinion, showing glimpses of the US government’s </a:t>
            </a:r>
            <a:r>
              <a:rPr lang="en" sz="1600">
                <a:solidFill>
                  <a:srgbClr val="E4E5B8"/>
                </a:solidFill>
                <a:latin typeface="Georgia"/>
                <a:ea typeface="Georgia"/>
                <a:cs typeface="Georgia"/>
                <a:sym typeface="Georgia"/>
              </a:rPr>
              <a:t>callousness in bombing innocent civilians.</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6" name="Shape 436"/>
        <p:cNvGrpSpPr/>
        <p:nvPr/>
      </p:nvGrpSpPr>
      <p:grpSpPr>
        <a:xfrm>
          <a:off x="0" y="0"/>
          <a:ext cx="0" cy="0"/>
          <a:chOff x="0" y="0"/>
          <a:chExt cx="0" cy="0"/>
        </a:xfrm>
      </p:grpSpPr>
      <p:sp>
        <p:nvSpPr>
          <p:cNvPr id="437" name="Google Shape;437;p59"/>
          <p:cNvSpPr txBox="1"/>
          <p:nvPr>
            <p:ph type="title"/>
          </p:nvPr>
        </p:nvSpPr>
        <p:spPr>
          <a:xfrm>
            <a:off x="311700" y="3312700"/>
            <a:ext cx="8520600" cy="841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600"/>
              <a:buNone/>
            </a:pPr>
            <a:r>
              <a:rPr lang="en" sz="5200">
                <a:solidFill>
                  <a:srgbClr val="E4E5B8"/>
                </a:solidFill>
                <a:latin typeface="Georgia"/>
                <a:ea typeface="Georgia"/>
                <a:cs typeface="Georgia"/>
                <a:sym typeface="Georgia"/>
              </a:rPr>
              <a:t>Discussion &amp; New Members Introductions</a:t>
            </a:r>
            <a:endParaRPr sz="5200">
              <a:solidFill>
                <a:srgbClr val="E4E5B8"/>
              </a:solidFill>
              <a:latin typeface="Georgia"/>
              <a:ea typeface="Georgia"/>
              <a:cs typeface="Georgia"/>
              <a:sym typeface="Georgia"/>
            </a:endParaRPr>
          </a:p>
        </p:txBody>
      </p:sp>
      <p:pic>
        <p:nvPicPr>
          <p:cNvPr id="438" name="Google Shape;438;p59"/>
          <p:cNvPicPr preferRelativeResize="0"/>
          <p:nvPr/>
        </p:nvPicPr>
        <p:blipFill rotWithShape="1">
          <a:blip r:embed="rId3">
            <a:alphaModFix/>
          </a:blip>
          <a:srcRect b="0" l="0" r="0" t="0"/>
          <a:stretch/>
        </p:blipFill>
        <p:spPr>
          <a:xfrm>
            <a:off x="3648975" y="897800"/>
            <a:ext cx="1846049" cy="1846049"/>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2" name="Shape 442"/>
        <p:cNvGrpSpPr/>
        <p:nvPr/>
      </p:nvGrpSpPr>
      <p:grpSpPr>
        <a:xfrm>
          <a:off x="0" y="0"/>
          <a:ext cx="0" cy="0"/>
          <a:chOff x="0" y="0"/>
          <a:chExt cx="0" cy="0"/>
        </a:xfrm>
      </p:grpSpPr>
      <p:sp>
        <p:nvSpPr>
          <p:cNvPr id="443" name="Google Shape;443;p6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4" name="Google Shape;444;p60"/>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New Member Introductions</a:t>
            </a:r>
            <a:endParaRPr>
              <a:solidFill>
                <a:srgbClr val="E4E5B8"/>
              </a:solidFill>
              <a:latin typeface="Georgia"/>
              <a:ea typeface="Georgia"/>
              <a:cs typeface="Georgia"/>
              <a:sym typeface="Georgia"/>
            </a:endParaRPr>
          </a:p>
        </p:txBody>
      </p:sp>
      <p:pic>
        <p:nvPicPr>
          <p:cNvPr id="445" name="Google Shape;445;p60"/>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446" name="Google Shape;446;p60"/>
          <p:cNvSpPr txBox="1"/>
          <p:nvPr/>
        </p:nvSpPr>
        <p:spPr>
          <a:xfrm>
            <a:off x="472000" y="1464375"/>
            <a:ext cx="8096400" cy="3263100"/>
          </a:xfrm>
          <a:prstGeom prst="rect">
            <a:avLst/>
          </a:prstGeom>
          <a:noFill/>
          <a:ln>
            <a:noFill/>
          </a:ln>
        </p:spPr>
        <p:txBody>
          <a:bodyPr anchorCtr="0" anchor="t" bIns="91425" lIns="91425" spcFirstLastPara="1" rIns="91425" wrap="square" tIns="91425">
            <a:spAutoFit/>
          </a:bodyPr>
          <a:lstStyle/>
          <a:p>
            <a:pPr indent="-387350" lvl="0" marL="457200" marR="0" rtl="0" algn="l">
              <a:lnSpc>
                <a:spcPct val="100000"/>
              </a:lnSpc>
              <a:spcBef>
                <a:spcPts val="0"/>
              </a:spcBef>
              <a:spcAft>
                <a:spcPts val="0"/>
              </a:spcAft>
              <a:buClr>
                <a:srgbClr val="E4E5B8"/>
              </a:buClr>
              <a:buSzPts val="2500"/>
              <a:buFont typeface="Georgia"/>
              <a:buChar char="●"/>
            </a:pPr>
            <a:r>
              <a:rPr b="0" i="0" lang="en" sz="2500" u="none" cap="none" strike="noStrike">
                <a:solidFill>
                  <a:srgbClr val="E4E5B8"/>
                </a:solidFill>
                <a:latin typeface="Georgia"/>
                <a:ea typeface="Georgia"/>
                <a:cs typeface="Georgia"/>
                <a:sym typeface="Georgia"/>
              </a:rPr>
              <a:t>What is your name, pronouns and state (or country/territory)?</a:t>
            </a:r>
            <a:endParaRPr b="0" i="0" sz="2500" u="none" cap="none" strike="noStrike">
              <a:solidFill>
                <a:srgbClr val="E4E5B8"/>
              </a:solidFill>
              <a:latin typeface="Georgia"/>
              <a:ea typeface="Georgia"/>
              <a:cs typeface="Georgia"/>
              <a:sym typeface="Georgia"/>
            </a:endParaRPr>
          </a:p>
          <a:p>
            <a:pPr indent="0" lvl="0" marL="457200" marR="0" rtl="0" algn="l">
              <a:lnSpc>
                <a:spcPct val="100000"/>
              </a:lnSpc>
              <a:spcBef>
                <a:spcPts val="0"/>
              </a:spcBef>
              <a:spcAft>
                <a:spcPts val="0"/>
              </a:spcAft>
              <a:buClr>
                <a:srgbClr val="000000"/>
              </a:buClr>
              <a:buSzPts val="2500"/>
              <a:buFont typeface="Arial"/>
              <a:buNone/>
            </a:pPr>
            <a:r>
              <a:t/>
            </a:r>
            <a:endParaRPr b="0" i="0" sz="2500" u="none" cap="none" strike="noStrike">
              <a:solidFill>
                <a:srgbClr val="E4E5B8"/>
              </a:solidFill>
              <a:latin typeface="Georgia"/>
              <a:ea typeface="Georgia"/>
              <a:cs typeface="Georgia"/>
              <a:sym typeface="Georgia"/>
            </a:endParaRPr>
          </a:p>
          <a:p>
            <a:pPr indent="-387350" lvl="0" marL="457200" marR="0" rtl="0" algn="l">
              <a:lnSpc>
                <a:spcPct val="200000"/>
              </a:lnSpc>
              <a:spcBef>
                <a:spcPts val="0"/>
              </a:spcBef>
              <a:spcAft>
                <a:spcPts val="0"/>
              </a:spcAft>
              <a:buClr>
                <a:srgbClr val="E4E5B8"/>
              </a:buClr>
              <a:buSzPts val="2500"/>
              <a:buFont typeface="Georgia"/>
              <a:buChar char="●"/>
            </a:pPr>
            <a:r>
              <a:rPr b="0" i="0" lang="en" sz="2500" u="none" cap="none" strike="noStrike">
                <a:solidFill>
                  <a:srgbClr val="E4E5B8"/>
                </a:solidFill>
                <a:latin typeface="Georgia"/>
                <a:ea typeface="Georgia"/>
                <a:cs typeface="Georgia"/>
                <a:sym typeface="Georgia"/>
              </a:rPr>
              <a:t>Where do you work? Is it unionized?</a:t>
            </a:r>
            <a:endParaRPr b="0" i="0" sz="2500" u="none" cap="none" strike="noStrike">
              <a:solidFill>
                <a:srgbClr val="E4E5B8"/>
              </a:solidFill>
              <a:latin typeface="Georgia"/>
              <a:ea typeface="Georgia"/>
              <a:cs typeface="Georgia"/>
              <a:sym typeface="Georgia"/>
            </a:endParaRPr>
          </a:p>
          <a:p>
            <a:pPr indent="-387350" lvl="0" marL="457200" marR="0" rtl="0" algn="l">
              <a:lnSpc>
                <a:spcPct val="200000"/>
              </a:lnSpc>
              <a:spcBef>
                <a:spcPts val="0"/>
              </a:spcBef>
              <a:spcAft>
                <a:spcPts val="0"/>
              </a:spcAft>
              <a:buClr>
                <a:srgbClr val="E4E5B8"/>
              </a:buClr>
              <a:buSzPts val="2500"/>
              <a:buFont typeface="Georgia"/>
              <a:buChar char="●"/>
            </a:pPr>
            <a:r>
              <a:rPr b="0" i="0" lang="en" sz="2500" u="none" cap="none" strike="noStrike">
                <a:solidFill>
                  <a:srgbClr val="E4E5B8"/>
                </a:solidFill>
                <a:latin typeface="Georgia"/>
                <a:ea typeface="Georgia"/>
                <a:cs typeface="Georgia"/>
                <a:sym typeface="Georgia"/>
              </a:rPr>
              <a:t>How did you find out about the People’s School?</a:t>
            </a:r>
            <a:endParaRPr b="0" i="0" sz="2500" u="none" cap="none" strike="noStrike">
              <a:solidFill>
                <a:srgbClr val="E4E5B8"/>
              </a:solidFill>
              <a:latin typeface="Georgia"/>
              <a:ea typeface="Georgia"/>
              <a:cs typeface="Georgia"/>
              <a:sym typeface="Georgia"/>
            </a:endParaRPr>
          </a:p>
          <a:p>
            <a:pPr indent="-387350" lvl="0" marL="457200" marR="0" rtl="0" algn="l">
              <a:lnSpc>
                <a:spcPct val="200000"/>
              </a:lnSpc>
              <a:spcBef>
                <a:spcPts val="0"/>
              </a:spcBef>
              <a:spcAft>
                <a:spcPts val="0"/>
              </a:spcAft>
              <a:buClr>
                <a:srgbClr val="E4E5B8"/>
              </a:buClr>
              <a:buSzPts val="2500"/>
              <a:buFont typeface="Georgia"/>
              <a:buChar char="●"/>
            </a:pPr>
            <a:r>
              <a:rPr b="0" i="0" lang="en" sz="2500" u="none" cap="none" strike="noStrike">
                <a:solidFill>
                  <a:srgbClr val="E4E5B8"/>
                </a:solidFill>
                <a:latin typeface="Georgia"/>
                <a:ea typeface="Georgia"/>
                <a:cs typeface="Georgia"/>
                <a:sym typeface="Georgia"/>
              </a:rPr>
              <a:t>What do you think about tonight's class?</a:t>
            </a:r>
            <a:endParaRPr b="0" i="0" sz="2500" u="none" cap="none" strike="noStrike">
              <a:solidFill>
                <a:srgbClr val="E4E5B8"/>
              </a:solidFill>
              <a:latin typeface="Georgia"/>
              <a:ea typeface="Georgia"/>
              <a:cs typeface="Georgia"/>
              <a:sym typeface="Georgia"/>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0" name="Shape 450"/>
        <p:cNvGrpSpPr/>
        <p:nvPr/>
      </p:nvGrpSpPr>
      <p:grpSpPr>
        <a:xfrm>
          <a:off x="0" y="0"/>
          <a:ext cx="0" cy="0"/>
          <a:chOff x="0" y="0"/>
          <a:chExt cx="0" cy="0"/>
        </a:xfrm>
      </p:grpSpPr>
      <p:sp>
        <p:nvSpPr>
          <p:cNvPr id="451" name="Google Shape;451;p61"/>
          <p:cNvSpPr txBox="1"/>
          <p:nvPr>
            <p:ph type="title"/>
          </p:nvPr>
        </p:nvSpPr>
        <p:spPr>
          <a:xfrm>
            <a:off x="311700" y="3312700"/>
            <a:ext cx="8520600" cy="841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600"/>
              <a:buNone/>
            </a:pPr>
            <a:r>
              <a:rPr lang="en" sz="5200">
                <a:solidFill>
                  <a:srgbClr val="E4E5B8"/>
                </a:solidFill>
                <a:latin typeface="Georgia"/>
                <a:ea typeface="Georgia"/>
                <a:cs typeface="Georgia"/>
                <a:sym typeface="Georgia"/>
              </a:rPr>
              <a:t>Atomic Aftermath &amp; The Present Day Nuclear Threat</a:t>
            </a:r>
            <a:endParaRPr sz="5200">
              <a:solidFill>
                <a:srgbClr val="E4E5B8"/>
              </a:solidFill>
              <a:latin typeface="Georgia"/>
              <a:ea typeface="Georgia"/>
              <a:cs typeface="Georgia"/>
              <a:sym typeface="Georgia"/>
            </a:endParaRPr>
          </a:p>
        </p:txBody>
      </p:sp>
      <p:pic>
        <p:nvPicPr>
          <p:cNvPr id="452" name="Google Shape;452;p61"/>
          <p:cNvPicPr preferRelativeResize="0"/>
          <p:nvPr/>
        </p:nvPicPr>
        <p:blipFill rotWithShape="1">
          <a:blip r:embed="rId3">
            <a:alphaModFix/>
          </a:blip>
          <a:srcRect b="0" l="0" r="0" t="0"/>
          <a:stretch/>
        </p:blipFill>
        <p:spPr>
          <a:xfrm>
            <a:off x="3648975" y="897800"/>
            <a:ext cx="1846049" cy="1846049"/>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6" name="Shape 456"/>
        <p:cNvGrpSpPr/>
        <p:nvPr/>
      </p:nvGrpSpPr>
      <p:grpSpPr>
        <a:xfrm>
          <a:off x="0" y="0"/>
          <a:ext cx="0" cy="0"/>
          <a:chOff x="0" y="0"/>
          <a:chExt cx="0" cy="0"/>
        </a:xfrm>
      </p:grpSpPr>
      <p:sp>
        <p:nvSpPr>
          <p:cNvPr id="457" name="Google Shape;457;p6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8" name="Google Shape;458;p62"/>
          <p:cNvSpPr txBox="1"/>
          <p:nvPr>
            <p:ph type="title"/>
          </p:nvPr>
        </p:nvSpPr>
        <p:spPr>
          <a:xfrm>
            <a:off x="1533175" y="1125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SzPct val="111111"/>
              <a:buNone/>
            </a:pPr>
            <a:r>
              <a:rPr lang="en">
                <a:solidFill>
                  <a:srgbClr val="E4E5B8"/>
                </a:solidFill>
                <a:latin typeface="Georgia"/>
                <a:ea typeface="Georgia"/>
                <a:cs typeface="Georgia"/>
                <a:sym typeface="Georgia"/>
              </a:rPr>
              <a:t>Excerpts From “Democracy With a Tommy Gun” by Wilfred Burchett</a:t>
            </a:r>
            <a:endParaRPr>
              <a:solidFill>
                <a:srgbClr val="E4E5B8"/>
              </a:solidFill>
              <a:latin typeface="Georgia"/>
              <a:ea typeface="Georgia"/>
              <a:cs typeface="Georgia"/>
              <a:sym typeface="Georgia"/>
            </a:endParaRPr>
          </a:p>
        </p:txBody>
      </p:sp>
      <p:pic>
        <p:nvPicPr>
          <p:cNvPr id="459" name="Google Shape;459;p62"/>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460" name="Google Shape;460;p62"/>
          <p:cNvSpPr txBox="1"/>
          <p:nvPr/>
        </p:nvSpPr>
        <p:spPr>
          <a:xfrm>
            <a:off x="292576" y="1210190"/>
            <a:ext cx="5486400" cy="415500"/>
          </a:xfrm>
          <a:prstGeom prst="rect">
            <a:avLst/>
          </a:prstGeom>
          <a:noFill/>
          <a:ln>
            <a:noFill/>
          </a:ln>
        </p:spPr>
        <p:txBody>
          <a:bodyPr anchorCtr="0" anchor="t" bIns="91425" lIns="91425" spcFirstLastPara="1" rIns="91425" wrap="square" tIns="91425">
            <a:spAutoFit/>
          </a:bodyPr>
          <a:lstStyle/>
          <a:p>
            <a:pPr indent="0" lvl="0" marL="0" marR="0" rtl="0" algn="just">
              <a:lnSpc>
                <a:spcPct val="100000"/>
              </a:lnSpc>
              <a:spcBef>
                <a:spcPts val="0"/>
              </a:spcBef>
              <a:spcAft>
                <a:spcPts val="0"/>
              </a:spcAft>
              <a:buNone/>
            </a:pPr>
            <a:r>
              <a:t/>
            </a:r>
            <a:endParaRPr sz="1500">
              <a:solidFill>
                <a:srgbClr val="E4E5B8"/>
              </a:solidFill>
              <a:latin typeface="Georgia"/>
              <a:ea typeface="Georgia"/>
              <a:cs typeface="Georgia"/>
              <a:sym typeface="Georgia"/>
            </a:endParaRPr>
          </a:p>
        </p:txBody>
      </p:sp>
      <p:sp>
        <p:nvSpPr>
          <p:cNvPr id="461" name="Google Shape;461;p62"/>
          <p:cNvSpPr txBox="1"/>
          <p:nvPr/>
        </p:nvSpPr>
        <p:spPr>
          <a:xfrm>
            <a:off x="5764012" y="3603433"/>
            <a:ext cx="3291900" cy="9765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t/>
            </a:r>
            <a:endParaRPr sz="1200">
              <a:solidFill>
                <a:schemeClr val="lt2"/>
              </a:solidFill>
            </a:endParaRPr>
          </a:p>
        </p:txBody>
      </p:sp>
      <p:sp>
        <p:nvSpPr>
          <p:cNvPr id="462" name="Google Shape;462;p62"/>
          <p:cNvSpPr txBox="1"/>
          <p:nvPr/>
        </p:nvSpPr>
        <p:spPr>
          <a:xfrm>
            <a:off x="252175" y="1350800"/>
            <a:ext cx="4444500" cy="358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E4E5B8"/>
                </a:solidFill>
                <a:highlight>
                  <a:srgbClr val="B21F15"/>
                </a:highlight>
                <a:latin typeface="Barlow Condensed"/>
                <a:ea typeface="Barlow Condensed"/>
                <a:cs typeface="Barlow Condensed"/>
                <a:sym typeface="Barlow Condensed"/>
              </a:rPr>
              <a:t>Walking through those Hiroshima streets one had a feeling of having been transplanted into some death stricken other planet. There was nothing but awful devastation and desolation. Lead-grey clouds hung low over the waste that had been a city of more than a quarter of a million people. Mists seemed to issue forth from fissures in the soil. There was a dank, acrid, sulphurous smell, and people hurried past without pausing or speaking to each other, white masks covering mouths and nostrils. Buildings had been pounded into grey and reddish dust, solidified into ridges and banks by the frequent rains.</a:t>
            </a:r>
            <a:endParaRPr sz="2400">
              <a:solidFill>
                <a:srgbClr val="E4E5B8"/>
              </a:solidFill>
              <a:highlight>
                <a:srgbClr val="B21F15"/>
              </a:highlight>
              <a:latin typeface="Barlow Condensed"/>
              <a:ea typeface="Barlow Condensed"/>
              <a:cs typeface="Barlow Condensed"/>
              <a:sym typeface="Barlow Condensed"/>
            </a:endParaRPr>
          </a:p>
        </p:txBody>
      </p:sp>
      <p:pic>
        <p:nvPicPr>
          <p:cNvPr id="463" name="Google Shape;463;p62" title="burchett.jpeg"/>
          <p:cNvPicPr preferRelativeResize="0"/>
          <p:nvPr/>
        </p:nvPicPr>
        <p:blipFill>
          <a:blip r:embed="rId4">
            <a:alphaModFix/>
          </a:blip>
          <a:stretch>
            <a:fillRect/>
          </a:stretch>
        </p:blipFill>
        <p:spPr>
          <a:xfrm>
            <a:off x="4697626" y="1350800"/>
            <a:ext cx="4169299" cy="1969725"/>
          </a:xfrm>
          <a:prstGeom prst="rect">
            <a:avLst/>
          </a:prstGeom>
          <a:noFill/>
          <a:ln>
            <a:noFill/>
          </a:ln>
        </p:spPr>
      </p:pic>
      <p:sp>
        <p:nvSpPr>
          <p:cNvPr id="464" name="Google Shape;464;p62"/>
          <p:cNvSpPr txBox="1"/>
          <p:nvPr/>
        </p:nvSpPr>
        <p:spPr>
          <a:xfrm>
            <a:off x="4707200" y="3458225"/>
            <a:ext cx="4169400" cy="82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lt2"/>
                </a:solidFill>
              </a:rPr>
              <a:t>Australian</a:t>
            </a:r>
            <a:r>
              <a:rPr lang="en" sz="1800">
                <a:solidFill>
                  <a:schemeClr val="lt2"/>
                </a:solidFill>
              </a:rPr>
              <a:t> Communist and Journalist, Wilfred Burchett</a:t>
            </a:r>
            <a:endParaRPr sz="1800">
              <a:solidFill>
                <a:schemeClr val="lt2"/>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8" name="Shape 468"/>
        <p:cNvGrpSpPr/>
        <p:nvPr/>
      </p:nvGrpSpPr>
      <p:grpSpPr>
        <a:xfrm>
          <a:off x="0" y="0"/>
          <a:ext cx="0" cy="0"/>
          <a:chOff x="0" y="0"/>
          <a:chExt cx="0" cy="0"/>
        </a:xfrm>
      </p:grpSpPr>
      <p:sp>
        <p:nvSpPr>
          <p:cNvPr id="469" name="Google Shape;469;p6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0" name="Google Shape;470;p63"/>
          <p:cNvSpPr txBox="1"/>
          <p:nvPr>
            <p:ph type="title"/>
          </p:nvPr>
        </p:nvSpPr>
        <p:spPr>
          <a:xfrm>
            <a:off x="1533175" y="1125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SzPct val="111111"/>
              <a:buNone/>
            </a:pPr>
            <a:r>
              <a:rPr lang="en">
                <a:solidFill>
                  <a:srgbClr val="E4E5B8"/>
                </a:solidFill>
                <a:latin typeface="Georgia"/>
                <a:ea typeface="Georgia"/>
                <a:cs typeface="Georgia"/>
                <a:sym typeface="Georgia"/>
              </a:rPr>
              <a:t>Excerpts From “Democracy With a Tommy Gun” by Wilfred Burchett</a:t>
            </a:r>
            <a:endParaRPr>
              <a:solidFill>
                <a:srgbClr val="E4E5B8"/>
              </a:solidFill>
              <a:latin typeface="Georgia"/>
              <a:ea typeface="Georgia"/>
              <a:cs typeface="Georgia"/>
              <a:sym typeface="Georgia"/>
            </a:endParaRPr>
          </a:p>
        </p:txBody>
      </p:sp>
      <p:pic>
        <p:nvPicPr>
          <p:cNvPr id="471" name="Google Shape;471;p63"/>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472" name="Google Shape;472;p63"/>
          <p:cNvSpPr txBox="1"/>
          <p:nvPr/>
        </p:nvSpPr>
        <p:spPr>
          <a:xfrm>
            <a:off x="292576" y="1210190"/>
            <a:ext cx="5486400" cy="415500"/>
          </a:xfrm>
          <a:prstGeom prst="rect">
            <a:avLst/>
          </a:prstGeom>
          <a:noFill/>
          <a:ln>
            <a:noFill/>
          </a:ln>
        </p:spPr>
        <p:txBody>
          <a:bodyPr anchorCtr="0" anchor="t" bIns="91425" lIns="91425" spcFirstLastPara="1" rIns="91425" wrap="square" tIns="91425">
            <a:spAutoFit/>
          </a:bodyPr>
          <a:lstStyle/>
          <a:p>
            <a:pPr indent="0" lvl="0" marL="0" marR="0" rtl="0" algn="just">
              <a:lnSpc>
                <a:spcPct val="100000"/>
              </a:lnSpc>
              <a:spcBef>
                <a:spcPts val="0"/>
              </a:spcBef>
              <a:spcAft>
                <a:spcPts val="0"/>
              </a:spcAft>
              <a:buNone/>
            </a:pPr>
            <a:r>
              <a:t/>
            </a:r>
            <a:endParaRPr sz="1500">
              <a:solidFill>
                <a:srgbClr val="E4E5B8"/>
              </a:solidFill>
              <a:latin typeface="Georgia"/>
              <a:ea typeface="Georgia"/>
              <a:cs typeface="Georgia"/>
              <a:sym typeface="Georgia"/>
            </a:endParaRPr>
          </a:p>
        </p:txBody>
      </p:sp>
      <p:sp>
        <p:nvSpPr>
          <p:cNvPr id="473" name="Google Shape;473;p63"/>
          <p:cNvSpPr txBox="1"/>
          <p:nvPr/>
        </p:nvSpPr>
        <p:spPr>
          <a:xfrm>
            <a:off x="5764012" y="3603433"/>
            <a:ext cx="3291900" cy="9765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t/>
            </a:r>
            <a:endParaRPr sz="1200">
              <a:solidFill>
                <a:schemeClr val="lt2"/>
              </a:solidFill>
            </a:endParaRPr>
          </a:p>
        </p:txBody>
      </p:sp>
      <p:sp>
        <p:nvSpPr>
          <p:cNvPr id="474" name="Google Shape;474;p63"/>
          <p:cNvSpPr txBox="1"/>
          <p:nvPr/>
        </p:nvSpPr>
        <p:spPr>
          <a:xfrm>
            <a:off x="209400" y="1210200"/>
            <a:ext cx="8721600" cy="3582900"/>
          </a:xfrm>
          <a:prstGeom prst="rect">
            <a:avLst/>
          </a:prstGeom>
          <a:noFill/>
          <a:ln>
            <a:noFill/>
          </a:ln>
        </p:spPr>
        <p:txBody>
          <a:bodyPr anchorCtr="0" anchor="t" bIns="91425" lIns="91425" spcFirstLastPara="1" rIns="91425" wrap="square" tIns="91425">
            <a:noAutofit/>
          </a:bodyPr>
          <a:lstStyle/>
          <a:p>
            <a:pPr indent="139700" lvl="0" marL="419100" marR="419100" rtl="0" algn="just">
              <a:lnSpc>
                <a:spcPct val="163636"/>
              </a:lnSpc>
              <a:spcBef>
                <a:spcPts val="1200"/>
              </a:spcBef>
              <a:spcAft>
                <a:spcPts val="0"/>
              </a:spcAft>
              <a:buNone/>
            </a:pPr>
            <a:r>
              <a:rPr lang="en">
                <a:solidFill>
                  <a:srgbClr val="E4E5B8"/>
                </a:solidFill>
                <a:latin typeface="Barlow Condensed"/>
                <a:ea typeface="Barlow Condensed"/>
                <a:cs typeface="Barlow Condensed"/>
                <a:sym typeface="Barlow Condensed"/>
              </a:rPr>
              <a:t>The Domei man, who was four miles from the centre of Hiroshima when the bomb fell, described the event as follows:</a:t>
            </a:r>
            <a:endParaRPr>
              <a:solidFill>
                <a:srgbClr val="E4E5B8"/>
              </a:solidFill>
              <a:latin typeface="Barlow Condensed"/>
              <a:ea typeface="Barlow Condensed"/>
              <a:cs typeface="Barlow Condensed"/>
              <a:sym typeface="Barlow Condensed"/>
            </a:endParaRPr>
          </a:p>
          <a:p>
            <a:pPr indent="139700" lvl="0" marL="419100" marR="419100" rtl="0" algn="just">
              <a:lnSpc>
                <a:spcPct val="163636"/>
              </a:lnSpc>
              <a:spcBef>
                <a:spcPts val="1200"/>
              </a:spcBef>
              <a:spcAft>
                <a:spcPts val="0"/>
              </a:spcAft>
              <a:buNone/>
            </a:pPr>
            <a:r>
              <a:rPr lang="en">
                <a:solidFill>
                  <a:srgbClr val="E4E5B8"/>
                </a:solidFill>
                <a:latin typeface="Barlow Condensed"/>
                <a:ea typeface="Barlow Condensed"/>
                <a:cs typeface="Barlow Condensed"/>
                <a:sym typeface="Barlow Condensed"/>
              </a:rPr>
              <a:t>"We had an alarm early in the morning, but only two aircraft appeared. We thought they were reconnaissance planes and nobody took much notice. The 'All Clear' sounded and everybody started on their way back to work. Then at 8.20 a.m. one plane came back. We thought it was another photo plane, and alarms weren't even sounded. I was just about to leave for work when there was a blinding light, as if from a giant flash of lightning. At the same time I felt a scorching heat on my face and the house dropped about me. While I was still on the ground there sounded a booming explosion as if a two ton bomb had dropped alongside me. When I looked out there was a tremendous pillar of black smoke, shaped like a parachute, drifting upwards with a scarlet thread in the middle of it. As I watched the scarlet was diffused through the smoke pillar until the whole thing was glowing red. Hiroshima had disappeared. I knew something new to our experience had occurred. I tried to phone our office, then the police and fire brigade, to find out what had happened, but I couldn't even raise the exchange."</a:t>
            </a:r>
            <a:endParaRPr>
              <a:solidFill>
                <a:srgbClr val="E4E5B8"/>
              </a:solidFill>
              <a:latin typeface="Barlow Condensed"/>
              <a:ea typeface="Barlow Condensed"/>
              <a:cs typeface="Barlow Condensed"/>
              <a:sym typeface="Barlow Condensed"/>
            </a:endParaRPr>
          </a:p>
          <a:p>
            <a:pPr indent="0" lvl="0" marL="0" rtl="0" algn="l">
              <a:spcBef>
                <a:spcPts val="1200"/>
              </a:spcBef>
              <a:spcAft>
                <a:spcPts val="0"/>
              </a:spcAft>
              <a:buNone/>
            </a:pPr>
            <a:r>
              <a:t/>
            </a:r>
            <a:endParaRPr sz="1200">
              <a:solidFill>
                <a:srgbClr val="E4E5B8"/>
              </a:solidFill>
              <a:highlight>
                <a:srgbClr val="B21F15"/>
              </a:highlight>
              <a:latin typeface="Barlow Condensed"/>
              <a:ea typeface="Barlow Condensed"/>
              <a:cs typeface="Barlow Condensed"/>
              <a:sym typeface="Barlow Condensed"/>
            </a:endParaRPr>
          </a:p>
        </p:txBody>
      </p:sp>
      <p:sp>
        <p:nvSpPr>
          <p:cNvPr id="475" name="Google Shape;475;p63"/>
          <p:cNvSpPr txBox="1"/>
          <p:nvPr/>
        </p:nvSpPr>
        <p:spPr>
          <a:xfrm>
            <a:off x="4707200" y="3458225"/>
            <a:ext cx="4169400" cy="82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lt2"/>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9" name="Shape 479"/>
        <p:cNvGrpSpPr/>
        <p:nvPr/>
      </p:nvGrpSpPr>
      <p:grpSpPr>
        <a:xfrm>
          <a:off x="0" y="0"/>
          <a:ext cx="0" cy="0"/>
          <a:chOff x="0" y="0"/>
          <a:chExt cx="0" cy="0"/>
        </a:xfrm>
      </p:grpSpPr>
      <p:sp>
        <p:nvSpPr>
          <p:cNvPr id="480" name="Google Shape;480;p6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1" name="Google Shape;481;p64"/>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SzPct val="111111"/>
              <a:buNone/>
            </a:pPr>
            <a:r>
              <a:rPr lang="en">
                <a:solidFill>
                  <a:srgbClr val="E4E5B8"/>
                </a:solidFill>
                <a:latin typeface="Georgia"/>
                <a:ea typeface="Georgia"/>
                <a:cs typeface="Georgia"/>
                <a:sym typeface="Georgia"/>
              </a:rPr>
              <a:t>The Years of U.S. Atomic Monopoly</a:t>
            </a:r>
            <a:endParaRPr>
              <a:solidFill>
                <a:srgbClr val="E4E5B8"/>
              </a:solidFill>
              <a:latin typeface="Georgia"/>
              <a:ea typeface="Georgia"/>
              <a:cs typeface="Georgia"/>
              <a:sym typeface="Georgia"/>
            </a:endParaRPr>
          </a:p>
        </p:txBody>
      </p:sp>
      <p:pic>
        <p:nvPicPr>
          <p:cNvPr id="482" name="Google Shape;482;p64"/>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483" name="Google Shape;483;p64"/>
          <p:cNvSpPr txBox="1"/>
          <p:nvPr/>
        </p:nvSpPr>
        <p:spPr>
          <a:xfrm>
            <a:off x="292576" y="1210190"/>
            <a:ext cx="5486400" cy="3879000"/>
          </a:xfrm>
          <a:prstGeom prst="rect">
            <a:avLst/>
          </a:prstGeom>
          <a:noFill/>
          <a:ln>
            <a:noFill/>
          </a:ln>
        </p:spPr>
        <p:txBody>
          <a:bodyPr anchorCtr="0" anchor="t" bIns="91425" lIns="91425" spcFirstLastPara="1" rIns="91425" wrap="square" tIns="91425">
            <a:spAutoFit/>
          </a:bodyPr>
          <a:lstStyle/>
          <a:p>
            <a:pPr indent="0" lvl="0" marL="0" marR="0" rtl="0" algn="just">
              <a:lnSpc>
                <a:spcPct val="100000"/>
              </a:lnSpc>
              <a:spcBef>
                <a:spcPts val="0"/>
              </a:spcBef>
              <a:spcAft>
                <a:spcPts val="0"/>
              </a:spcAft>
              <a:buNone/>
            </a:pPr>
            <a:r>
              <a:rPr lang="en" sz="1500">
                <a:solidFill>
                  <a:srgbClr val="E4E5B8"/>
                </a:solidFill>
                <a:latin typeface="Georgia"/>
                <a:ea typeface="Georgia"/>
                <a:cs typeface="Georgia"/>
                <a:sym typeface="Georgia"/>
              </a:rPr>
              <a:t>Months before the end of the Second World War British Prime Minister Winston Churchill ordered the British Armed Forces’ Joint Planning Staff to develop a strategy targeting the USSR. The first edition of the plan was prepared on May 22, 1945. In accordance with the plan the invasion of Russia-held Europe by the Allied forces was scheduled on July 1, 1945. The plan, dubbed Operation Unthinkable, stated that its primary goal was “to impose upon Russia the will of the United States and the British Empire.”</a:t>
            </a:r>
            <a:endParaRPr sz="1500">
              <a:solidFill>
                <a:srgbClr val="E4E5B8"/>
              </a:solidFill>
              <a:latin typeface="Georgia"/>
              <a:ea typeface="Georgia"/>
              <a:cs typeface="Georgia"/>
              <a:sym typeface="Georgia"/>
            </a:endParaRPr>
          </a:p>
          <a:p>
            <a:pPr indent="0" lvl="0" marL="457200" marR="0" rtl="0" algn="just">
              <a:lnSpc>
                <a:spcPct val="100000"/>
              </a:lnSpc>
              <a:spcBef>
                <a:spcPts val="0"/>
              </a:spcBef>
              <a:spcAft>
                <a:spcPts val="0"/>
              </a:spcAft>
              <a:buNone/>
            </a:pPr>
            <a:r>
              <a:t/>
            </a:r>
            <a:endParaRPr sz="1500">
              <a:solidFill>
                <a:srgbClr val="E4E5B8"/>
              </a:solidFill>
              <a:latin typeface="Georgia"/>
              <a:ea typeface="Georgia"/>
              <a:cs typeface="Georgia"/>
              <a:sym typeface="Georgia"/>
            </a:endParaRPr>
          </a:p>
          <a:p>
            <a:pPr indent="0" lvl="0" marL="0" marR="0" rtl="0" algn="just">
              <a:lnSpc>
                <a:spcPct val="100000"/>
              </a:lnSpc>
              <a:spcBef>
                <a:spcPts val="0"/>
              </a:spcBef>
              <a:spcAft>
                <a:spcPts val="0"/>
              </a:spcAft>
              <a:buNone/>
            </a:pPr>
            <a:r>
              <a:rPr lang="en" sz="1500">
                <a:solidFill>
                  <a:srgbClr val="E4E5B8"/>
                </a:solidFill>
                <a:latin typeface="Georgia"/>
                <a:ea typeface="Georgia"/>
                <a:cs typeface="Georgia"/>
                <a:sym typeface="Georgia"/>
              </a:rPr>
              <a:t>British generals warned Churchill that the “total war” would be hazardous to the Allied armed forces. However, after the United States “tested” its nuclear arsenal in Hiroshima and Nagasaki in August 1945, Churchill and right-wing American policy makers started to persuade the White House to bomb the USSR. </a:t>
            </a:r>
            <a:endParaRPr sz="1500">
              <a:solidFill>
                <a:srgbClr val="E4E5B8"/>
              </a:solidFill>
              <a:latin typeface="Georgia"/>
              <a:ea typeface="Georgia"/>
              <a:cs typeface="Georgia"/>
              <a:sym typeface="Georgia"/>
            </a:endParaRPr>
          </a:p>
        </p:txBody>
      </p:sp>
      <p:pic>
        <p:nvPicPr>
          <p:cNvPr id="484" name="Google Shape;484;p64" title="churchill and FDR.jpg"/>
          <p:cNvPicPr preferRelativeResize="0"/>
          <p:nvPr/>
        </p:nvPicPr>
        <p:blipFill>
          <a:blip r:embed="rId4">
            <a:alphaModFix/>
          </a:blip>
          <a:stretch>
            <a:fillRect/>
          </a:stretch>
        </p:blipFill>
        <p:spPr>
          <a:xfrm>
            <a:off x="5871567" y="1388268"/>
            <a:ext cx="3108960" cy="2238451"/>
          </a:xfrm>
          <a:prstGeom prst="rect">
            <a:avLst/>
          </a:prstGeom>
          <a:noFill/>
          <a:ln>
            <a:noFill/>
          </a:ln>
        </p:spPr>
      </p:pic>
      <p:sp>
        <p:nvSpPr>
          <p:cNvPr id="485" name="Google Shape;485;p64"/>
          <p:cNvSpPr txBox="1"/>
          <p:nvPr/>
        </p:nvSpPr>
        <p:spPr>
          <a:xfrm>
            <a:off x="5764012" y="3603433"/>
            <a:ext cx="3291900" cy="9765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 sz="1200">
                <a:solidFill>
                  <a:srgbClr val="E4E5B8"/>
                </a:solidFill>
                <a:latin typeface="Georgia"/>
                <a:ea typeface="Georgia"/>
                <a:cs typeface="Georgia"/>
                <a:sym typeface="Georgia"/>
              </a:rPr>
              <a:t>British Prime Minister Winston Churchill and American President Franklin D, Roosevelt at a special meeting of the Pacific War Council during World War Two</a:t>
            </a:r>
            <a:endParaRPr sz="1200">
              <a:solidFill>
                <a:schemeClr val="lt2"/>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pic>
        <p:nvPicPr>
          <p:cNvPr id="126" name="Google Shape;126;p29"/>
          <p:cNvPicPr preferRelativeResize="0"/>
          <p:nvPr/>
        </p:nvPicPr>
        <p:blipFill rotWithShape="1">
          <a:blip r:embed="rId3">
            <a:alphaModFix/>
          </a:blip>
          <a:srcRect b="0" l="0" r="0" t="0"/>
          <a:stretch/>
        </p:blipFill>
        <p:spPr>
          <a:xfrm>
            <a:off x="4182251" y="152400"/>
            <a:ext cx="779501" cy="779501"/>
          </a:xfrm>
          <a:prstGeom prst="rect">
            <a:avLst/>
          </a:prstGeom>
          <a:noFill/>
          <a:ln>
            <a:noFill/>
          </a:ln>
        </p:spPr>
      </p:pic>
      <p:sp>
        <p:nvSpPr>
          <p:cNvPr id="127" name="Google Shape;127;p29"/>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 name="Google Shape;128;p29"/>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1" lang="en" sz="1400" u="none" cap="none" strike="noStrike">
                <a:solidFill>
                  <a:srgbClr val="E4E5B8"/>
                </a:solidFill>
                <a:latin typeface="Georgia"/>
                <a:ea typeface="Georgia"/>
                <a:cs typeface="Georgia"/>
                <a:sym typeface="Georgia"/>
              </a:rPr>
              <a:t>Atomic Bombing of </a:t>
            </a:r>
            <a:r>
              <a:rPr i="1" lang="en">
                <a:solidFill>
                  <a:srgbClr val="E4E5B8"/>
                </a:solidFill>
                <a:latin typeface="Georgia"/>
                <a:ea typeface="Georgia"/>
                <a:cs typeface="Georgia"/>
                <a:sym typeface="Georgia"/>
              </a:rPr>
              <a:t>Hiroshima</a:t>
            </a:r>
            <a:r>
              <a:rPr b="0" i="1" lang="en" sz="1400" u="none" cap="none" strike="noStrike">
                <a:solidFill>
                  <a:srgbClr val="E4E5B8"/>
                </a:solidFill>
                <a:latin typeface="Georgia"/>
                <a:ea typeface="Georgia"/>
                <a:cs typeface="Georgia"/>
                <a:sym typeface="Georgia"/>
              </a:rPr>
              <a:t>, Japan, on August </a:t>
            </a:r>
            <a:r>
              <a:rPr i="1" lang="en">
                <a:solidFill>
                  <a:srgbClr val="E4E5B8"/>
                </a:solidFill>
                <a:latin typeface="Georgia"/>
                <a:ea typeface="Georgia"/>
                <a:cs typeface="Georgia"/>
                <a:sym typeface="Georgia"/>
              </a:rPr>
              <a:t>6</a:t>
            </a:r>
            <a:r>
              <a:rPr b="0" i="1" lang="en" sz="1400" u="none" cap="none" strike="noStrike">
                <a:solidFill>
                  <a:srgbClr val="E4E5B8"/>
                </a:solidFill>
                <a:latin typeface="Georgia"/>
                <a:ea typeface="Georgia"/>
                <a:cs typeface="Georgia"/>
                <a:sym typeface="Georgia"/>
              </a:rPr>
              <a:t>th, 1945</a:t>
            </a:r>
            <a:endParaRPr b="0" i="0" sz="1400" u="none" cap="none" strike="noStrike">
              <a:solidFill>
                <a:srgbClr val="E4E5B8"/>
              </a:solidFill>
              <a:latin typeface="Georgia"/>
              <a:ea typeface="Georgia"/>
              <a:cs typeface="Georgia"/>
              <a:sym typeface="Georgia"/>
            </a:endParaRPr>
          </a:p>
        </p:txBody>
      </p:sp>
      <p:pic>
        <p:nvPicPr>
          <p:cNvPr descr="Spectacular colorized footage of both atomic bomb attacks by the USA on the Japanese cities Hiroshima and Nagasaki on respectively 6 and 9 August 1945. About 250,000 persons lost their lives during these attacks and hundreds of thousands suffered from ill health due to the intense radiation, especially cancer and leukemia.&#10;&#10;*NOTICE: Due to the very controverse nature of this topic, in particular as regards the need (or not) to take the decision by the US to deploy two atomic bombs on Japan, the comments section got totally out of hand. Therefore as of 2 August 2023 the ability to comment under this video is now permanently switched-off. This channel is dedicated to history, not to become a free-for-all sewer. I am sorry, but I have no other choice* .&#10;&#10;Some people close to the epicentre simply evaporized. A military base was completely annihilated. The blasts and extreme intensity of the light flash and high levels of radiation caused permanent shadows that were burnt into structures and pavements. The bombs were dropped by the US airforce on the Enola Gay bomber. The bomb on Hiroshima was nick named &quot;Little Boy&quot; and on Hiroshima &quot;Fat Man&quot; both assembled as part of the Trinity project. The second bomb was not originally intended for Nagasaki but due to weather conditions became the alternative target.&#10;&#10;The film starts with colorized footage of president Truman who announces the first bomb attack. It also shows the Enola Gay bomber, the atomic blasts and the huge devastation after the attacks.&#10;Watching him present this announcement makes one wonder whether he consciousnessly realized the severety and crualty of the US's actions under his command against primarily civilian innocent Japanese targets. A number of times he smiles and clearly shows that the film was recorded many times to the point of his exhaution and almost boredom.&#10;&#10;The original video footage has been motion-stabilized, contrast &amp; brightness enhanced, de-noised, upscaled to full-HD and artificially colorized using state-of-the-art video software.&#10;&#10;Watch my latest film: &quot;Oppenheimer's Manhattan Project: The real thing! Splendedly A.I restored and colorized (1945)&quot; https://www.youtube.com/watch?v=hM7LVro24m8&#10;&#10;If you like my work, please donate via: https://www.paypal.com/paypalme/Rick88888888" id="129" name="Google Shape;129;p29" title="The Atomic bomb attacks on Hiroshima &amp; Nagasaki in 1945 in color!">
            <a:hlinkClick r:id="rId4"/>
          </p:cNvPr>
          <p:cNvPicPr preferRelativeResize="0"/>
          <p:nvPr/>
        </p:nvPicPr>
        <p:blipFill>
          <a:blip r:embed="rId5">
            <a:alphaModFix/>
          </a:blip>
          <a:stretch>
            <a:fillRect/>
          </a:stretch>
        </p:blipFill>
        <p:spPr>
          <a:xfrm>
            <a:off x="1655375" y="1089200"/>
            <a:ext cx="5850600" cy="32909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9"/>
                                        </p:tgtEl>
                                        <p:attrNameLst>
                                          <p:attrName>style.visibility</p:attrName>
                                        </p:attrNameLst>
                                      </p:cBhvr>
                                      <p:to>
                                        <p:strVal val="visible"/>
                                      </p:to>
                                    </p:set>
                                    <p:animEffect filter="fade" transition="in">
                                      <p:cBhvr>
                                        <p:cTn dur="1000"/>
                                        <p:tgtEl>
                                          <p:spTgt spid="12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9" name="Shape 489"/>
        <p:cNvGrpSpPr/>
        <p:nvPr/>
      </p:nvGrpSpPr>
      <p:grpSpPr>
        <a:xfrm>
          <a:off x="0" y="0"/>
          <a:ext cx="0" cy="0"/>
          <a:chOff x="0" y="0"/>
          <a:chExt cx="0" cy="0"/>
        </a:xfrm>
      </p:grpSpPr>
      <p:sp>
        <p:nvSpPr>
          <p:cNvPr id="490" name="Google Shape;490;p6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1" name="Google Shape;491;p65"/>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SzPct val="111111"/>
              <a:buNone/>
            </a:pPr>
            <a:r>
              <a:rPr lang="en">
                <a:solidFill>
                  <a:srgbClr val="E4E5B8"/>
                </a:solidFill>
                <a:latin typeface="Georgia"/>
                <a:ea typeface="Georgia"/>
                <a:cs typeface="Georgia"/>
                <a:sym typeface="Georgia"/>
              </a:rPr>
              <a:t>Nuclear War Plans Targeting Soviet Russia</a:t>
            </a:r>
            <a:endParaRPr>
              <a:solidFill>
                <a:srgbClr val="E4E5B8"/>
              </a:solidFill>
              <a:latin typeface="Georgia"/>
              <a:ea typeface="Georgia"/>
              <a:cs typeface="Georgia"/>
              <a:sym typeface="Georgia"/>
            </a:endParaRPr>
          </a:p>
        </p:txBody>
      </p:sp>
      <p:pic>
        <p:nvPicPr>
          <p:cNvPr id="492" name="Google Shape;492;p65"/>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493" name="Google Shape;493;p65"/>
          <p:cNvSpPr txBox="1"/>
          <p:nvPr/>
        </p:nvSpPr>
        <p:spPr>
          <a:xfrm>
            <a:off x="292576" y="1210190"/>
            <a:ext cx="5486400" cy="3879000"/>
          </a:xfrm>
          <a:prstGeom prst="rect">
            <a:avLst/>
          </a:prstGeom>
          <a:noFill/>
          <a:ln>
            <a:noFill/>
          </a:ln>
        </p:spPr>
        <p:txBody>
          <a:bodyPr anchorCtr="0" anchor="t" bIns="91425" lIns="91425" spcFirstLastPara="1" rIns="91425" wrap="square" tIns="91425">
            <a:spAutoFit/>
          </a:bodyPr>
          <a:lstStyle/>
          <a:p>
            <a:pPr indent="0" lvl="0" marL="0" marR="0" rtl="0" algn="just">
              <a:lnSpc>
                <a:spcPct val="100000"/>
              </a:lnSpc>
              <a:spcBef>
                <a:spcPts val="0"/>
              </a:spcBef>
              <a:spcAft>
                <a:spcPts val="0"/>
              </a:spcAft>
              <a:buNone/>
            </a:pPr>
            <a:r>
              <a:rPr lang="en" sz="1500">
                <a:solidFill>
                  <a:srgbClr val="E4E5B8"/>
                </a:solidFill>
                <a:latin typeface="Georgia"/>
                <a:ea typeface="Georgia"/>
                <a:cs typeface="Georgia"/>
                <a:sym typeface="Georgia"/>
              </a:rPr>
              <a:t>Churchill’s plan won the hearts and minds of US policy makers and military officials. Between 1945 and the USSR’s first detonation of a nuclear device in 1949, the Pentagon developed at least nine nuclear war plans targeting Soviet Russia. The names given to these plans graphically portray their offensive purpose: Bushwhacker, Broiler, Sizzle, Shakedown, Offtackle, Dropshot, Trojan, Pincher, and Frolic. </a:t>
            </a:r>
            <a:endParaRPr sz="1500">
              <a:solidFill>
                <a:srgbClr val="E4E5B8"/>
              </a:solidFill>
              <a:latin typeface="Georgia"/>
              <a:ea typeface="Georgia"/>
              <a:cs typeface="Georgia"/>
              <a:sym typeface="Georgia"/>
            </a:endParaRPr>
          </a:p>
          <a:p>
            <a:pPr indent="0" lvl="0" marL="0" marR="0" rtl="0" algn="just">
              <a:lnSpc>
                <a:spcPct val="100000"/>
              </a:lnSpc>
              <a:spcBef>
                <a:spcPts val="0"/>
              </a:spcBef>
              <a:spcAft>
                <a:spcPts val="0"/>
              </a:spcAft>
              <a:buNone/>
            </a:pPr>
            <a:r>
              <a:t/>
            </a:r>
            <a:endParaRPr sz="1500">
              <a:solidFill>
                <a:srgbClr val="E4E5B8"/>
              </a:solidFill>
              <a:latin typeface="Georgia"/>
              <a:ea typeface="Georgia"/>
              <a:cs typeface="Georgia"/>
              <a:sym typeface="Georgia"/>
            </a:endParaRPr>
          </a:p>
          <a:p>
            <a:pPr indent="0" lvl="0" marL="0" marR="0" rtl="0" algn="just">
              <a:lnSpc>
                <a:spcPct val="100000"/>
              </a:lnSpc>
              <a:spcBef>
                <a:spcPts val="0"/>
              </a:spcBef>
              <a:spcAft>
                <a:spcPts val="0"/>
              </a:spcAft>
              <a:buNone/>
            </a:pPr>
            <a:r>
              <a:rPr lang="en" sz="1500">
                <a:solidFill>
                  <a:srgbClr val="E4E5B8"/>
                </a:solidFill>
                <a:latin typeface="Georgia"/>
                <a:ea typeface="Georgia"/>
                <a:cs typeface="Georgia"/>
                <a:sym typeface="Georgia"/>
              </a:rPr>
              <a:t>The 1949 Dropshot plan envisaged that the US would attack Soviet Russia and drop at least 300 nuclear bombs and 20,000 tons of conventional bombs on 200 targets in 100 urban areas, including Moscow and Leningrad (St. Petersburg). In addition, the planners offered to kick off a major land campaign against the USSR to win a “complete victory” over the Soviet Union together with the European allies. According to the plan Washington would start the war on January 1, 1957.</a:t>
            </a:r>
            <a:endParaRPr sz="1500">
              <a:solidFill>
                <a:srgbClr val="E4E5B8"/>
              </a:solidFill>
              <a:latin typeface="Georgia"/>
              <a:ea typeface="Georgia"/>
              <a:cs typeface="Georgia"/>
              <a:sym typeface="Georgia"/>
            </a:endParaRPr>
          </a:p>
        </p:txBody>
      </p:sp>
      <p:sp>
        <p:nvSpPr>
          <p:cNvPr id="494" name="Google Shape;494;p65"/>
          <p:cNvSpPr txBox="1"/>
          <p:nvPr/>
        </p:nvSpPr>
        <p:spPr>
          <a:xfrm>
            <a:off x="5764012" y="4433271"/>
            <a:ext cx="3291900" cy="9765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 sz="1200">
                <a:solidFill>
                  <a:srgbClr val="E4E5B8"/>
                </a:solidFill>
                <a:latin typeface="Georgia"/>
                <a:ea typeface="Georgia"/>
                <a:cs typeface="Georgia"/>
                <a:sym typeface="Georgia"/>
              </a:rPr>
              <a:t>Recently declassified Top Secret documents trace how U.S. policy makers have threatened nuclear attack </a:t>
            </a:r>
            <a:r>
              <a:rPr lang="en" sz="1200">
                <a:solidFill>
                  <a:srgbClr val="E4E5B8"/>
                </a:solidFill>
                <a:latin typeface="Georgia"/>
                <a:ea typeface="Georgia"/>
                <a:cs typeface="Georgia"/>
                <a:sym typeface="Georgia"/>
              </a:rPr>
              <a:t>in over a dozen episodes.</a:t>
            </a:r>
            <a:endParaRPr sz="1200">
              <a:solidFill>
                <a:schemeClr val="lt2"/>
              </a:solidFill>
            </a:endParaRPr>
          </a:p>
        </p:txBody>
      </p:sp>
      <p:pic>
        <p:nvPicPr>
          <p:cNvPr id="495" name="Google Shape;495;p65" title="To Win a Nuclear War The Pentagon's Secret War Plans.jpg"/>
          <p:cNvPicPr preferRelativeResize="0"/>
          <p:nvPr/>
        </p:nvPicPr>
        <p:blipFill>
          <a:blip r:embed="rId4">
            <a:alphaModFix/>
          </a:blip>
          <a:stretch>
            <a:fillRect/>
          </a:stretch>
        </p:blipFill>
        <p:spPr>
          <a:xfrm>
            <a:off x="6460884" y="1279449"/>
            <a:ext cx="2011680" cy="3199529"/>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9" name="Shape 499"/>
        <p:cNvGrpSpPr/>
        <p:nvPr/>
      </p:nvGrpSpPr>
      <p:grpSpPr>
        <a:xfrm>
          <a:off x="0" y="0"/>
          <a:ext cx="0" cy="0"/>
          <a:chOff x="0" y="0"/>
          <a:chExt cx="0" cy="0"/>
        </a:xfrm>
      </p:grpSpPr>
      <p:sp>
        <p:nvSpPr>
          <p:cNvPr id="500" name="Google Shape;500;p6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1" name="Google Shape;501;p66"/>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SzPct val="111111"/>
              <a:buNone/>
            </a:pPr>
            <a:r>
              <a:rPr lang="en">
                <a:solidFill>
                  <a:srgbClr val="E4E5B8"/>
                </a:solidFill>
                <a:latin typeface="Georgia"/>
                <a:ea typeface="Georgia"/>
                <a:cs typeface="Georgia"/>
                <a:sym typeface="Georgia"/>
              </a:rPr>
              <a:t>“We’re just going to have to wipe it out”</a:t>
            </a:r>
            <a:endParaRPr>
              <a:solidFill>
                <a:srgbClr val="E4E5B8"/>
              </a:solidFill>
              <a:latin typeface="Georgia"/>
              <a:ea typeface="Georgia"/>
              <a:cs typeface="Georgia"/>
              <a:sym typeface="Georgia"/>
            </a:endParaRPr>
          </a:p>
        </p:txBody>
      </p:sp>
      <p:pic>
        <p:nvPicPr>
          <p:cNvPr id="502" name="Google Shape;502;p66"/>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503" name="Google Shape;503;p66"/>
          <p:cNvSpPr txBox="1"/>
          <p:nvPr/>
        </p:nvSpPr>
        <p:spPr>
          <a:xfrm>
            <a:off x="274320" y="1210190"/>
            <a:ext cx="8595300" cy="80796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None/>
            </a:pPr>
            <a:r>
              <a:rPr lang="en" sz="1500">
                <a:solidFill>
                  <a:srgbClr val="E4E5B8"/>
                </a:solidFill>
                <a:latin typeface="Georgia"/>
                <a:ea typeface="Georgia"/>
                <a:cs typeface="Georgia"/>
                <a:sym typeface="Georgia"/>
              </a:rPr>
              <a:t>The detonation of the first nuclear bomb by the Soviet Union dealt a heavy blow to US militarists’ plans. “The Soviet atomic bomb test on August 29, 1949 shook Americans who had believed that their atomic monopoly would last much longer, but did not immediately alter the pattern of war planning. The key issue remained just what level of damage would force a Soviet surrender,” Professor Donald Angus MacKenzie</a:t>
            </a:r>
            <a:endParaRPr sz="1500">
              <a:solidFill>
                <a:srgbClr val="E4E5B8"/>
              </a:solidFill>
              <a:latin typeface="Georgia"/>
              <a:ea typeface="Georgia"/>
              <a:cs typeface="Georgia"/>
              <a:sym typeface="Georgia"/>
            </a:endParaRPr>
          </a:p>
          <a:p>
            <a:pPr indent="0" lvl="0" marL="0" marR="0" rtl="0" algn="just">
              <a:lnSpc>
                <a:spcPct val="100000"/>
              </a:lnSpc>
              <a:spcBef>
                <a:spcPts val="0"/>
              </a:spcBef>
              <a:spcAft>
                <a:spcPts val="0"/>
              </a:spcAft>
              <a:buNone/>
            </a:pPr>
            <a:r>
              <a:t/>
            </a:r>
            <a:endParaRPr sz="1500">
              <a:solidFill>
                <a:srgbClr val="E4E5B8"/>
              </a:solidFill>
              <a:latin typeface="Georgia"/>
              <a:ea typeface="Georgia"/>
              <a:cs typeface="Georgia"/>
              <a:sym typeface="Georgia"/>
            </a:endParaRPr>
          </a:p>
          <a:p>
            <a:pPr indent="0" lvl="0" marL="0" marR="0" rtl="0" algn="just">
              <a:lnSpc>
                <a:spcPct val="100000"/>
              </a:lnSpc>
              <a:spcBef>
                <a:spcPts val="0"/>
              </a:spcBef>
              <a:spcAft>
                <a:spcPts val="0"/>
              </a:spcAft>
              <a:buNone/>
            </a:pPr>
            <a:r>
              <a:rPr lang="en" sz="1500">
                <a:solidFill>
                  <a:srgbClr val="E4E5B8"/>
                </a:solidFill>
                <a:latin typeface="Georgia"/>
                <a:ea typeface="Georgia"/>
                <a:cs typeface="Georgia"/>
                <a:sym typeface="Georgia"/>
              </a:rPr>
              <a:t>Eventually, in 1960 the US’ nuclear war plans were formalized in the Single Integrated Operational Plan (SIOP). At first, the SIOP envisaged a massive simultaneous nuclear strike against the USSR’s nuclear forces, military targets, cities, as well as against China and Eastern Europe. It was planned that the US’ strategic forces would use almost 3,500 atomic warheads to bomb their targets. According to US generals’ estimates, the attack could have resulted in the death of about 285 to 425 million people. Some of the USSR’s European allies were meant to be completely annihilated.</a:t>
            </a:r>
            <a:endParaRPr sz="1500">
              <a:solidFill>
                <a:srgbClr val="E4E5B8"/>
              </a:solidFill>
              <a:latin typeface="Georgia"/>
              <a:ea typeface="Georgia"/>
              <a:cs typeface="Georgia"/>
              <a:sym typeface="Georgia"/>
            </a:endParaRPr>
          </a:p>
          <a:p>
            <a:pPr indent="0" lvl="0" marL="0" marR="0" rtl="0" algn="just">
              <a:lnSpc>
                <a:spcPct val="100000"/>
              </a:lnSpc>
              <a:spcBef>
                <a:spcPts val="0"/>
              </a:spcBef>
              <a:spcAft>
                <a:spcPts val="0"/>
              </a:spcAft>
              <a:buNone/>
            </a:pPr>
            <a:r>
              <a:t/>
            </a:r>
            <a:endParaRPr sz="1500">
              <a:solidFill>
                <a:srgbClr val="E4E5B8"/>
              </a:solidFill>
              <a:latin typeface="Georgia"/>
              <a:ea typeface="Georgia"/>
              <a:cs typeface="Georgia"/>
              <a:sym typeface="Georgia"/>
            </a:endParaRPr>
          </a:p>
          <a:p>
            <a:pPr indent="0" lvl="0" marL="0" marR="0" rtl="0" algn="just">
              <a:lnSpc>
                <a:spcPct val="100000"/>
              </a:lnSpc>
              <a:spcBef>
                <a:spcPts val="0"/>
              </a:spcBef>
              <a:spcAft>
                <a:spcPts val="0"/>
              </a:spcAft>
              <a:buNone/>
            </a:pPr>
            <a:r>
              <a:rPr lang="en" sz="1500">
                <a:solidFill>
                  <a:srgbClr val="E4E5B8"/>
                </a:solidFill>
                <a:latin typeface="Georgia"/>
                <a:ea typeface="Georgia"/>
                <a:cs typeface="Georgia"/>
                <a:sym typeface="Georgia"/>
              </a:rPr>
              <a:t>“We’re just going to have to wipe it [Albania] out,” US General Thomas Power remarked at the 1960 SIOP planning conference, as quoted by MacKenzie.</a:t>
            </a:r>
            <a:endParaRPr sz="1500">
              <a:solidFill>
                <a:srgbClr val="E4E5B8"/>
              </a:solidFill>
              <a:latin typeface="Georgia"/>
              <a:ea typeface="Georgia"/>
              <a:cs typeface="Georgia"/>
              <a:sym typeface="Georgia"/>
            </a:endParaRPr>
          </a:p>
          <a:p>
            <a:pPr indent="0" lvl="0" marL="0" marR="0" rtl="0" algn="just">
              <a:lnSpc>
                <a:spcPct val="100000"/>
              </a:lnSpc>
              <a:spcBef>
                <a:spcPts val="0"/>
              </a:spcBef>
              <a:spcAft>
                <a:spcPts val="0"/>
              </a:spcAft>
              <a:buNone/>
            </a:pPr>
            <a:r>
              <a:t/>
            </a:r>
            <a:endParaRPr sz="1500">
              <a:solidFill>
                <a:srgbClr val="E4E5B8"/>
              </a:solidFill>
              <a:latin typeface="Georgia"/>
              <a:ea typeface="Georgia"/>
              <a:cs typeface="Georgia"/>
              <a:sym typeface="Georgia"/>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7" name="Shape 507"/>
        <p:cNvGrpSpPr/>
        <p:nvPr/>
      </p:nvGrpSpPr>
      <p:grpSpPr>
        <a:xfrm>
          <a:off x="0" y="0"/>
          <a:ext cx="0" cy="0"/>
          <a:chOff x="0" y="0"/>
          <a:chExt cx="0" cy="0"/>
        </a:xfrm>
      </p:grpSpPr>
      <p:sp>
        <p:nvSpPr>
          <p:cNvPr id="508" name="Google Shape;508;p6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9" name="Google Shape;509;p67"/>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SzPct val="111111"/>
              <a:buNone/>
            </a:pPr>
            <a:r>
              <a:rPr lang="en">
                <a:solidFill>
                  <a:srgbClr val="E4E5B8"/>
                </a:solidFill>
                <a:latin typeface="Georgia"/>
                <a:ea typeface="Georgia"/>
                <a:cs typeface="Georgia"/>
                <a:sym typeface="Georgia"/>
              </a:rPr>
              <a:t>“</a:t>
            </a:r>
            <a:r>
              <a:rPr lang="en" sz="2400">
                <a:solidFill>
                  <a:srgbClr val="E4E5B8"/>
                </a:solidFill>
                <a:latin typeface="Georgia"/>
                <a:ea typeface="Georgia"/>
                <a:cs typeface="Georgia"/>
                <a:sym typeface="Georgia"/>
              </a:rPr>
              <a:t>The Cuban Missile Crisis: On the Brink of </a:t>
            </a:r>
            <a:r>
              <a:rPr lang="en" sz="2400">
                <a:solidFill>
                  <a:srgbClr val="E4E5B8"/>
                </a:solidFill>
                <a:latin typeface="Georgia"/>
                <a:ea typeface="Georgia"/>
                <a:cs typeface="Georgia"/>
                <a:sym typeface="Georgia"/>
              </a:rPr>
              <a:t>Armageddon</a:t>
            </a:r>
            <a:r>
              <a:rPr lang="en">
                <a:solidFill>
                  <a:srgbClr val="E4E5B8"/>
                </a:solidFill>
                <a:latin typeface="Georgia"/>
                <a:ea typeface="Georgia"/>
                <a:cs typeface="Georgia"/>
                <a:sym typeface="Georgia"/>
              </a:rPr>
              <a:t>”</a:t>
            </a:r>
            <a:endParaRPr>
              <a:solidFill>
                <a:srgbClr val="E4E5B8"/>
              </a:solidFill>
              <a:latin typeface="Georgia"/>
              <a:ea typeface="Georgia"/>
              <a:cs typeface="Georgia"/>
              <a:sym typeface="Georgia"/>
            </a:endParaRPr>
          </a:p>
        </p:txBody>
      </p:sp>
      <p:pic>
        <p:nvPicPr>
          <p:cNvPr id="510" name="Google Shape;510;p67"/>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511" name="Google Shape;511;p67"/>
          <p:cNvSpPr txBox="1"/>
          <p:nvPr/>
        </p:nvSpPr>
        <p:spPr>
          <a:xfrm>
            <a:off x="3200433" y="1210190"/>
            <a:ext cx="5760600" cy="5415000"/>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None/>
            </a:pPr>
            <a:r>
              <a:rPr lang="en" sz="1500">
                <a:solidFill>
                  <a:srgbClr val="E4E5B8"/>
                </a:solidFill>
                <a:latin typeface="Georgia"/>
                <a:ea typeface="Georgia"/>
                <a:cs typeface="Georgia"/>
                <a:sym typeface="Georgia"/>
              </a:rPr>
              <a:t>The Cuban Missile Crisis, also known as the October Crisis in Cuba, was a 13-day confrontation between the governments of the United States and the Soviet Union, centered around Soviet deployments of nuclear missiles in Cuba and is widely considered the closest the Cold War came to escalating into full-scale nuclear war. Khrushchev had good reasons for placing nuclear weapons in Cuba. First, he was certain a U.S. invasion of Cuba was imminent and wanted to protect the island. He was also alarmed that in the previous year, the U.S. had placed nuclear missiles in Turkey, on the border of the Soviet Union. These missiles could have delivered a nuclear warheads to many strategic targets in Soviet territory, including Moscow. </a:t>
            </a:r>
            <a:endParaRPr sz="1500">
              <a:solidFill>
                <a:srgbClr val="E4E5B8"/>
              </a:solidFill>
              <a:latin typeface="Georgia"/>
              <a:ea typeface="Georgia"/>
              <a:cs typeface="Georgia"/>
              <a:sym typeface="Georgia"/>
            </a:endParaRPr>
          </a:p>
        </p:txBody>
      </p:sp>
      <p:pic>
        <p:nvPicPr>
          <p:cNvPr id="512" name="Google Shape;512;p67" title="US Nuclear Missile in Turkey.jpg"/>
          <p:cNvPicPr preferRelativeResize="0"/>
          <p:nvPr/>
        </p:nvPicPr>
        <p:blipFill>
          <a:blip r:embed="rId4">
            <a:alphaModFix/>
          </a:blip>
          <a:stretch>
            <a:fillRect/>
          </a:stretch>
        </p:blipFill>
        <p:spPr>
          <a:xfrm>
            <a:off x="129950" y="1210200"/>
            <a:ext cx="2905829" cy="3737400"/>
          </a:xfrm>
          <a:prstGeom prst="rect">
            <a:avLst/>
          </a:prstGeom>
          <a:noFill/>
          <a:ln>
            <a:noFill/>
          </a:ln>
        </p:spPr>
      </p:pic>
      <p:sp>
        <p:nvSpPr>
          <p:cNvPr id="513" name="Google Shape;513;p67"/>
          <p:cNvSpPr txBox="1"/>
          <p:nvPr/>
        </p:nvSpPr>
        <p:spPr>
          <a:xfrm>
            <a:off x="3072384" y="4297680"/>
            <a:ext cx="2743200" cy="2607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 sz="1200">
                <a:solidFill>
                  <a:srgbClr val="E4E5B8"/>
                </a:solidFill>
                <a:latin typeface="Georgia"/>
                <a:ea typeface="Georgia"/>
                <a:cs typeface="Georgia"/>
                <a:sym typeface="Georgia"/>
              </a:rPr>
              <a:t>(Left) A U.S.</a:t>
            </a:r>
            <a:r>
              <a:rPr lang="en" sz="1200">
                <a:solidFill>
                  <a:srgbClr val="E4E5B8"/>
                </a:solidFill>
                <a:latin typeface="Georgia"/>
                <a:ea typeface="Georgia"/>
                <a:cs typeface="Georgia"/>
                <a:sym typeface="Georgia"/>
              </a:rPr>
              <a:t> Jupiter Missile stationed in Turkey, emblazoned with Turkish Flag.</a:t>
            </a:r>
            <a:endParaRPr sz="1200">
              <a:solidFill>
                <a:schemeClr val="lt2"/>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7" name="Shape 517"/>
        <p:cNvGrpSpPr/>
        <p:nvPr/>
      </p:nvGrpSpPr>
      <p:grpSpPr>
        <a:xfrm>
          <a:off x="0" y="0"/>
          <a:ext cx="0" cy="0"/>
          <a:chOff x="0" y="0"/>
          <a:chExt cx="0" cy="0"/>
        </a:xfrm>
      </p:grpSpPr>
      <p:sp>
        <p:nvSpPr>
          <p:cNvPr id="518" name="Google Shape;518;p6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9" name="Google Shape;519;p68"/>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SzPct val="111111"/>
              <a:buNone/>
            </a:pPr>
            <a:r>
              <a:rPr lang="en">
                <a:solidFill>
                  <a:srgbClr val="E4E5B8"/>
                </a:solidFill>
                <a:latin typeface="Georgia"/>
                <a:ea typeface="Georgia"/>
                <a:cs typeface="Georgia"/>
                <a:sym typeface="Georgia"/>
              </a:rPr>
              <a:t>“</a:t>
            </a:r>
            <a:r>
              <a:rPr lang="en">
                <a:solidFill>
                  <a:srgbClr val="E4E5B8"/>
                </a:solidFill>
                <a:latin typeface="Georgia"/>
                <a:ea typeface="Georgia"/>
                <a:cs typeface="Georgia"/>
                <a:sym typeface="Georgia"/>
              </a:rPr>
              <a:t>Disaster</a:t>
            </a:r>
            <a:r>
              <a:rPr lang="en">
                <a:solidFill>
                  <a:srgbClr val="E4E5B8"/>
                </a:solidFill>
                <a:latin typeface="Georgia"/>
                <a:ea typeface="Georgia"/>
                <a:cs typeface="Georgia"/>
                <a:sym typeface="Georgia"/>
              </a:rPr>
              <a:t> Averted”</a:t>
            </a:r>
            <a:endParaRPr>
              <a:solidFill>
                <a:srgbClr val="E4E5B8"/>
              </a:solidFill>
              <a:latin typeface="Georgia"/>
              <a:ea typeface="Georgia"/>
              <a:cs typeface="Georgia"/>
              <a:sym typeface="Georgia"/>
            </a:endParaRPr>
          </a:p>
        </p:txBody>
      </p:sp>
      <p:pic>
        <p:nvPicPr>
          <p:cNvPr id="520" name="Google Shape;520;p68"/>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521" name="Google Shape;521;p68"/>
          <p:cNvSpPr txBox="1"/>
          <p:nvPr/>
        </p:nvSpPr>
        <p:spPr>
          <a:xfrm>
            <a:off x="4186575" y="1210200"/>
            <a:ext cx="4774500" cy="42978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Khrushchev's intention for putting similar missiles in Cuba was to give the United States “a little of their own medicine.” Khrushchev made it known that he was willing to withdraw his forces from Cuba if the United States agreed to never invade Cuba and to remove its missiles from Turkey. Kennedy was willing to accept. With the agreements in place on October 28, Khrushchev began removing Soviet missiles, equipment, and personnel from Cuba. Although the crisis appeared to be over, there were several weeks of wrangling to assure all sides that the agreements had been upheld. The United States did not fully stand down until late November. </a:t>
            </a:r>
            <a:endParaRPr sz="1500">
              <a:solidFill>
                <a:srgbClr val="E4E5B8"/>
              </a:solidFill>
              <a:latin typeface="Georgia"/>
              <a:ea typeface="Georgia"/>
              <a:cs typeface="Georgia"/>
              <a:sym typeface="Georgia"/>
            </a:endParaRPr>
          </a:p>
          <a:p>
            <a:pPr indent="0" lvl="0" marL="0" marR="0" rtl="0" algn="just">
              <a:lnSpc>
                <a:spcPct val="100000"/>
              </a:lnSpc>
              <a:spcBef>
                <a:spcPts val="0"/>
              </a:spcBef>
              <a:spcAft>
                <a:spcPts val="0"/>
              </a:spcAft>
              <a:buNone/>
            </a:pPr>
            <a:r>
              <a:t/>
            </a:r>
            <a:endParaRPr sz="1500">
              <a:solidFill>
                <a:srgbClr val="E4E5B8"/>
              </a:solidFill>
              <a:latin typeface="Georgia"/>
              <a:ea typeface="Georgia"/>
              <a:cs typeface="Georgia"/>
              <a:sym typeface="Georgia"/>
            </a:endParaRPr>
          </a:p>
        </p:txBody>
      </p:sp>
      <p:pic>
        <p:nvPicPr>
          <p:cNvPr id="522" name="Google Shape;522;p68" title="soviet cuban missile crisis cartoon.jpg"/>
          <p:cNvPicPr preferRelativeResize="0"/>
          <p:nvPr/>
        </p:nvPicPr>
        <p:blipFill>
          <a:blip r:embed="rId4">
            <a:alphaModFix/>
          </a:blip>
          <a:stretch>
            <a:fillRect/>
          </a:stretch>
        </p:blipFill>
        <p:spPr>
          <a:xfrm>
            <a:off x="324348" y="1350888"/>
            <a:ext cx="3657600" cy="3017520"/>
          </a:xfrm>
          <a:prstGeom prst="rect">
            <a:avLst/>
          </a:prstGeom>
          <a:noFill/>
          <a:ln>
            <a:noFill/>
          </a:ln>
        </p:spPr>
      </p:pic>
      <p:sp>
        <p:nvSpPr>
          <p:cNvPr id="523" name="Google Shape;523;p68"/>
          <p:cNvSpPr txBox="1"/>
          <p:nvPr/>
        </p:nvSpPr>
        <p:spPr>
          <a:xfrm>
            <a:off x="44851" y="4291224"/>
            <a:ext cx="4306200" cy="9234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200">
                <a:solidFill>
                  <a:srgbClr val="E4E5B8"/>
                </a:solidFill>
                <a:latin typeface="Georgia"/>
                <a:ea typeface="Georgia"/>
                <a:cs typeface="Georgia"/>
                <a:sym typeface="Georgia"/>
              </a:rPr>
              <a:t>'Cuba is not alone!' — Soviet cartoon published during the Cuban Missile Crisis (1962) showing Castro shaking hands with workers from around the world, crushing the A-bomb-toting arm of the US.</a:t>
            </a:r>
            <a:r>
              <a:rPr lang="en" sz="1200">
                <a:solidFill>
                  <a:srgbClr val="E4E5B8"/>
                </a:solidFill>
                <a:latin typeface="Georgia"/>
                <a:ea typeface="Georgia"/>
                <a:cs typeface="Georgia"/>
                <a:sym typeface="Georgia"/>
              </a:rPr>
              <a:t> </a:t>
            </a:r>
            <a:endParaRPr sz="1200">
              <a:solidFill>
                <a:schemeClr val="lt2"/>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7" name="Shape 527"/>
        <p:cNvGrpSpPr/>
        <p:nvPr/>
      </p:nvGrpSpPr>
      <p:grpSpPr>
        <a:xfrm>
          <a:off x="0" y="0"/>
          <a:ext cx="0" cy="0"/>
          <a:chOff x="0" y="0"/>
          <a:chExt cx="0" cy="0"/>
        </a:xfrm>
      </p:grpSpPr>
      <p:sp>
        <p:nvSpPr>
          <p:cNvPr id="528" name="Google Shape;528;p6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9" name="Google Shape;529;p69"/>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SzPct val="111111"/>
              <a:buNone/>
            </a:pPr>
            <a:r>
              <a:rPr lang="en">
                <a:solidFill>
                  <a:srgbClr val="E4E5B8"/>
                </a:solidFill>
                <a:latin typeface="Georgia"/>
                <a:ea typeface="Georgia"/>
                <a:cs typeface="Georgia"/>
                <a:sym typeface="Georgia"/>
              </a:rPr>
              <a:t>Fighting and Winning a Nuclear War</a:t>
            </a:r>
            <a:endParaRPr>
              <a:solidFill>
                <a:srgbClr val="E4E5B8"/>
              </a:solidFill>
              <a:latin typeface="Georgia"/>
              <a:ea typeface="Georgia"/>
              <a:cs typeface="Georgia"/>
              <a:sym typeface="Georgia"/>
            </a:endParaRPr>
          </a:p>
        </p:txBody>
      </p:sp>
      <p:pic>
        <p:nvPicPr>
          <p:cNvPr id="530" name="Google Shape;530;p69"/>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531" name="Google Shape;531;p69"/>
          <p:cNvSpPr txBox="1"/>
          <p:nvPr/>
        </p:nvSpPr>
        <p:spPr>
          <a:xfrm>
            <a:off x="292575" y="1210200"/>
            <a:ext cx="6047100" cy="3648000"/>
          </a:xfrm>
          <a:prstGeom prst="rect">
            <a:avLst/>
          </a:prstGeom>
          <a:noFill/>
          <a:ln>
            <a:noFill/>
          </a:ln>
        </p:spPr>
        <p:txBody>
          <a:bodyPr anchorCtr="0" anchor="t" bIns="91425" lIns="91425" spcFirstLastPara="1" rIns="91425" wrap="square" tIns="91425">
            <a:spAutoFit/>
          </a:bodyPr>
          <a:lstStyle/>
          <a:p>
            <a:pPr indent="0" lvl="0" marL="0" marR="0" rtl="0" algn="just">
              <a:lnSpc>
                <a:spcPct val="100000"/>
              </a:lnSpc>
              <a:spcBef>
                <a:spcPts val="0"/>
              </a:spcBef>
              <a:spcAft>
                <a:spcPts val="0"/>
              </a:spcAft>
              <a:buNone/>
            </a:pPr>
            <a:r>
              <a:rPr lang="en" sz="1500">
                <a:solidFill>
                  <a:srgbClr val="E4E5B8"/>
                </a:solidFill>
                <a:latin typeface="Georgia"/>
                <a:ea typeface="Georgia"/>
                <a:cs typeface="Georgia"/>
                <a:sym typeface="Georgia"/>
              </a:rPr>
              <a:t>In the early 1980s, the Reagan administration also spoke of fighting and winning a nuclear war, and the arms race was in full throttle, with each side adding more threatening strategic weapons to arsenals already brimming with tens of thousands of warheads. Deployments of intermediate-range nuclear forces in Europe threatened to turn the continent into an atomic battleground. Few people remember the extraordinary levels of existential fear that gripped the public in those years and drove millions of people to support the nuclear freeze movement in the United States and disarmament campaigns in Europe. According to a Gallup poll in September 1981, 70 percent of U.S. respondents felt that nuclear war was a real possibility, with 30 percent considering the chances of such a conflict to be “good” or “certain.” U.S. President Ronald Reagan and senior officials in his administration stoked these fears with hostile anti-Soviet rhetoric and a policy of rejecting arms control in favor of more weapons. </a:t>
            </a:r>
            <a:endParaRPr sz="1500">
              <a:solidFill>
                <a:srgbClr val="E4E5B8"/>
              </a:solidFill>
              <a:latin typeface="Georgia"/>
              <a:ea typeface="Georgia"/>
              <a:cs typeface="Georgia"/>
              <a:sym typeface="Georgia"/>
            </a:endParaRPr>
          </a:p>
        </p:txBody>
      </p:sp>
      <p:sp>
        <p:nvSpPr>
          <p:cNvPr id="532" name="Google Shape;532;p69"/>
          <p:cNvSpPr txBox="1"/>
          <p:nvPr/>
        </p:nvSpPr>
        <p:spPr>
          <a:xfrm>
            <a:off x="6610400" y="3371672"/>
            <a:ext cx="2188800" cy="9765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 sz="1200">
                <a:solidFill>
                  <a:srgbClr val="E4E5B8"/>
                </a:solidFill>
                <a:latin typeface="Georgia"/>
                <a:ea typeface="Georgia"/>
                <a:cs typeface="Georgia"/>
                <a:sym typeface="Georgia"/>
              </a:rPr>
              <a:t>In the 1980s, many schools continued to conduct "duck and cover" drills to prepare for a nuclear attack.</a:t>
            </a:r>
            <a:endParaRPr sz="1200">
              <a:solidFill>
                <a:schemeClr val="lt2"/>
              </a:solidFill>
            </a:endParaRPr>
          </a:p>
        </p:txBody>
      </p:sp>
      <p:pic>
        <p:nvPicPr>
          <p:cNvPr id="533" name="Google Shape;533;p69" title="Duck and Cover School Image.jpg"/>
          <p:cNvPicPr preferRelativeResize="0"/>
          <p:nvPr/>
        </p:nvPicPr>
        <p:blipFill>
          <a:blip r:embed="rId4">
            <a:alphaModFix/>
          </a:blip>
          <a:stretch>
            <a:fillRect/>
          </a:stretch>
        </p:blipFill>
        <p:spPr>
          <a:xfrm>
            <a:off x="6387411" y="1418172"/>
            <a:ext cx="2651761" cy="1988822"/>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7" name="Shape 537"/>
        <p:cNvGrpSpPr/>
        <p:nvPr/>
      </p:nvGrpSpPr>
      <p:grpSpPr>
        <a:xfrm>
          <a:off x="0" y="0"/>
          <a:ext cx="0" cy="0"/>
          <a:chOff x="0" y="0"/>
          <a:chExt cx="0" cy="0"/>
        </a:xfrm>
      </p:grpSpPr>
      <p:sp>
        <p:nvSpPr>
          <p:cNvPr id="538" name="Google Shape;538;p7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9" name="Google Shape;539;p70"/>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ctr">
              <a:lnSpc>
                <a:spcPct val="100000"/>
              </a:lnSpc>
              <a:spcBef>
                <a:spcPts val="0"/>
              </a:spcBef>
              <a:spcAft>
                <a:spcPts val="0"/>
              </a:spcAft>
              <a:buSzPct val="111111"/>
              <a:buNone/>
            </a:pPr>
            <a:r>
              <a:rPr lang="en">
                <a:solidFill>
                  <a:srgbClr val="E4E5B8"/>
                </a:solidFill>
                <a:latin typeface="Georgia"/>
                <a:ea typeface="Georgia"/>
                <a:cs typeface="Georgia"/>
                <a:sym typeface="Georgia"/>
              </a:rPr>
              <a:t>A Million People March to Stop the Arms Race</a:t>
            </a:r>
            <a:endParaRPr>
              <a:solidFill>
                <a:srgbClr val="E4E5B8"/>
              </a:solidFill>
              <a:latin typeface="Georgia"/>
              <a:ea typeface="Georgia"/>
              <a:cs typeface="Georgia"/>
              <a:sym typeface="Georgia"/>
            </a:endParaRPr>
          </a:p>
        </p:txBody>
      </p:sp>
      <p:pic>
        <p:nvPicPr>
          <p:cNvPr id="540" name="Google Shape;540;p70"/>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541" name="Google Shape;541;p70"/>
          <p:cNvSpPr txBox="1"/>
          <p:nvPr/>
        </p:nvSpPr>
        <p:spPr>
          <a:xfrm>
            <a:off x="292575" y="1210200"/>
            <a:ext cx="5994900" cy="3879000"/>
          </a:xfrm>
          <a:prstGeom prst="rect">
            <a:avLst/>
          </a:prstGeom>
          <a:noFill/>
          <a:ln>
            <a:noFill/>
          </a:ln>
        </p:spPr>
        <p:txBody>
          <a:bodyPr anchorCtr="0" anchor="t" bIns="91425" lIns="91425" spcFirstLastPara="1" rIns="91425" wrap="square" tIns="91425">
            <a:spAutoFit/>
          </a:bodyPr>
          <a:lstStyle/>
          <a:p>
            <a:pPr indent="0" lvl="0" marL="0" marR="0" rtl="0" algn="just">
              <a:lnSpc>
                <a:spcPct val="100000"/>
              </a:lnSpc>
              <a:spcBef>
                <a:spcPts val="0"/>
              </a:spcBef>
              <a:spcAft>
                <a:spcPts val="0"/>
              </a:spcAft>
              <a:buNone/>
            </a:pPr>
            <a:r>
              <a:rPr lang="en" sz="1500">
                <a:solidFill>
                  <a:srgbClr val="E4E5B8"/>
                </a:solidFill>
                <a:latin typeface="Georgia"/>
                <a:ea typeface="Georgia"/>
                <a:cs typeface="Georgia"/>
                <a:sym typeface="Georgia"/>
              </a:rPr>
              <a:t>In the face of such insanity, people took to the streets in unprecedented numbers and organized politically to demand a halt to the arms race. Many rallied to the proposal  for a mutual, verifiable freeze on the production, testing, and deployment of nuclear weapons by the United States and the Soviet Union. The resulting movement for a bilateral nuclear freeze sparked one of the largest waves of popular protest in U.S. history. On June 12, 1982, an estimated one million people marched to New York’s Central Park for a rally to freeze and reverse the arms race. The proposition to freeze U.S. and Soviet weapons was on the ballot in 10 states and the District of Columbia. Hundreds of national professional organizations endorsed the freeze, as did 25 of the nation’s largest trade unions. The movement shaped popular culture, most dramatically in the broadcast of the 1983 television film on the effects of a nuclear attack, “The Day After,” watched by 100 million viewers.</a:t>
            </a:r>
            <a:endParaRPr sz="1500">
              <a:solidFill>
                <a:srgbClr val="E4E5B8"/>
              </a:solidFill>
              <a:latin typeface="Georgia"/>
              <a:ea typeface="Georgia"/>
              <a:cs typeface="Georgia"/>
              <a:sym typeface="Georgia"/>
            </a:endParaRPr>
          </a:p>
        </p:txBody>
      </p:sp>
      <p:sp>
        <p:nvSpPr>
          <p:cNvPr id="542" name="Google Shape;542;p70"/>
          <p:cNvSpPr txBox="1"/>
          <p:nvPr/>
        </p:nvSpPr>
        <p:spPr>
          <a:xfrm>
            <a:off x="6287325" y="3296920"/>
            <a:ext cx="2768400" cy="9765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 sz="1200">
                <a:solidFill>
                  <a:srgbClr val="E4E5B8"/>
                </a:solidFill>
                <a:latin typeface="Georgia"/>
                <a:ea typeface="Georgia"/>
                <a:cs typeface="Georgia"/>
                <a:sym typeface="Georgia"/>
              </a:rPr>
              <a:t>Demonstrators from Vermont march in New York to demand disarmament</a:t>
            </a:r>
            <a:endParaRPr sz="1200">
              <a:solidFill>
                <a:schemeClr val="lt2"/>
              </a:solidFill>
            </a:endParaRPr>
          </a:p>
        </p:txBody>
      </p:sp>
      <p:pic>
        <p:nvPicPr>
          <p:cNvPr id="543" name="Google Shape;543;p70" title="nuclear freeze movement.jpg"/>
          <p:cNvPicPr preferRelativeResize="0"/>
          <p:nvPr/>
        </p:nvPicPr>
        <p:blipFill>
          <a:blip r:embed="rId4">
            <a:alphaModFix/>
          </a:blip>
          <a:stretch>
            <a:fillRect/>
          </a:stretch>
        </p:blipFill>
        <p:spPr>
          <a:xfrm>
            <a:off x="6320259" y="1410696"/>
            <a:ext cx="2743200" cy="1906524"/>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7" name="Shape 547"/>
        <p:cNvGrpSpPr/>
        <p:nvPr/>
      </p:nvGrpSpPr>
      <p:grpSpPr>
        <a:xfrm>
          <a:off x="0" y="0"/>
          <a:ext cx="0" cy="0"/>
          <a:chOff x="0" y="0"/>
          <a:chExt cx="0" cy="0"/>
        </a:xfrm>
      </p:grpSpPr>
      <p:sp>
        <p:nvSpPr>
          <p:cNvPr id="548" name="Google Shape;548;p7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9" name="Google Shape;549;p71"/>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111"/>
              <a:buNone/>
            </a:pPr>
            <a:r>
              <a:rPr lang="en" sz="2200">
                <a:solidFill>
                  <a:srgbClr val="E4E5B8"/>
                </a:solidFill>
                <a:latin typeface="Georgia"/>
                <a:ea typeface="Georgia"/>
                <a:cs typeface="Georgia"/>
                <a:sym typeface="Georgia"/>
              </a:rPr>
              <a:t>Two Steps Back: the ABM and INF Treaties are Nullified</a:t>
            </a:r>
            <a:endParaRPr sz="2200">
              <a:solidFill>
                <a:srgbClr val="E4E5B8"/>
              </a:solidFill>
              <a:latin typeface="Georgia"/>
              <a:ea typeface="Georgia"/>
              <a:cs typeface="Georgia"/>
              <a:sym typeface="Georgia"/>
            </a:endParaRPr>
          </a:p>
        </p:txBody>
      </p:sp>
      <p:pic>
        <p:nvPicPr>
          <p:cNvPr id="550" name="Google Shape;550;p71"/>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551" name="Google Shape;551;p71"/>
          <p:cNvSpPr txBox="1"/>
          <p:nvPr/>
        </p:nvSpPr>
        <p:spPr>
          <a:xfrm>
            <a:off x="3177300" y="1210200"/>
            <a:ext cx="5783700" cy="42978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The now-defunct Anti-Ballistic Missile (ABM) Treaty was signed on May 26, 1972, and entered into force on October 3, 1972. The United States and the Soviet Union negotiated the ABM Treaty as part of an effort to control their arms race in nuclear weapons. The two sides reasoned that limiting defensive systems would reduce the need to build more or new offensive weapons to overcome any defense that the other might deploy. Without effective national defenses, each superpower remained vulnerable, even at reduced or low offensive force holdings, to the other's nuclear weapons, thereby deterring either side from launching an attack first because it faced a potential retaliatory strike that would assure its own destruction.</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a:solidFill>
                <a:srgbClr val="E4E5B8"/>
              </a:solidFill>
              <a:latin typeface="Georgia"/>
              <a:ea typeface="Georgia"/>
              <a:cs typeface="Georgia"/>
              <a:sym typeface="Georgia"/>
            </a:endParaRPr>
          </a:p>
          <a:p>
            <a:pPr indent="0" lvl="0" marL="0" rtl="0" algn="just">
              <a:spcBef>
                <a:spcPts val="0"/>
              </a:spcBef>
              <a:spcAft>
                <a:spcPts val="0"/>
              </a:spcAft>
              <a:buNone/>
            </a:pPr>
            <a:r>
              <a:rPr lang="en">
                <a:solidFill>
                  <a:srgbClr val="E4E5B8"/>
                </a:solidFill>
                <a:latin typeface="Georgia"/>
                <a:ea typeface="Georgia"/>
                <a:cs typeface="Georgia"/>
                <a:sym typeface="Georgia"/>
              </a:rPr>
              <a:t>On December 13, 2001, U.S. President George W. Bush, announced that the United States would withdraw from the ABM Treaty, claiming that it prevented U.S. development of defenses against possible terrorist or "rogue-state" ballistic missile attacks.  The U.S. withdrawal took effect June 13, 2002, and the treaty is no longer in force.</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a:solidFill>
                <a:srgbClr val="E4E5B8"/>
              </a:solidFill>
              <a:latin typeface="Georgia"/>
              <a:ea typeface="Georgia"/>
              <a:cs typeface="Georgia"/>
              <a:sym typeface="Georgia"/>
            </a:endParaRPr>
          </a:p>
          <a:p>
            <a:pPr indent="0" lvl="0" marL="0" marR="0" rtl="0" algn="just">
              <a:lnSpc>
                <a:spcPct val="100000"/>
              </a:lnSpc>
              <a:spcBef>
                <a:spcPts val="0"/>
              </a:spcBef>
              <a:spcAft>
                <a:spcPts val="0"/>
              </a:spcAft>
              <a:buNone/>
            </a:pPr>
            <a:r>
              <a:t/>
            </a:r>
            <a:endParaRPr>
              <a:solidFill>
                <a:srgbClr val="E4E5B8"/>
              </a:solidFill>
              <a:latin typeface="Georgia"/>
              <a:ea typeface="Georgia"/>
              <a:cs typeface="Georgia"/>
              <a:sym typeface="Georgia"/>
            </a:endParaRPr>
          </a:p>
        </p:txBody>
      </p:sp>
      <p:sp>
        <p:nvSpPr>
          <p:cNvPr id="552" name="Google Shape;552;p71"/>
          <p:cNvSpPr txBox="1"/>
          <p:nvPr/>
        </p:nvSpPr>
        <p:spPr>
          <a:xfrm>
            <a:off x="44850" y="3379150"/>
            <a:ext cx="3047400" cy="9234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lang="en" sz="1200">
                <a:solidFill>
                  <a:srgbClr val="E4E5B8"/>
                </a:solidFill>
                <a:latin typeface="Georgia"/>
                <a:ea typeface="Georgia"/>
                <a:cs typeface="Georgia"/>
                <a:sym typeface="Georgia"/>
              </a:rPr>
              <a:t>President George W. Bush announcing his intentions to withdraw from the Anti-Ballistic Missile Treaty (ABM) on December 13, 2001.</a:t>
            </a:r>
            <a:endParaRPr sz="1200">
              <a:solidFill>
                <a:schemeClr val="lt2"/>
              </a:solidFill>
            </a:endParaRPr>
          </a:p>
        </p:txBody>
      </p:sp>
      <p:pic>
        <p:nvPicPr>
          <p:cNvPr id="553" name="Google Shape;553;p71" title="bushabmtreaty20011213.jpg"/>
          <p:cNvPicPr preferRelativeResize="0"/>
          <p:nvPr/>
        </p:nvPicPr>
        <p:blipFill>
          <a:blip r:embed="rId4">
            <a:alphaModFix/>
          </a:blip>
          <a:stretch>
            <a:fillRect/>
          </a:stretch>
        </p:blipFill>
        <p:spPr>
          <a:xfrm>
            <a:off x="100068" y="1350888"/>
            <a:ext cx="2992125" cy="2041294"/>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7" name="Shape 557"/>
        <p:cNvGrpSpPr/>
        <p:nvPr/>
      </p:nvGrpSpPr>
      <p:grpSpPr>
        <a:xfrm>
          <a:off x="0" y="0"/>
          <a:ext cx="0" cy="0"/>
          <a:chOff x="0" y="0"/>
          <a:chExt cx="0" cy="0"/>
        </a:xfrm>
      </p:grpSpPr>
      <p:sp>
        <p:nvSpPr>
          <p:cNvPr id="558" name="Google Shape;558;p7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9" name="Google Shape;559;p72"/>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111"/>
              <a:buNone/>
            </a:pPr>
            <a:r>
              <a:rPr lang="en" sz="2200">
                <a:solidFill>
                  <a:srgbClr val="E4E5B8"/>
                </a:solidFill>
                <a:latin typeface="Georgia"/>
                <a:ea typeface="Georgia"/>
                <a:cs typeface="Georgia"/>
                <a:sym typeface="Georgia"/>
              </a:rPr>
              <a:t>Two Steps Back: the ABM and INF Treaties are Nullified</a:t>
            </a:r>
            <a:endParaRPr sz="2200">
              <a:solidFill>
                <a:srgbClr val="E4E5B8"/>
              </a:solidFill>
              <a:latin typeface="Georgia"/>
              <a:ea typeface="Georgia"/>
              <a:cs typeface="Georgia"/>
              <a:sym typeface="Georgia"/>
            </a:endParaRPr>
          </a:p>
        </p:txBody>
      </p:sp>
      <p:pic>
        <p:nvPicPr>
          <p:cNvPr id="560" name="Google Shape;560;p72"/>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561" name="Google Shape;561;p72"/>
          <p:cNvSpPr txBox="1"/>
          <p:nvPr/>
        </p:nvSpPr>
        <p:spPr>
          <a:xfrm>
            <a:off x="142050" y="1210200"/>
            <a:ext cx="8819100" cy="42978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The 1987 Intermediate-Range Nuclear Forces (INF) Treaty required the United States and the Soviet Union to eliminate and permanently forswear all of their nuclear and conventional ground-launched ballistic and cruise missiles with ranges of 500 to 5,500 kilometers. The treaty marked the first time the superpowers had agreed to reduce their nuclear arsenals, eliminate an entire category of nuclear weapons, and employ extensive on-site inspections for verification. As a result of the INF Treaty, the United States and the Soviet Union destroyed a total of 2,692 short-, medium-, and intermediate-range missiles by the treaty's implementation deadline of June 1, 1991.</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rPr lang="en" sz="1500">
                <a:solidFill>
                  <a:srgbClr val="E4E5B8"/>
                </a:solidFill>
                <a:latin typeface="Georgia"/>
                <a:ea typeface="Georgia"/>
                <a:cs typeface="Georgia"/>
                <a:sym typeface="Georgia"/>
              </a:rPr>
              <a:t>On Oct. 20, 2018, President Donald Trump announced his intention to “terminate” the INF Treaty, citing Russian noncompliance and concerns about China’s intermediate-range missile arsenal. On Feb. 2, the Trump administration declared a suspension of U.S. obligations under the INF Treaty and formally announced its intention to withdraw from the treaty in six months. Shortly thereafter, Russian President Vladimir Putin also announced that Russia will be officially suspending its treaty obligations as well. On Aug. 2, 2019, the United States formally withdrew from the INF Treaty.</a:t>
            </a:r>
            <a:endParaRPr sz="1500">
              <a:solidFill>
                <a:srgbClr val="E4E5B8"/>
              </a:solidFill>
              <a:latin typeface="Georgia"/>
              <a:ea typeface="Georgia"/>
              <a:cs typeface="Georgia"/>
              <a:sym typeface="Georgia"/>
            </a:endParaRPr>
          </a:p>
          <a:p>
            <a:pPr indent="0" lvl="0" marL="0" marR="0" rtl="0" algn="just">
              <a:lnSpc>
                <a:spcPct val="100000"/>
              </a:lnSpc>
              <a:spcBef>
                <a:spcPts val="0"/>
              </a:spcBef>
              <a:spcAft>
                <a:spcPts val="0"/>
              </a:spcAft>
              <a:buNone/>
            </a:pPr>
            <a:r>
              <a:t/>
            </a:r>
            <a:endParaRPr sz="1500">
              <a:solidFill>
                <a:srgbClr val="E4E5B8"/>
              </a:solidFill>
              <a:latin typeface="Georgia"/>
              <a:ea typeface="Georgia"/>
              <a:cs typeface="Georgia"/>
              <a:sym typeface="Georgia"/>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5" name="Shape 565"/>
        <p:cNvGrpSpPr/>
        <p:nvPr/>
      </p:nvGrpSpPr>
      <p:grpSpPr>
        <a:xfrm>
          <a:off x="0" y="0"/>
          <a:ext cx="0" cy="0"/>
          <a:chOff x="0" y="0"/>
          <a:chExt cx="0" cy="0"/>
        </a:xfrm>
      </p:grpSpPr>
      <p:sp>
        <p:nvSpPr>
          <p:cNvPr id="566" name="Google Shape;566;p7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7" name="Google Shape;567;p73"/>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3111"/>
              <a:buNone/>
            </a:pPr>
            <a:r>
              <a:rPr lang="en" sz="2500">
                <a:solidFill>
                  <a:srgbClr val="E4E5B8"/>
                </a:solidFill>
                <a:latin typeface="Georgia"/>
                <a:ea typeface="Georgia"/>
                <a:cs typeface="Georgia"/>
                <a:sym typeface="Georgia"/>
              </a:rPr>
              <a:t>The Struggle Continues</a:t>
            </a:r>
            <a:endParaRPr sz="2500">
              <a:solidFill>
                <a:srgbClr val="E4E5B8"/>
              </a:solidFill>
              <a:latin typeface="Georgia"/>
              <a:ea typeface="Georgia"/>
              <a:cs typeface="Georgia"/>
              <a:sym typeface="Georgia"/>
            </a:endParaRPr>
          </a:p>
        </p:txBody>
      </p:sp>
      <p:pic>
        <p:nvPicPr>
          <p:cNvPr id="568" name="Google Shape;568;p73"/>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569" name="Google Shape;569;p73"/>
          <p:cNvSpPr txBox="1"/>
          <p:nvPr/>
        </p:nvSpPr>
        <p:spPr>
          <a:xfrm>
            <a:off x="157000" y="1210200"/>
            <a:ext cx="8804100" cy="42978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 sz="1500">
                <a:solidFill>
                  <a:srgbClr val="E4E5B8"/>
                </a:solidFill>
                <a:latin typeface="Georgia"/>
                <a:ea typeface="Georgia"/>
                <a:cs typeface="Georgia"/>
                <a:sym typeface="Georgia"/>
              </a:rPr>
              <a:t>In recent years the U.S. and Nato have shown an ever increasing willingness to risk open conflict with the world’s two other largest nuclear powers, Russia and China. The United States, Russia, and China, hold the largest stockpiles of nuclear warheads among all nations. Russia has approximately 5,459 nuclear weapons, the U.S. has around 5,177, and China has an estimated 600, with the U.S. and Russia together possessing the vast majority of all nuclear weapons globally. The combined power of these nuclear doomsday devices is enough to end the world many times over and humanity has understood since the invention of the atomic bomb and its first barbaric use against a civilian target that in a nuclear war, the whole world loses. Already in Ukraine, the United States and NATO have come to the brink of war with Russia. Pentagon and government officials such as CIA Director Bill Burns have publicly confirmed their belief we must be prepared for war with China over Taiwan by 2027, the so-called “Davidson’s Window.” Communists have been in the forefront of the movement for peace and nuclear disarmament since nuclear weapons were invented. Now more than ever it is imperative we help unite the people against imperialist war, all the more so in an era when a war between nuclear powers threatens all of humanity.</a:t>
            </a:r>
            <a:endParaRPr sz="1500">
              <a:solidFill>
                <a:srgbClr val="E4E5B8"/>
              </a:solidFill>
              <a:latin typeface="Georgia"/>
              <a:ea typeface="Georgia"/>
              <a:cs typeface="Georgia"/>
              <a:sym typeface="Georgia"/>
            </a:endParaRPr>
          </a:p>
          <a:p>
            <a:pPr indent="0" lvl="0" marL="0" rtl="0" algn="just">
              <a:spcBef>
                <a:spcPts val="0"/>
              </a:spcBef>
              <a:spcAft>
                <a:spcPts val="0"/>
              </a:spcAft>
              <a:buNone/>
            </a:pPr>
            <a:r>
              <a:t/>
            </a:r>
            <a:endParaRPr>
              <a:solidFill>
                <a:srgbClr val="E4E5B8"/>
              </a:solidFill>
              <a:latin typeface="Georgia"/>
              <a:ea typeface="Georgia"/>
              <a:cs typeface="Georgia"/>
              <a:sym typeface="Georgia"/>
            </a:endParaRPr>
          </a:p>
          <a:p>
            <a:pPr indent="0" lvl="0" marL="0" marR="0" rtl="0" algn="just">
              <a:lnSpc>
                <a:spcPct val="100000"/>
              </a:lnSpc>
              <a:spcBef>
                <a:spcPts val="0"/>
              </a:spcBef>
              <a:spcAft>
                <a:spcPts val="0"/>
              </a:spcAft>
              <a:buNone/>
            </a:pPr>
            <a:r>
              <a:t/>
            </a:r>
            <a:endParaRPr>
              <a:solidFill>
                <a:srgbClr val="E4E5B8"/>
              </a:solidFill>
              <a:latin typeface="Georgia"/>
              <a:ea typeface="Georgia"/>
              <a:cs typeface="Georgia"/>
              <a:sym typeface="Georgia"/>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3" name="Shape 573"/>
        <p:cNvGrpSpPr/>
        <p:nvPr/>
      </p:nvGrpSpPr>
      <p:grpSpPr>
        <a:xfrm>
          <a:off x="0" y="0"/>
          <a:ext cx="0" cy="0"/>
          <a:chOff x="0" y="0"/>
          <a:chExt cx="0" cy="0"/>
        </a:xfrm>
      </p:grpSpPr>
      <p:pic>
        <p:nvPicPr>
          <p:cNvPr id="574" name="Google Shape;574;p74"/>
          <p:cNvPicPr preferRelativeResize="0"/>
          <p:nvPr/>
        </p:nvPicPr>
        <p:blipFill rotWithShape="1">
          <a:blip r:embed="rId3">
            <a:alphaModFix/>
          </a:blip>
          <a:srcRect b="0" l="0" r="0" t="0"/>
          <a:stretch/>
        </p:blipFill>
        <p:spPr>
          <a:xfrm>
            <a:off x="4182251" y="152400"/>
            <a:ext cx="779501" cy="779501"/>
          </a:xfrm>
          <a:prstGeom prst="rect">
            <a:avLst/>
          </a:prstGeom>
          <a:noFill/>
          <a:ln>
            <a:noFill/>
          </a:ln>
        </p:spPr>
      </p:pic>
      <p:sp>
        <p:nvSpPr>
          <p:cNvPr id="575" name="Google Shape;575;p74"/>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6" name="Google Shape;576;p74"/>
          <p:cNvSpPr txBox="1"/>
          <p:nvPr/>
        </p:nvSpPr>
        <p:spPr>
          <a:xfrm>
            <a:off x="1551650" y="4638800"/>
            <a:ext cx="6036600" cy="323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900"/>
              <a:buFont typeface="Arial"/>
              <a:buNone/>
            </a:pPr>
            <a:r>
              <a:rPr lang="en" sz="900">
                <a:solidFill>
                  <a:srgbClr val="E4E5B8"/>
                </a:solidFill>
                <a:latin typeface="Georgia"/>
                <a:ea typeface="Georgia"/>
                <a:cs typeface="Georgia"/>
                <a:sym typeface="Georgia"/>
              </a:rPr>
              <a:t>Scene from “The Day After”</a:t>
            </a:r>
            <a:endParaRPr b="0" i="0" sz="900" u="none" cap="none" strike="noStrike">
              <a:solidFill>
                <a:srgbClr val="E4E5B8"/>
              </a:solidFill>
              <a:latin typeface="Georgia"/>
              <a:ea typeface="Georgia"/>
              <a:cs typeface="Georgia"/>
              <a:sym typeface="Georgia"/>
            </a:endParaRPr>
          </a:p>
        </p:txBody>
      </p:sp>
      <p:pic>
        <p:nvPicPr>
          <p:cNvPr descr="In the mid-1980s, the U.S. is poised on the brink of nuclear war. This shadow looms over the residents of a small town in Kansas as they continue their daily lives. Dr. Russell Oakes (Jason Robards) maintains his busy schedule at the hospital, Denise Dahlberg prepares for her upcoming wedding, and Stephen Klein (Steve Guttenberg) is deep in his graduate studies. When the unthinkable happens and the bombs come down, the town's residents are thrust into the horrors of nuclear winter." id="577" name="Google Shape;577;p74" title="The Day After (1983)">
            <a:hlinkClick r:id="rId4"/>
          </p:cNvPr>
          <p:cNvPicPr preferRelativeResize="0"/>
          <p:nvPr/>
        </p:nvPicPr>
        <p:blipFill>
          <a:blip r:embed="rId5">
            <a:alphaModFix/>
          </a:blip>
          <a:stretch>
            <a:fillRect/>
          </a:stretch>
        </p:blipFill>
        <p:spPr>
          <a:xfrm>
            <a:off x="1247838" y="931900"/>
            <a:ext cx="6665675" cy="37494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7"/>
                                        </p:tgtEl>
                                        <p:attrNameLst>
                                          <p:attrName>style.visibility</p:attrName>
                                        </p:attrNameLst>
                                      </p:cBhvr>
                                      <p:to>
                                        <p:strVal val="visible"/>
                                      </p:to>
                                    </p:set>
                                    <p:animEffect filter="fade" transition="in">
                                      <p:cBhvr>
                                        <p:cTn dur="1000"/>
                                        <p:tgtEl>
                                          <p:spTgt spid="57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pic>
        <p:nvPicPr>
          <p:cNvPr id="134" name="Google Shape;134;p30"/>
          <p:cNvPicPr preferRelativeResize="0"/>
          <p:nvPr/>
        </p:nvPicPr>
        <p:blipFill rotWithShape="1">
          <a:blip r:embed="rId3">
            <a:alphaModFix/>
          </a:blip>
          <a:srcRect b="0" l="0" r="0" t="0"/>
          <a:stretch/>
        </p:blipFill>
        <p:spPr>
          <a:xfrm>
            <a:off x="4182251" y="152400"/>
            <a:ext cx="779501" cy="779501"/>
          </a:xfrm>
          <a:prstGeom prst="rect">
            <a:avLst/>
          </a:prstGeom>
          <a:noFill/>
          <a:ln>
            <a:noFill/>
          </a:ln>
        </p:spPr>
      </p:pic>
      <p:sp>
        <p:nvSpPr>
          <p:cNvPr id="135" name="Google Shape;135;p30"/>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 name="Google Shape;136;p30"/>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0" i="1" lang="en" sz="1400" u="none" cap="none" strike="noStrike">
                <a:solidFill>
                  <a:srgbClr val="E4E5B8"/>
                </a:solidFill>
                <a:latin typeface="Georgia"/>
                <a:ea typeface="Georgia"/>
                <a:cs typeface="Georgia"/>
                <a:sym typeface="Georgia"/>
              </a:rPr>
              <a:t>Atomic Bombing of </a:t>
            </a:r>
            <a:r>
              <a:rPr i="1" lang="en">
                <a:solidFill>
                  <a:srgbClr val="E4E5B8"/>
                </a:solidFill>
                <a:latin typeface="Georgia"/>
                <a:ea typeface="Georgia"/>
                <a:cs typeface="Georgia"/>
                <a:sym typeface="Georgia"/>
              </a:rPr>
              <a:t>Hiroshima</a:t>
            </a:r>
            <a:r>
              <a:rPr b="0" i="1" lang="en" sz="1400" u="none" cap="none" strike="noStrike">
                <a:solidFill>
                  <a:srgbClr val="E4E5B8"/>
                </a:solidFill>
                <a:latin typeface="Georgia"/>
                <a:ea typeface="Georgia"/>
                <a:cs typeface="Georgia"/>
                <a:sym typeface="Georgia"/>
              </a:rPr>
              <a:t>, Japan, on August </a:t>
            </a:r>
            <a:r>
              <a:rPr i="1" lang="en">
                <a:solidFill>
                  <a:srgbClr val="E4E5B8"/>
                </a:solidFill>
                <a:latin typeface="Georgia"/>
                <a:ea typeface="Georgia"/>
                <a:cs typeface="Georgia"/>
                <a:sym typeface="Georgia"/>
              </a:rPr>
              <a:t>6</a:t>
            </a:r>
            <a:r>
              <a:rPr b="0" i="1" lang="en" sz="1400" u="none" cap="none" strike="noStrike">
                <a:solidFill>
                  <a:srgbClr val="E4E5B8"/>
                </a:solidFill>
                <a:latin typeface="Georgia"/>
                <a:ea typeface="Georgia"/>
                <a:cs typeface="Georgia"/>
                <a:sym typeface="Georgia"/>
              </a:rPr>
              <a:t>th, 1945</a:t>
            </a:r>
            <a:endParaRPr b="0" i="0" sz="1400" u="none" cap="none" strike="noStrike">
              <a:solidFill>
                <a:srgbClr val="E4E5B8"/>
              </a:solidFill>
              <a:latin typeface="Georgia"/>
              <a:ea typeface="Georgia"/>
              <a:cs typeface="Georgia"/>
              <a:sym typeface="Georgia"/>
            </a:endParaRPr>
          </a:p>
        </p:txBody>
      </p:sp>
      <p:pic>
        <p:nvPicPr>
          <p:cNvPr descr="Spectacular colorized footage of both atomic bomb attacks by the USA on the Japanese cities Hiroshima and Nagasaki on respectively 6 and 9 August 1945. About 250,000 persons lost their lives during these attacks and hundreds of thousands suffered from ill health due to the intense radiation, especially cancer and leukemia.&#10;&#10;*NOTICE: Due to the very controverse nature of this topic, in particular as regards the need (or not) to take the decision by the US to deploy two atomic bombs on Japan, the comments section got totally out of hand. Therefore as of 2 August 2023 the ability to comment under this video is now permanently switched-off. This channel is dedicated to history, not to become a free-for-all sewer. I am sorry, but I have no other choice* .&#10;&#10;Some people close to the epicentre simply evaporized. A military base was completely annihilated. The blasts and extreme intensity of the light flash and high levels of radiation caused permanent shadows that were burnt into structures and pavements. The bombs were dropped by the US airforce on the Enola Gay bomber. The bomb on Hiroshima was nick named &quot;Little Boy&quot; and on Hiroshima &quot;Fat Man&quot; both assembled as part of the Trinity project. The second bomb was not originally intended for Nagasaki but due to weather conditions became the alternative target.&#10;&#10;The film starts with colorized footage of president Truman who announces the first bomb attack. It also shows the Enola Gay bomber, the atomic blasts and the huge devastation after the attacks.&#10;Watching him present this announcement makes one wonder whether he consciousnessly realized the severety and crualty of the US's actions under his command against primarily civilian innocent Japanese targets. A number of times he smiles and clearly shows that the film was recorded many times to the point of his exhaution and almost boredom.&#10;&#10;The original video footage has been motion-stabilized, contrast &amp; brightness enhanced, de-noised, upscaled to full-HD and artificially colorized using state-of-the-art video software.&#10;&#10;Watch my latest film: &quot;Oppenheimer's Manhattan Project: The real thing! Splendedly A.I restored and colorized (1945)&quot; https://www.youtube.com/watch?v=hM7LVro24m8&#10;&#10;If you like my work, please donate via: https://www.paypal.com/paypalme/Rick88888888" id="137" name="Google Shape;137;p30" title="The Atomic bomb attacks on Hiroshima &amp; Nagasaki in 1945 in color!">
            <a:hlinkClick r:id="rId4"/>
          </p:cNvPr>
          <p:cNvPicPr preferRelativeResize="0"/>
          <p:nvPr/>
        </p:nvPicPr>
        <p:blipFill>
          <a:blip r:embed="rId5">
            <a:alphaModFix/>
          </a:blip>
          <a:stretch>
            <a:fillRect/>
          </a:stretch>
        </p:blipFill>
        <p:spPr>
          <a:xfrm>
            <a:off x="1655375" y="1089200"/>
            <a:ext cx="5850600" cy="32909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7"/>
                                        </p:tgtEl>
                                        <p:attrNameLst>
                                          <p:attrName>style.visibility</p:attrName>
                                        </p:attrNameLst>
                                      </p:cBhvr>
                                      <p:to>
                                        <p:strVal val="visible"/>
                                      </p:to>
                                    </p:set>
                                    <p:animEffect filter="fade" transition="in">
                                      <p:cBhvr>
                                        <p:cTn dur="1000"/>
                                        <p:tgtEl>
                                          <p:spTgt spid="13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1" name="Shape 581"/>
        <p:cNvGrpSpPr/>
        <p:nvPr/>
      </p:nvGrpSpPr>
      <p:grpSpPr>
        <a:xfrm>
          <a:off x="0" y="0"/>
          <a:ext cx="0" cy="0"/>
          <a:chOff x="0" y="0"/>
          <a:chExt cx="0" cy="0"/>
        </a:xfrm>
      </p:grpSpPr>
      <p:sp>
        <p:nvSpPr>
          <p:cNvPr id="582" name="Google Shape;582;p75"/>
          <p:cNvSpPr txBox="1"/>
          <p:nvPr>
            <p:ph type="title"/>
          </p:nvPr>
        </p:nvSpPr>
        <p:spPr>
          <a:xfrm>
            <a:off x="311700" y="3312700"/>
            <a:ext cx="8520600" cy="841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600"/>
              <a:buNone/>
            </a:pPr>
            <a:r>
              <a:rPr lang="en" sz="5200">
                <a:solidFill>
                  <a:srgbClr val="E4E5B8"/>
                </a:solidFill>
                <a:latin typeface="Georgia"/>
                <a:ea typeface="Georgia"/>
                <a:cs typeface="Georgia"/>
                <a:sym typeface="Georgia"/>
              </a:rPr>
              <a:t>Discussion &amp; Wrap Up </a:t>
            </a:r>
            <a:endParaRPr sz="5200">
              <a:solidFill>
                <a:srgbClr val="E4E5B8"/>
              </a:solidFill>
              <a:latin typeface="Georgia"/>
              <a:ea typeface="Georgia"/>
              <a:cs typeface="Georgia"/>
              <a:sym typeface="Georgia"/>
            </a:endParaRPr>
          </a:p>
        </p:txBody>
      </p:sp>
      <p:pic>
        <p:nvPicPr>
          <p:cNvPr id="583" name="Google Shape;583;p75"/>
          <p:cNvPicPr preferRelativeResize="0"/>
          <p:nvPr/>
        </p:nvPicPr>
        <p:blipFill rotWithShape="1">
          <a:blip r:embed="rId3">
            <a:alphaModFix/>
          </a:blip>
          <a:srcRect b="0" l="0" r="0" t="0"/>
          <a:stretch/>
        </p:blipFill>
        <p:spPr>
          <a:xfrm>
            <a:off x="3648975" y="897800"/>
            <a:ext cx="1846049" cy="1846049"/>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7" name="Shape 587"/>
        <p:cNvGrpSpPr/>
        <p:nvPr/>
      </p:nvGrpSpPr>
      <p:grpSpPr>
        <a:xfrm>
          <a:off x="0" y="0"/>
          <a:ext cx="0" cy="0"/>
          <a:chOff x="0" y="0"/>
          <a:chExt cx="0" cy="0"/>
        </a:xfrm>
      </p:grpSpPr>
      <p:sp>
        <p:nvSpPr>
          <p:cNvPr id="588" name="Google Shape;588;p7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p76"/>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Announcements</a:t>
            </a:r>
            <a:endParaRPr>
              <a:solidFill>
                <a:srgbClr val="E4E5B8"/>
              </a:solidFill>
              <a:latin typeface="Georgia"/>
              <a:ea typeface="Georgia"/>
              <a:cs typeface="Georgia"/>
              <a:sym typeface="Georgia"/>
            </a:endParaRPr>
          </a:p>
        </p:txBody>
      </p:sp>
      <p:pic>
        <p:nvPicPr>
          <p:cNvPr id="590" name="Google Shape;590;p7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591" name="Google Shape;591;p76"/>
          <p:cNvSpPr txBox="1"/>
          <p:nvPr/>
        </p:nvSpPr>
        <p:spPr>
          <a:xfrm>
            <a:off x="406550" y="1101300"/>
            <a:ext cx="8096400" cy="32631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PCUSA Cell Chairs need to call members of their cells to remind them about attendance.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next issue of New Masses (2025) has begun production. If you have art you want us to feature, email it to </a:t>
            </a:r>
            <a:r>
              <a:rPr lang="en" sz="2000" u="sng">
                <a:solidFill>
                  <a:schemeClr val="hlink"/>
                </a:solidFill>
                <a:latin typeface="Georgia"/>
                <a:ea typeface="Georgia"/>
                <a:cs typeface="Georgia"/>
                <a:sym typeface="Georgia"/>
                <a:hlinkClick r:id="rId4"/>
              </a:rPr>
              <a:t>info@partyofcommunistsusa.net</a:t>
            </a:r>
            <a:r>
              <a:rPr lang="en" sz="2000">
                <a:solidFill>
                  <a:srgbClr val="E4E5B8"/>
                </a:solidFill>
                <a:latin typeface="Georgia"/>
                <a:ea typeface="Georgia"/>
                <a:cs typeface="Georgia"/>
                <a:sym typeface="Georgia"/>
              </a:rPr>
              <a:t>. </a:t>
            </a:r>
            <a:endParaRPr sz="20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D8069"/>
        </a:solidFill>
      </p:bgPr>
    </p:bg>
    <p:spTree>
      <p:nvGrpSpPr>
        <p:cNvPr id="595" name="Shape 595"/>
        <p:cNvGrpSpPr/>
        <p:nvPr/>
      </p:nvGrpSpPr>
      <p:grpSpPr>
        <a:xfrm>
          <a:off x="0" y="0"/>
          <a:ext cx="0" cy="0"/>
          <a:chOff x="0" y="0"/>
          <a:chExt cx="0" cy="0"/>
        </a:xfrm>
      </p:grpSpPr>
      <p:sp>
        <p:nvSpPr>
          <p:cNvPr id="596" name="Google Shape;596;p77"/>
          <p:cNvSpPr txBox="1"/>
          <p:nvPr>
            <p:ph type="title"/>
          </p:nvPr>
        </p:nvSpPr>
        <p:spPr>
          <a:xfrm>
            <a:off x="88638" y="2571750"/>
            <a:ext cx="89667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SzPts val="990"/>
              <a:buNone/>
            </a:pPr>
            <a:r>
              <a:rPr b="1" lang="en" sz="1190">
                <a:solidFill>
                  <a:srgbClr val="FF85A5"/>
                </a:solidFill>
              </a:rPr>
              <a:t>The Asian American Friendship Congress (AAFC) is an organization dedicated to struggling against racism and negative perception of Asian peoples.</a:t>
            </a:r>
            <a:endParaRPr b="1" sz="1190">
              <a:solidFill>
                <a:srgbClr val="FF85A5"/>
              </a:solidFill>
            </a:endParaRPr>
          </a:p>
          <a:p>
            <a:pPr indent="0" lvl="0" marL="0" rtl="0" algn="l">
              <a:lnSpc>
                <a:spcPct val="115000"/>
              </a:lnSpc>
              <a:spcBef>
                <a:spcPts val="1200"/>
              </a:spcBef>
              <a:spcAft>
                <a:spcPts val="0"/>
              </a:spcAft>
              <a:buSzPts val="990"/>
              <a:buNone/>
            </a:pPr>
            <a:r>
              <a:rPr b="1" lang="en" sz="1190">
                <a:solidFill>
                  <a:srgbClr val="FF85A5"/>
                </a:solidFill>
              </a:rPr>
              <a:t>We recognize that the prejudice experienced by Asian Americans and Pacific Islanders (AAPI) is exacerbated by the corporate elites to create a wedge between working AAPI people and the rest of the American population.</a:t>
            </a:r>
            <a:br>
              <a:rPr b="1" lang="en" sz="1190">
                <a:solidFill>
                  <a:srgbClr val="FF85A5"/>
                </a:solidFill>
              </a:rPr>
            </a:br>
            <a:r>
              <a:rPr b="1" lang="en" sz="1190">
                <a:solidFill>
                  <a:srgbClr val="FF85A5"/>
                </a:solidFill>
              </a:rPr>
              <a:t>We aim to educate the American people on AAPI history in order to demystify prejudices, stereotypes, and negative perceptions of the AAPI community.  We also hope to foster closer bonds between the American people and the nations of East Asia and Southeast Asia. The AAFC seeks to normalize relations with these emerging Asian economies, including the Democratic People’s Republic of Korea and the People’s Republic of China.</a:t>
            </a:r>
            <a:endParaRPr b="1" sz="1190">
              <a:solidFill>
                <a:srgbClr val="FF85A5"/>
              </a:solidFill>
            </a:endParaRPr>
          </a:p>
          <a:p>
            <a:pPr indent="0" lvl="0" marL="0" rtl="0" algn="l">
              <a:lnSpc>
                <a:spcPct val="115000"/>
              </a:lnSpc>
              <a:spcBef>
                <a:spcPts val="1200"/>
              </a:spcBef>
              <a:spcAft>
                <a:spcPts val="0"/>
              </a:spcAft>
              <a:buSzPts val="990"/>
              <a:buNone/>
            </a:pPr>
            <a:r>
              <a:rPr b="1" lang="en" sz="1190">
                <a:solidFill>
                  <a:srgbClr val="FF85A5"/>
                </a:solidFill>
              </a:rPr>
              <a:t>The AAFC also seeks to promote and preserve the diverse cultures which Asian immigrants have brought to our shores. These rich cultural aspects include cuisine, music, art, and languages</a:t>
            </a:r>
            <a:endParaRPr b="1" sz="1190">
              <a:solidFill>
                <a:srgbClr val="FF85A5"/>
              </a:solidFill>
            </a:endParaRPr>
          </a:p>
          <a:p>
            <a:pPr indent="0" lvl="0" marL="0" rtl="0" algn="l">
              <a:spcBef>
                <a:spcPts val="1200"/>
              </a:spcBef>
              <a:spcAft>
                <a:spcPts val="0"/>
              </a:spcAft>
              <a:buSzPts val="990"/>
              <a:buNone/>
            </a:pPr>
            <a:r>
              <a:t/>
            </a:r>
            <a:endParaRPr b="1" sz="1920">
              <a:solidFill>
                <a:schemeClr val="lt1"/>
              </a:solidFill>
              <a:latin typeface="Georgia"/>
              <a:ea typeface="Georgia"/>
              <a:cs typeface="Georgia"/>
              <a:sym typeface="Georgia"/>
            </a:endParaRPr>
          </a:p>
        </p:txBody>
      </p:sp>
      <p:sp>
        <p:nvSpPr>
          <p:cNvPr id="597" name="Google Shape;597;p77"/>
          <p:cNvSpPr txBox="1"/>
          <p:nvPr/>
        </p:nvSpPr>
        <p:spPr>
          <a:xfrm>
            <a:off x="731525" y="1930425"/>
            <a:ext cx="13020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t/>
            </a:r>
            <a:endParaRPr sz="1200">
              <a:solidFill>
                <a:srgbClr val="00FFFF"/>
              </a:solidFill>
              <a:latin typeface="Georgia"/>
              <a:ea typeface="Georgia"/>
              <a:cs typeface="Georgia"/>
              <a:sym typeface="Georgia"/>
            </a:endParaRPr>
          </a:p>
        </p:txBody>
      </p:sp>
      <p:pic>
        <p:nvPicPr>
          <p:cNvPr id="598" name="Google Shape;598;p77"/>
          <p:cNvPicPr preferRelativeResize="0"/>
          <p:nvPr/>
        </p:nvPicPr>
        <p:blipFill>
          <a:blip r:embed="rId3">
            <a:alphaModFix/>
          </a:blip>
          <a:stretch>
            <a:fillRect/>
          </a:stretch>
        </p:blipFill>
        <p:spPr>
          <a:xfrm>
            <a:off x="1084314" y="0"/>
            <a:ext cx="7013862" cy="2571749"/>
          </a:xfrm>
          <a:prstGeom prst="rect">
            <a:avLst/>
          </a:prstGeom>
          <a:noFill/>
          <a:ln>
            <a:noFill/>
          </a:ln>
        </p:spPr>
      </p:pic>
      <p:sp>
        <p:nvSpPr>
          <p:cNvPr id="599" name="Google Shape;599;p77"/>
          <p:cNvSpPr txBox="1"/>
          <p:nvPr>
            <p:ph type="title"/>
          </p:nvPr>
        </p:nvSpPr>
        <p:spPr>
          <a:xfrm>
            <a:off x="4640116" y="68750"/>
            <a:ext cx="28662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1920">
                <a:solidFill>
                  <a:srgbClr val="FE84A4"/>
                </a:solidFill>
                <a:latin typeface="Georgia"/>
                <a:ea typeface="Georgia"/>
                <a:cs typeface="Georgia"/>
                <a:sym typeface="Georgia"/>
              </a:rPr>
              <a:t>https://aafc.us.org/</a:t>
            </a:r>
            <a:endParaRPr b="1" sz="1920">
              <a:solidFill>
                <a:srgbClr val="FE84A4"/>
              </a:solidFill>
              <a:latin typeface="Georgia"/>
              <a:ea typeface="Georgia"/>
              <a:cs typeface="Georgia"/>
              <a:sym typeface="Georgia"/>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3763"/>
        </a:solidFill>
      </p:bgPr>
    </p:bg>
    <p:spTree>
      <p:nvGrpSpPr>
        <p:cNvPr id="603" name="Shape 603"/>
        <p:cNvGrpSpPr/>
        <p:nvPr/>
      </p:nvGrpSpPr>
      <p:grpSpPr>
        <a:xfrm>
          <a:off x="0" y="0"/>
          <a:ext cx="0" cy="0"/>
          <a:chOff x="0" y="0"/>
          <a:chExt cx="0" cy="0"/>
        </a:xfrm>
      </p:grpSpPr>
      <p:sp>
        <p:nvSpPr>
          <p:cNvPr id="604" name="Google Shape;604;p78"/>
          <p:cNvSpPr/>
          <p:nvPr/>
        </p:nvSpPr>
        <p:spPr>
          <a:xfrm>
            <a:off x="0" y="0"/>
            <a:ext cx="9144000" cy="1101300"/>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p78"/>
          <p:cNvSpPr txBox="1"/>
          <p:nvPr>
            <p:ph type="title"/>
          </p:nvPr>
        </p:nvSpPr>
        <p:spPr>
          <a:xfrm>
            <a:off x="1658025" y="167450"/>
            <a:ext cx="7249800" cy="572700"/>
          </a:xfrm>
          <a:prstGeom prst="rect">
            <a:avLst/>
          </a:prstGeom>
          <a:effectLst>
            <a:outerShdw blurRad="28575" rotWithShape="0" algn="bl" dir="9600000" dist="47625">
              <a:schemeClr val="dk1"/>
            </a:outerShdw>
          </a:effectLst>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solidFill>
                  <a:schemeClr val="lt1"/>
                </a:solidFill>
                <a:latin typeface="Georgia"/>
                <a:ea typeface="Georgia"/>
                <a:cs typeface="Georgia"/>
                <a:sym typeface="Georgia"/>
              </a:rPr>
              <a:t>New Outlook Publishers</a:t>
            </a:r>
            <a:endParaRPr b="1">
              <a:solidFill>
                <a:schemeClr val="lt1"/>
              </a:solidFill>
              <a:latin typeface="Georgia"/>
              <a:ea typeface="Georgia"/>
              <a:cs typeface="Georgia"/>
              <a:sym typeface="Georgia"/>
            </a:endParaRPr>
          </a:p>
          <a:p>
            <a:pPr indent="0" lvl="0" marL="0" rtl="0" algn="l">
              <a:spcBef>
                <a:spcPts val="0"/>
              </a:spcBef>
              <a:spcAft>
                <a:spcPts val="0"/>
              </a:spcAft>
              <a:buNone/>
            </a:pPr>
            <a:r>
              <a:rPr b="1" lang="en" sz="1911">
                <a:solidFill>
                  <a:schemeClr val="lt1"/>
                </a:solidFill>
                <a:latin typeface="Georgia"/>
                <a:ea typeface="Georgia"/>
                <a:cs typeface="Georgia"/>
                <a:sym typeface="Georgia"/>
              </a:rPr>
              <a:t>newoutlookpublishers.store</a:t>
            </a:r>
            <a:endParaRPr b="1" sz="1911">
              <a:solidFill>
                <a:schemeClr val="lt1"/>
              </a:solidFill>
              <a:latin typeface="Georgia"/>
              <a:ea typeface="Georgia"/>
              <a:cs typeface="Georgia"/>
              <a:sym typeface="Georgia"/>
            </a:endParaRPr>
          </a:p>
        </p:txBody>
      </p:sp>
      <p:pic>
        <p:nvPicPr>
          <p:cNvPr id="606" name="Google Shape;606;p78"/>
          <p:cNvPicPr preferRelativeResize="0"/>
          <p:nvPr/>
        </p:nvPicPr>
        <p:blipFill>
          <a:blip r:embed="rId3">
            <a:alphaModFix/>
          </a:blip>
          <a:stretch>
            <a:fillRect/>
          </a:stretch>
        </p:blipFill>
        <p:spPr>
          <a:xfrm>
            <a:off x="7870100" y="112500"/>
            <a:ext cx="876299" cy="876299"/>
          </a:xfrm>
          <a:prstGeom prst="rect">
            <a:avLst/>
          </a:prstGeom>
          <a:noFill/>
          <a:ln>
            <a:noFill/>
          </a:ln>
        </p:spPr>
      </p:pic>
      <p:sp>
        <p:nvSpPr>
          <p:cNvPr id="607" name="Google Shape;607;p78"/>
          <p:cNvSpPr txBox="1"/>
          <p:nvPr>
            <p:ph type="title"/>
          </p:nvPr>
        </p:nvSpPr>
        <p:spPr>
          <a:xfrm>
            <a:off x="4621725" y="1141625"/>
            <a:ext cx="40176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00FFFF"/>
                </a:solidFill>
                <a:latin typeface="Georgia"/>
                <a:ea typeface="Georgia"/>
                <a:cs typeface="Georgia"/>
                <a:sym typeface="Georgia"/>
              </a:rPr>
              <a:t>Latest Releases</a:t>
            </a:r>
            <a:endParaRPr>
              <a:solidFill>
                <a:srgbClr val="00FFFF"/>
              </a:solidFill>
              <a:latin typeface="Georgia"/>
              <a:ea typeface="Georgia"/>
              <a:cs typeface="Georgia"/>
              <a:sym typeface="Georgia"/>
            </a:endParaRPr>
          </a:p>
        </p:txBody>
      </p:sp>
      <p:sp>
        <p:nvSpPr>
          <p:cNvPr id="608" name="Google Shape;608;p78"/>
          <p:cNvSpPr/>
          <p:nvPr/>
        </p:nvSpPr>
        <p:spPr>
          <a:xfrm>
            <a:off x="40437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09" name="Google Shape;609;p78"/>
          <p:cNvSpPr/>
          <p:nvPr/>
        </p:nvSpPr>
        <p:spPr>
          <a:xfrm>
            <a:off x="2513038"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10" name="Google Shape;610;p78"/>
          <p:cNvSpPr/>
          <p:nvPr/>
        </p:nvSpPr>
        <p:spPr>
          <a:xfrm>
            <a:off x="462172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11" name="Google Shape;611;p78"/>
          <p:cNvSpPr/>
          <p:nvPr/>
        </p:nvSpPr>
        <p:spPr>
          <a:xfrm>
            <a:off x="6730400"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612" name="Google Shape;612;p78"/>
          <p:cNvPicPr preferRelativeResize="0"/>
          <p:nvPr/>
        </p:nvPicPr>
        <p:blipFill rotWithShape="1">
          <a:blip r:embed="rId4">
            <a:alphaModFix/>
          </a:blip>
          <a:srcRect b="0" l="60" r="60" t="0"/>
          <a:stretch/>
        </p:blipFill>
        <p:spPr>
          <a:xfrm>
            <a:off x="404377" y="112500"/>
            <a:ext cx="884495" cy="876300"/>
          </a:xfrm>
          <a:prstGeom prst="rect">
            <a:avLst/>
          </a:prstGeom>
          <a:noFill/>
          <a:ln>
            <a:noFill/>
          </a:ln>
        </p:spPr>
      </p:pic>
      <p:sp>
        <p:nvSpPr>
          <p:cNvPr id="613" name="Google Shape;613;p78"/>
          <p:cNvSpPr txBox="1"/>
          <p:nvPr>
            <p:ph type="title"/>
          </p:nvPr>
        </p:nvSpPr>
        <p:spPr>
          <a:xfrm>
            <a:off x="404375" y="1141625"/>
            <a:ext cx="40650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00FFFF"/>
                </a:solidFill>
                <a:latin typeface="Georgia"/>
                <a:ea typeface="Georgia"/>
                <a:cs typeface="Georgia"/>
                <a:sym typeface="Georgia"/>
              </a:rPr>
              <a:t>Relevant Releases</a:t>
            </a:r>
            <a:endParaRPr>
              <a:solidFill>
                <a:srgbClr val="00FFFF"/>
              </a:solidFill>
              <a:latin typeface="Georgia"/>
              <a:ea typeface="Georgia"/>
              <a:cs typeface="Georgia"/>
              <a:sym typeface="Georgia"/>
            </a:endParaRPr>
          </a:p>
        </p:txBody>
      </p:sp>
      <p:pic>
        <p:nvPicPr>
          <p:cNvPr id="614" name="Google Shape;614;p78"/>
          <p:cNvPicPr preferRelativeResize="0"/>
          <p:nvPr/>
        </p:nvPicPr>
        <p:blipFill>
          <a:blip r:embed="rId5">
            <a:alphaModFix/>
          </a:blip>
          <a:stretch>
            <a:fillRect/>
          </a:stretch>
        </p:blipFill>
        <p:spPr>
          <a:xfrm>
            <a:off x="2741926" y="2213423"/>
            <a:ext cx="1498550" cy="2263677"/>
          </a:xfrm>
          <a:prstGeom prst="rect">
            <a:avLst/>
          </a:prstGeom>
          <a:noFill/>
          <a:ln>
            <a:noFill/>
          </a:ln>
        </p:spPr>
      </p:pic>
      <p:pic>
        <p:nvPicPr>
          <p:cNvPr id="615" name="Google Shape;615;p78"/>
          <p:cNvPicPr preferRelativeResize="0"/>
          <p:nvPr/>
        </p:nvPicPr>
        <p:blipFill>
          <a:blip r:embed="rId6">
            <a:alphaModFix/>
          </a:blip>
          <a:stretch>
            <a:fillRect/>
          </a:stretch>
        </p:blipFill>
        <p:spPr>
          <a:xfrm>
            <a:off x="660075" y="2200375"/>
            <a:ext cx="1444900" cy="2207798"/>
          </a:xfrm>
          <a:prstGeom prst="rect">
            <a:avLst/>
          </a:prstGeom>
          <a:noFill/>
          <a:ln>
            <a:noFill/>
          </a:ln>
        </p:spPr>
      </p:pic>
      <p:pic>
        <p:nvPicPr>
          <p:cNvPr id="616" name="Google Shape;616;p78"/>
          <p:cNvPicPr preferRelativeResize="0"/>
          <p:nvPr/>
        </p:nvPicPr>
        <p:blipFill>
          <a:blip r:embed="rId7">
            <a:alphaModFix/>
          </a:blip>
          <a:stretch>
            <a:fillRect/>
          </a:stretch>
        </p:blipFill>
        <p:spPr>
          <a:xfrm>
            <a:off x="4850600" y="2229275"/>
            <a:ext cx="1498550" cy="2247826"/>
          </a:xfrm>
          <a:prstGeom prst="rect">
            <a:avLst/>
          </a:prstGeom>
          <a:noFill/>
          <a:ln>
            <a:noFill/>
          </a:ln>
        </p:spPr>
      </p:pic>
      <p:pic>
        <p:nvPicPr>
          <p:cNvPr id="617" name="Google Shape;617;p78"/>
          <p:cNvPicPr preferRelativeResize="0"/>
          <p:nvPr/>
        </p:nvPicPr>
        <p:blipFill>
          <a:blip r:embed="rId8">
            <a:alphaModFix/>
          </a:blip>
          <a:stretch>
            <a:fillRect/>
          </a:stretch>
        </p:blipFill>
        <p:spPr>
          <a:xfrm>
            <a:off x="6986100" y="2269513"/>
            <a:ext cx="1444900" cy="21673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0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1" name="Shape 621"/>
        <p:cNvGrpSpPr/>
        <p:nvPr/>
      </p:nvGrpSpPr>
      <p:grpSpPr>
        <a:xfrm>
          <a:off x="0" y="0"/>
          <a:ext cx="0" cy="0"/>
          <a:chOff x="0" y="0"/>
          <a:chExt cx="0" cy="0"/>
        </a:xfrm>
      </p:grpSpPr>
      <p:sp>
        <p:nvSpPr>
          <p:cNvPr id="622" name="Google Shape;622;p7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p7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Future NOP Class Collaborations</a:t>
            </a:r>
            <a:r>
              <a:rPr lang="en">
                <a:solidFill>
                  <a:srgbClr val="E4E5B8"/>
                </a:solidFill>
                <a:latin typeface="Georgia"/>
                <a:ea typeface="Georgia"/>
                <a:cs typeface="Georgia"/>
                <a:sym typeface="Georgia"/>
              </a:rPr>
              <a:t>!</a:t>
            </a:r>
            <a:endParaRPr>
              <a:solidFill>
                <a:srgbClr val="E4E5B8"/>
              </a:solidFill>
              <a:latin typeface="Georgia"/>
              <a:ea typeface="Georgia"/>
              <a:cs typeface="Georgia"/>
              <a:sym typeface="Georgia"/>
            </a:endParaRPr>
          </a:p>
        </p:txBody>
      </p:sp>
      <p:pic>
        <p:nvPicPr>
          <p:cNvPr id="624" name="Google Shape;624;p79"/>
          <p:cNvPicPr preferRelativeResize="0"/>
          <p:nvPr/>
        </p:nvPicPr>
        <p:blipFill>
          <a:blip r:embed="rId3">
            <a:alphaModFix/>
          </a:blip>
          <a:stretch>
            <a:fillRect/>
          </a:stretch>
        </p:blipFill>
        <p:spPr>
          <a:xfrm>
            <a:off x="406550" y="112500"/>
            <a:ext cx="876299" cy="876299"/>
          </a:xfrm>
          <a:prstGeom prst="rect">
            <a:avLst/>
          </a:prstGeom>
          <a:noFill/>
          <a:ln>
            <a:noFill/>
          </a:ln>
        </p:spPr>
      </p:pic>
      <p:pic>
        <p:nvPicPr>
          <p:cNvPr id="625" name="Google Shape;625;p79"/>
          <p:cNvPicPr preferRelativeResize="0"/>
          <p:nvPr/>
        </p:nvPicPr>
        <p:blipFill rotWithShape="1">
          <a:blip r:embed="rId4">
            <a:alphaModFix/>
          </a:blip>
          <a:srcRect b="0" l="60" r="60" t="0"/>
          <a:stretch/>
        </p:blipFill>
        <p:spPr>
          <a:xfrm>
            <a:off x="7945627" y="112500"/>
            <a:ext cx="884495" cy="876300"/>
          </a:xfrm>
          <a:prstGeom prst="rect">
            <a:avLst/>
          </a:prstGeom>
          <a:noFill/>
          <a:ln>
            <a:noFill/>
          </a:ln>
        </p:spPr>
      </p:pic>
      <p:sp>
        <p:nvSpPr>
          <p:cNvPr id="626" name="Google Shape;626;p79"/>
          <p:cNvSpPr txBox="1"/>
          <p:nvPr/>
        </p:nvSpPr>
        <p:spPr>
          <a:xfrm>
            <a:off x="178900" y="1183950"/>
            <a:ext cx="6539100" cy="4007100"/>
          </a:xfrm>
          <a:prstGeom prst="rect">
            <a:avLst/>
          </a:prstGeom>
          <a:noFill/>
          <a:ln>
            <a:noFill/>
          </a:ln>
        </p:spPr>
        <p:txBody>
          <a:bodyPr anchorCtr="0" anchor="t" bIns="91425" lIns="91425" spcFirstLastPara="1" rIns="91425" wrap="square" tIns="91425">
            <a:spAutoFit/>
          </a:bodyPr>
          <a:lstStyle/>
          <a:p>
            <a:pPr indent="0" lvl="0" marL="0" rtl="0" algn="just">
              <a:lnSpc>
                <a:spcPct val="100000"/>
              </a:lnSpc>
              <a:spcBef>
                <a:spcPts val="0"/>
              </a:spcBef>
              <a:spcAft>
                <a:spcPts val="0"/>
              </a:spcAft>
              <a:buNone/>
            </a:pPr>
            <a:r>
              <a:rPr lang="en" sz="2000">
                <a:solidFill>
                  <a:srgbClr val="E4E5B8"/>
                </a:solidFill>
                <a:latin typeface="Georgia"/>
                <a:ea typeface="Georgia"/>
                <a:cs typeface="Georgia"/>
                <a:sym typeface="Georgia"/>
              </a:rPr>
              <a:t>We will do the following classes upcoming in collaboration with New Outlook Publishers</a:t>
            </a:r>
            <a:r>
              <a:rPr lang="en" sz="2000">
                <a:solidFill>
                  <a:srgbClr val="E4E5B8"/>
                </a:solidFill>
                <a:latin typeface="Georgia"/>
                <a:ea typeface="Georgia"/>
                <a:cs typeface="Georgia"/>
                <a:sym typeface="Georgia"/>
              </a:rPr>
              <a:t>:</a:t>
            </a:r>
            <a:endParaRPr sz="2000">
              <a:solidFill>
                <a:srgbClr val="E4E5B8"/>
              </a:solidFill>
              <a:latin typeface="Georgia"/>
              <a:ea typeface="Georgia"/>
              <a:cs typeface="Georgia"/>
              <a:sym typeface="Georgia"/>
            </a:endParaRPr>
          </a:p>
          <a:p>
            <a:pPr indent="-355600" lvl="0" marL="457200" rtl="0" algn="l">
              <a:lnSpc>
                <a:spcPct val="100000"/>
              </a:lnSpc>
              <a:spcBef>
                <a:spcPts val="100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August 12, 2025 - Organizing Methods in the Steel Industry by William Z. Foster. Book can be ordered here: </a:t>
            </a:r>
            <a:r>
              <a:rPr lang="en" sz="2000" u="sng">
                <a:solidFill>
                  <a:schemeClr val="hlink"/>
                </a:solidFill>
                <a:latin typeface="Georgia"/>
                <a:ea typeface="Georgia"/>
                <a:cs typeface="Georgia"/>
                <a:sym typeface="Georgia"/>
                <a:hlinkClick r:id="rId5"/>
              </a:rPr>
              <a:t>https://www.lulu.com/shop/william-z-foster/organizing-methods-in-the-steel-industry/paperback/product-q6kndkq.html?q=Organizing+Methods+of+Steel+Industry&amp;page=1&amp;pageSize=4</a:t>
            </a:r>
            <a:r>
              <a:rPr lang="en" sz="2000">
                <a:solidFill>
                  <a:srgbClr val="E4E5B8"/>
                </a:solidFill>
                <a:latin typeface="Georgia"/>
                <a:ea typeface="Georgia"/>
                <a:cs typeface="Georgia"/>
                <a:sym typeface="Georgia"/>
              </a:rPr>
              <a:t> </a:t>
            </a: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1000"/>
              </a:spcAft>
              <a:buClr>
                <a:srgbClr val="E4E5B8"/>
              </a:buClr>
              <a:buSzPts val="2000"/>
              <a:buFont typeface="Georgia"/>
              <a:buChar char="●"/>
            </a:pPr>
            <a:r>
              <a:rPr lang="en" sz="2000">
                <a:solidFill>
                  <a:srgbClr val="E4E5B8"/>
                </a:solidFill>
                <a:latin typeface="Georgia"/>
                <a:ea typeface="Georgia"/>
                <a:cs typeface="Georgia"/>
                <a:sym typeface="Georgia"/>
              </a:rPr>
              <a:t>Find more NOP books at: </a:t>
            </a:r>
            <a:r>
              <a:rPr lang="en" sz="2000" u="sng">
                <a:solidFill>
                  <a:schemeClr val="hlink"/>
                </a:solidFill>
                <a:latin typeface="Georgia"/>
                <a:ea typeface="Georgia"/>
                <a:cs typeface="Georgia"/>
                <a:sym typeface="Georgia"/>
                <a:hlinkClick r:id="rId6"/>
              </a:rPr>
              <a:t>https://www.lulu.com/spotlight/newoutlookpublishers/</a:t>
            </a:r>
            <a:r>
              <a:rPr lang="en" sz="2000">
                <a:solidFill>
                  <a:srgbClr val="E4E5B8"/>
                </a:solidFill>
                <a:latin typeface="Georgia"/>
                <a:ea typeface="Georgia"/>
                <a:cs typeface="Georgia"/>
                <a:sym typeface="Georgia"/>
              </a:rPr>
              <a:t> </a:t>
            </a:r>
            <a:endParaRPr sz="2000">
              <a:solidFill>
                <a:srgbClr val="E4E5B8"/>
              </a:solidFill>
              <a:latin typeface="Georgia"/>
              <a:ea typeface="Georgia"/>
              <a:cs typeface="Georgia"/>
              <a:sym typeface="Georgia"/>
            </a:endParaRPr>
          </a:p>
        </p:txBody>
      </p:sp>
      <p:pic>
        <p:nvPicPr>
          <p:cNvPr id="627" name="Google Shape;627;p79"/>
          <p:cNvPicPr preferRelativeResize="0"/>
          <p:nvPr/>
        </p:nvPicPr>
        <p:blipFill>
          <a:blip r:embed="rId7">
            <a:alphaModFix/>
          </a:blip>
          <a:stretch>
            <a:fillRect/>
          </a:stretch>
        </p:blipFill>
        <p:spPr>
          <a:xfrm>
            <a:off x="6885400" y="1596600"/>
            <a:ext cx="2121200" cy="3181800"/>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0DAB"/>
        </a:solidFill>
      </p:bgPr>
    </p:bg>
    <p:spTree>
      <p:nvGrpSpPr>
        <p:cNvPr id="631" name="Shape 631"/>
        <p:cNvGrpSpPr/>
        <p:nvPr/>
      </p:nvGrpSpPr>
      <p:grpSpPr>
        <a:xfrm>
          <a:off x="0" y="0"/>
          <a:ext cx="0" cy="0"/>
          <a:chOff x="0" y="0"/>
          <a:chExt cx="0" cy="0"/>
        </a:xfrm>
      </p:grpSpPr>
      <p:sp>
        <p:nvSpPr>
          <p:cNvPr id="632" name="Google Shape;632;p80"/>
          <p:cNvSpPr/>
          <p:nvPr/>
        </p:nvSpPr>
        <p:spPr>
          <a:xfrm>
            <a:off x="0" y="0"/>
            <a:ext cx="9144000" cy="1101300"/>
          </a:xfrm>
          <a:prstGeom prst="rect">
            <a:avLst/>
          </a:prstGeom>
          <a:solidFill>
            <a:srgbClr val="1A0DAB"/>
          </a:solid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 name="Google Shape;633;p80"/>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Harry Bridges School of Labor</a:t>
            </a:r>
            <a:endParaRPr>
              <a:solidFill>
                <a:srgbClr val="E4E5B8"/>
              </a:solidFill>
              <a:latin typeface="Georgia"/>
              <a:ea typeface="Georgia"/>
              <a:cs typeface="Georgia"/>
              <a:sym typeface="Georgia"/>
            </a:endParaRPr>
          </a:p>
          <a:p>
            <a:pPr indent="0" lvl="0" marL="0" rtl="0" algn="l">
              <a:spcBef>
                <a:spcPts val="0"/>
              </a:spcBef>
              <a:spcAft>
                <a:spcPts val="0"/>
              </a:spcAft>
              <a:buNone/>
            </a:pPr>
            <a:r>
              <a:rPr lang="en" sz="1911">
                <a:solidFill>
                  <a:srgbClr val="E4E5B8"/>
                </a:solidFill>
                <a:latin typeface="Georgia"/>
                <a:ea typeface="Georgia"/>
                <a:cs typeface="Georgia"/>
                <a:sym typeface="Georgia"/>
              </a:rPr>
              <a:t>luel.us/laborschool/</a:t>
            </a:r>
            <a:endParaRPr sz="1911">
              <a:solidFill>
                <a:srgbClr val="E4E5B8"/>
              </a:solidFill>
              <a:latin typeface="Georgia"/>
              <a:ea typeface="Georgia"/>
              <a:cs typeface="Georgia"/>
              <a:sym typeface="Georgia"/>
            </a:endParaRPr>
          </a:p>
        </p:txBody>
      </p:sp>
      <p:sp>
        <p:nvSpPr>
          <p:cNvPr id="634" name="Google Shape;634;p80"/>
          <p:cNvSpPr txBox="1"/>
          <p:nvPr>
            <p:ph type="title"/>
          </p:nvPr>
        </p:nvSpPr>
        <p:spPr>
          <a:xfrm>
            <a:off x="185075" y="1187950"/>
            <a:ext cx="5251200" cy="5265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SzPts val="990"/>
              <a:buNone/>
            </a:pPr>
            <a:r>
              <a:rPr lang="en" sz="2120">
                <a:solidFill>
                  <a:srgbClr val="E4E5B8"/>
                </a:solidFill>
                <a:latin typeface="Georgia"/>
                <a:ea typeface="Georgia"/>
                <a:cs typeface="Georgia"/>
                <a:sym typeface="Georgia"/>
              </a:rPr>
              <a:t>The Harry Bridges School of Labor is a monthly class held 2x per month. Classes cover a variety of topics aimed at building class conscious among union members.</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rPr lang="en" sz="2120">
                <a:solidFill>
                  <a:srgbClr val="E4E5B8"/>
                </a:solidFill>
                <a:latin typeface="Georgia"/>
                <a:ea typeface="Georgia"/>
                <a:cs typeface="Georgia"/>
                <a:sym typeface="Georgia"/>
              </a:rPr>
              <a:t>August’s class will be a viewing of “Salt of the Earth.” Class will be Wednesday August 6, 2025 at 8pm EST/6pm PST and Saturday August 9, 2025 at 7pm EST/4pm PST.</a:t>
            </a:r>
            <a:endParaRPr sz="2120">
              <a:solidFill>
                <a:srgbClr val="E4E5B8"/>
              </a:solidFill>
              <a:latin typeface="Georgia"/>
              <a:ea typeface="Georgia"/>
              <a:cs typeface="Georgia"/>
              <a:sym typeface="Georgia"/>
            </a:endParaRPr>
          </a:p>
        </p:txBody>
      </p:sp>
      <p:sp>
        <p:nvSpPr>
          <p:cNvPr id="635" name="Google Shape;635;p80"/>
          <p:cNvSpPr/>
          <p:nvPr/>
        </p:nvSpPr>
        <p:spPr>
          <a:xfrm>
            <a:off x="5543975" y="1338600"/>
            <a:ext cx="3142800" cy="3118800"/>
          </a:xfrm>
          <a:prstGeom prst="bevel">
            <a:avLst>
              <a:gd fmla="val 12500" name="adj"/>
            </a:avLst>
          </a:prstGeom>
          <a:solidFill>
            <a:srgbClr val="1A0DA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636" name="Google Shape;636;p80"/>
          <p:cNvPicPr preferRelativeResize="0"/>
          <p:nvPr/>
        </p:nvPicPr>
        <p:blipFill>
          <a:blip r:embed="rId3">
            <a:alphaModFix/>
          </a:blip>
          <a:stretch>
            <a:fillRect/>
          </a:stretch>
        </p:blipFill>
        <p:spPr>
          <a:xfrm>
            <a:off x="404375" y="112500"/>
            <a:ext cx="859485" cy="876299"/>
          </a:xfrm>
          <a:prstGeom prst="rect">
            <a:avLst/>
          </a:prstGeom>
          <a:noFill/>
          <a:ln>
            <a:noFill/>
          </a:ln>
        </p:spPr>
      </p:pic>
      <p:pic>
        <p:nvPicPr>
          <p:cNvPr id="637" name="Google Shape;637;p80"/>
          <p:cNvPicPr preferRelativeResize="0"/>
          <p:nvPr/>
        </p:nvPicPr>
        <p:blipFill>
          <a:blip r:embed="rId4">
            <a:alphaModFix/>
          </a:blip>
          <a:stretch>
            <a:fillRect/>
          </a:stretch>
        </p:blipFill>
        <p:spPr>
          <a:xfrm>
            <a:off x="7827300" y="112500"/>
            <a:ext cx="859475" cy="859475"/>
          </a:xfrm>
          <a:prstGeom prst="rect">
            <a:avLst/>
          </a:prstGeom>
          <a:noFill/>
          <a:ln>
            <a:noFill/>
          </a:ln>
        </p:spPr>
      </p:pic>
      <p:pic>
        <p:nvPicPr>
          <p:cNvPr id="638" name="Google Shape;638;p80"/>
          <p:cNvPicPr preferRelativeResize="0"/>
          <p:nvPr/>
        </p:nvPicPr>
        <p:blipFill>
          <a:blip r:embed="rId5">
            <a:alphaModFix/>
          </a:blip>
          <a:stretch>
            <a:fillRect/>
          </a:stretch>
        </p:blipFill>
        <p:spPr>
          <a:xfrm>
            <a:off x="6267863" y="1786275"/>
            <a:ext cx="1695025" cy="2223450"/>
          </a:xfrm>
          <a:prstGeom prst="rect">
            <a:avLst/>
          </a:prstGeom>
          <a:solidFill>
            <a:srgbClr val="1A0DAB"/>
          </a:solid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2" name="Shape 642"/>
        <p:cNvGrpSpPr/>
        <p:nvPr/>
      </p:nvGrpSpPr>
      <p:grpSpPr>
        <a:xfrm>
          <a:off x="0" y="0"/>
          <a:ext cx="0" cy="0"/>
          <a:chOff x="0" y="0"/>
          <a:chExt cx="0" cy="0"/>
        </a:xfrm>
      </p:grpSpPr>
      <p:pic>
        <p:nvPicPr>
          <p:cNvPr id="643" name="Google Shape;643;p81"/>
          <p:cNvPicPr preferRelativeResize="0"/>
          <p:nvPr/>
        </p:nvPicPr>
        <p:blipFill rotWithShape="1">
          <a:blip r:embed="rId3">
            <a:alphaModFix/>
          </a:blip>
          <a:srcRect b="0" l="0" r="0" t="0"/>
          <a:stretch/>
        </p:blipFill>
        <p:spPr>
          <a:xfrm>
            <a:off x="4182251" y="152400"/>
            <a:ext cx="779501" cy="779501"/>
          </a:xfrm>
          <a:prstGeom prst="rect">
            <a:avLst/>
          </a:prstGeom>
          <a:noFill/>
          <a:ln>
            <a:noFill/>
          </a:ln>
        </p:spPr>
      </p:pic>
      <p:sp>
        <p:nvSpPr>
          <p:cNvPr id="644" name="Google Shape;644;p81"/>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5" name="Google Shape;645;p81"/>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i="1" lang="en">
                <a:solidFill>
                  <a:srgbClr val="E4E5B8"/>
                </a:solidFill>
                <a:latin typeface="Georgia"/>
                <a:ea typeface="Georgia"/>
                <a:cs typeface="Georgia"/>
                <a:sym typeface="Georgia"/>
              </a:rPr>
              <a:t>May There Always be Sunshine - Pete Seeger</a:t>
            </a:r>
            <a:endParaRPr b="0" i="0" sz="1400" u="none" cap="none" strike="noStrike">
              <a:solidFill>
                <a:srgbClr val="E4E5B8"/>
              </a:solidFill>
              <a:latin typeface="Georgia"/>
              <a:ea typeface="Georgia"/>
              <a:cs typeface="Georgia"/>
              <a:sym typeface="Georgia"/>
            </a:endParaRPr>
          </a:p>
        </p:txBody>
      </p:sp>
      <p:pic>
        <p:nvPicPr>
          <p:cNvPr descr="Provided to YouTube by The Orchard Enterprises&#10;&#10;May There Always Be Sunshine · Pete Seeger&#10;&#10;Together in Concert (Remastered 1999)&#10;&#10;℗ 1975 Warner Bros. Records, Inc. licensed by Rising Son Records&#10;&#10;Released on: 1975-09-30&#10;&#10;Auto-generated by YouTube." id="646" name="Google Shape;646;p81" title="May There Always Be Sunshine">
            <a:hlinkClick r:id="rId4"/>
          </p:cNvPr>
          <p:cNvPicPr preferRelativeResize="0"/>
          <p:nvPr/>
        </p:nvPicPr>
        <p:blipFill>
          <a:blip r:embed="rId5">
            <a:alphaModFix/>
          </a:blip>
          <a:stretch>
            <a:fillRect/>
          </a:stretch>
        </p:blipFill>
        <p:spPr>
          <a:xfrm>
            <a:off x="1587700" y="1089200"/>
            <a:ext cx="5957400" cy="335103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46"/>
                                        </p:tgtEl>
                                        <p:attrNameLst>
                                          <p:attrName>style.visibility</p:attrName>
                                        </p:attrNameLst>
                                      </p:cBhvr>
                                      <p:to>
                                        <p:strVal val="visible"/>
                                      </p:to>
                                    </p:set>
                                    <p:animEffect filter="fade" transition="in">
                                      <p:cBhvr>
                                        <p:cTn dur="1000"/>
                                        <p:tgtEl>
                                          <p:spTgt spid="64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31"/>
          <p:cNvSpPr txBox="1"/>
          <p:nvPr>
            <p:ph type="title"/>
          </p:nvPr>
        </p:nvSpPr>
        <p:spPr>
          <a:xfrm>
            <a:off x="311700" y="3312700"/>
            <a:ext cx="8520600" cy="841800"/>
          </a:xfrm>
          <a:prstGeom prst="rect">
            <a:avLst/>
          </a:prstGeom>
          <a:noFill/>
          <a:ln>
            <a:noFill/>
          </a:ln>
        </p:spPr>
        <p:txBody>
          <a:bodyPr anchorCtr="0" anchor="ctr" bIns="91425" lIns="91425" spcFirstLastPara="1" rIns="91425" wrap="square" tIns="91425">
            <a:noAutofit/>
          </a:bodyPr>
          <a:lstStyle/>
          <a:p>
            <a:pPr indent="0" lvl="0" marL="0" rtl="0" algn="ctr">
              <a:lnSpc>
                <a:spcPct val="115000"/>
              </a:lnSpc>
              <a:spcBef>
                <a:spcPts val="1200"/>
              </a:spcBef>
              <a:spcAft>
                <a:spcPts val="1200"/>
              </a:spcAft>
              <a:buNone/>
            </a:pPr>
            <a:r>
              <a:rPr lang="en" sz="5200">
                <a:solidFill>
                  <a:srgbClr val="E4E5B8"/>
                </a:solidFill>
                <a:latin typeface="Georgia"/>
                <a:ea typeface="Georgia"/>
                <a:cs typeface="Georgia"/>
                <a:sym typeface="Georgia"/>
              </a:rPr>
              <a:t>The Decision to Use the Atom Bomb </a:t>
            </a:r>
            <a:endParaRPr sz="5200">
              <a:solidFill>
                <a:srgbClr val="E4E5B8"/>
              </a:solidFill>
              <a:latin typeface="Georgia"/>
              <a:ea typeface="Georgia"/>
              <a:cs typeface="Georgia"/>
              <a:sym typeface="Georgia"/>
            </a:endParaRPr>
          </a:p>
        </p:txBody>
      </p:sp>
      <p:pic>
        <p:nvPicPr>
          <p:cNvPr id="143" name="Google Shape;143;p31"/>
          <p:cNvPicPr preferRelativeResize="0"/>
          <p:nvPr/>
        </p:nvPicPr>
        <p:blipFill rotWithShape="1">
          <a:blip r:embed="rId3">
            <a:alphaModFix/>
          </a:blip>
          <a:srcRect b="0" l="0" r="0" t="0"/>
          <a:stretch/>
        </p:blipFill>
        <p:spPr>
          <a:xfrm>
            <a:off x="3648975" y="897800"/>
            <a:ext cx="1846049" cy="184604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3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 name="Google Shape;149;p32"/>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Manhattan Project</a:t>
            </a:r>
            <a:endParaRPr>
              <a:solidFill>
                <a:srgbClr val="E4E5B8"/>
              </a:solidFill>
              <a:latin typeface="Georgia"/>
              <a:ea typeface="Georgia"/>
              <a:cs typeface="Georgia"/>
              <a:sym typeface="Georgia"/>
            </a:endParaRPr>
          </a:p>
        </p:txBody>
      </p:sp>
      <p:pic>
        <p:nvPicPr>
          <p:cNvPr id="150" name="Google Shape;150;p32"/>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151" name="Google Shape;151;p32"/>
          <p:cNvSpPr txBox="1"/>
          <p:nvPr/>
        </p:nvSpPr>
        <p:spPr>
          <a:xfrm>
            <a:off x="0" y="837000"/>
            <a:ext cx="6286200" cy="4163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rgbClr val="E4E5B8"/>
              </a:solidFill>
              <a:latin typeface="Georgia"/>
              <a:ea typeface="Georgia"/>
              <a:cs typeface="Georgia"/>
              <a:sym typeface="Georgia"/>
            </a:endParaRPr>
          </a:p>
          <a:p>
            <a:pPr indent="-307975" lvl="0" marL="457200" marR="0" rtl="0" algn="l">
              <a:lnSpc>
                <a:spcPct val="100000"/>
              </a:lnSpc>
              <a:spcBef>
                <a:spcPts val="0"/>
              </a:spcBef>
              <a:spcAft>
                <a:spcPts val="0"/>
              </a:spcAft>
              <a:buClr>
                <a:srgbClr val="E4E5B8"/>
              </a:buClr>
              <a:buSzPts val="1250"/>
              <a:buFont typeface="Georgia"/>
              <a:buChar char="●"/>
            </a:pPr>
            <a:r>
              <a:rPr b="0" i="0" lang="en" sz="1250" u="none" cap="none" strike="noStrike">
                <a:solidFill>
                  <a:srgbClr val="E4E5B8"/>
                </a:solidFill>
                <a:latin typeface="Georgia"/>
                <a:ea typeface="Georgia"/>
                <a:cs typeface="Georgia"/>
                <a:sym typeface="Georgia"/>
              </a:rPr>
              <a:t>In the early 1930’s, British scientists split lithium atoms with protons and an era of nuclear science began. By 1938, with the discovery of neutrons earlier in the decade, scientists Otto Hahn and Fritz Straussman shocked the world by splitting a uranium atom with neutrons, creating fission of the nucleus of the atom, which could result in a nuclear chain reaction.</a:t>
            </a:r>
            <a:endParaRPr b="0" i="0" sz="1250" u="none" cap="none" strike="noStrike">
              <a:solidFill>
                <a:srgbClr val="E4E5B8"/>
              </a:solidFill>
              <a:latin typeface="Georgia"/>
              <a:ea typeface="Georgia"/>
              <a:cs typeface="Georgia"/>
              <a:sym typeface="Georgia"/>
            </a:endParaRPr>
          </a:p>
          <a:p>
            <a:pPr indent="0" lvl="0" marL="457200" marR="0" rtl="0" algn="l">
              <a:lnSpc>
                <a:spcPct val="100000"/>
              </a:lnSpc>
              <a:spcBef>
                <a:spcPts val="0"/>
              </a:spcBef>
              <a:spcAft>
                <a:spcPts val="0"/>
              </a:spcAft>
              <a:buClr>
                <a:srgbClr val="000000"/>
              </a:buClr>
              <a:buSzPts val="1150"/>
              <a:buFont typeface="Arial"/>
              <a:buNone/>
            </a:pPr>
            <a:r>
              <a:t/>
            </a:r>
            <a:endParaRPr b="0" i="0" sz="1250" u="none" cap="none" strike="noStrike">
              <a:solidFill>
                <a:srgbClr val="E4E5B8"/>
              </a:solidFill>
              <a:latin typeface="Georgia"/>
              <a:ea typeface="Georgia"/>
              <a:cs typeface="Georgia"/>
              <a:sym typeface="Georgia"/>
            </a:endParaRPr>
          </a:p>
          <a:p>
            <a:pPr indent="-307975" lvl="0" marL="457200" marR="0" rtl="0" algn="l">
              <a:lnSpc>
                <a:spcPct val="100000"/>
              </a:lnSpc>
              <a:spcBef>
                <a:spcPts val="0"/>
              </a:spcBef>
              <a:spcAft>
                <a:spcPts val="0"/>
              </a:spcAft>
              <a:buClr>
                <a:srgbClr val="E4E5B8"/>
              </a:buClr>
              <a:buSzPts val="1250"/>
              <a:buFont typeface="Georgia"/>
              <a:buChar char="●"/>
            </a:pPr>
            <a:r>
              <a:rPr b="0" i="0" lang="en" sz="1250" u="none" cap="none" strike="noStrike">
                <a:solidFill>
                  <a:srgbClr val="E4E5B8"/>
                </a:solidFill>
                <a:latin typeface="Georgia"/>
                <a:ea typeface="Georgia"/>
                <a:cs typeface="Georgia"/>
                <a:sym typeface="Georgia"/>
              </a:rPr>
              <a:t>Politically, the world was beginning to see more and more the threat of Nazi fascism and though research was kicked off at different times in several different countries, many atomic scientists, such as Albert Einstein, came to the United States and requested to FDR that nuclear weapons be developed to beat the Nazis in the race for a successful nuke, which Nazis would’ve used indiscriminately.</a:t>
            </a:r>
            <a:endParaRPr b="0" i="0" sz="1250" u="none" cap="none" strike="noStrike">
              <a:solidFill>
                <a:srgbClr val="E4E5B8"/>
              </a:solidFill>
              <a:latin typeface="Georgia"/>
              <a:ea typeface="Georgia"/>
              <a:cs typeface="Georgia"/>
              <a:sym typeface="Georgia"/>
            </a:endParaRPr>
          </a:p>
          <a:p>
            <a:pPr indent="0" lvl="0" marL="457200" marR="0" rtl="0" algn="l">
              <a:lnSpc>
                <a:spcPct val="100000"/>
              </a:lnSpc>
              <a:spcBef>
                <a:spcPts val="0"/>
              </a:spcBef>
              <a:spcAft>
                <a:spcPts val="0"/>
              </a:spcAft>
              <a:buClr>
                <a:srgbClr val="000000"/>
              </a:buClr>
              <a:buSzPts val="1150"/>
              <a:buFont typeface="Arial"/>
              <a:buNone/>
            </a:pPr>
            <a:r>
              <a:t/>
            </a:r>
            <a:endParaRPr b="0" i="0" sz="1250" u="none" cap="none" strike="noStrike">
              <a:solidFill>
                <a:srgbClr val="E4E5B8"/>
              </a:solidFill>
              <a:latin typeface="Georgia"/>
              <a:ea typeface="Georgia"/>
              <a:cs typeface="Georgia"/>
              <a:sym typeface="Georgia"/>
            </a:endParaRPr>
          </a:p>
          <a:p>
            <a:pPr indent="-307975" lvl="0" marL="457200" marR="0" rtl="0" algn="l">
              <a:lnSpc>
                <a:spcPct val="100000"/>
              </a:lnSpc>
              <a:spcBef>
                <a:spcPts val="0"/>
              </a:spcBef>
              <a:spcAft>
                <a:spcPts val="0"/>
              </a:spcAft>
              <a:buClr>
                <a:srgbClr val="E4E5B8"/>
              </a:buClr>
              <a:buSzPts val="1250"/>
              <a:buFont typeface="Georgia"/>
              <a:buChar char="●"/>
            </a:pPr>
            <a:r>
              <a:rPr b="0" i="0" lang="en" sz="1250" u="none" cap="none" strike="noStrike">
                <a:solidFill>
                  <a:srgbClr val="E4E5B8"/>
                </a:solidFill>
                <a:latin typeface="Georgia"/>
                <a:ea typeface="Georgia"/>
                <a:cs typeface="Georgia"/>
                <a:sym typeface="Georgia"/>
              </a:rPr>
              <a:t>Nazis had been trying to develop nuclear weaponry, but gave up in 1942 to focus on V-1 and V-2 rocketry, but this wasn’t known until 1944 and Nazis could have begun research again at any point. However, the first US bomb, Trinity, developed in part by American communists like J. Robert Oppenheimer, was tested successfully in July 1945, just 1 month before the bombing of Hiroshima and Nagasaki.</a:t>
            </a:r>
            <a:endParaRPr b="0" i="0" sz="1250" u="none" cap="none" strike="noStrike">
              <a:solidFill>
                <a:srgbClr val="E4E5B8"/>
              </a:solidFill>
              <a:latin typeface="Georgia"/>
              <a:ea typeface="Georgia"/>
              <a:cs typeface="Georgia"/>
              <a:sym typeface="Georgia"/>
            </a:endParaRPr>
          </a:p>
        </p:txBody>
      </p:sp>
      <p:pic>
        <p:nvPicPr>
          <p:cNvPr id="152" name="Google Shape;152;p32"/>
          <p:cNvPicPr preferRelativeResize="0"/>
          <p:nvPr/>
        </p:nvPicPr>
        <p:blipFill rotWithShape="1">
          <a:blip r:embed="rId4">
            <a:alphaModFix/>
          </a:blip>
          <a:srcRect b="0" l="0" r="0" t="0"/>
          <a:stretch/>
        </p:blipFill>
        <p:spPr>
          <a:xfrm>
            <a:off x="6286100" y="2716575"/>
            <a:ext cx="2857900" cy="2143425"/>
          </a:xfrm>
          <a:prstGeom prst="rect">
            <a:avLst/>
          </a:prstGeom>
          <a:noFill/>
          <a:ln>
            <a:noFill/>
          </a:ln>
        </p:spPr>
      </p:pic>
      <p:pic>
        <p:nvPicPr>
          <p:cNvPr id="153" name="Google Shape;153;p32"/>
          <p:cNvPicPr preferRelativeResize="0"/>
          <p:nvPr/>
        </p:nvPicPr>
        <p:blipFill rotWithShape="1">
          <a:blip r:embed="rId5">
            <a:alphaModFix/>
          </a:blip>
          <a:srcRect b="0" l="0" r="0" t="0"/>
          <a:stretch/>
        </p:blipFill>
        <p:spPr>
          <a:xfrm>
            <a:off x="6286100" y="266946"/>
            <a:ext cx="2857900" cy="2449628"/>
          </a:xfrm>
          <a:prstGeom prst="rect">
            <a:avLst/>
          </a:prstGeom>
          <a:noFill/>
          <a:ln>
            <a:noFill/>
          </a:ln>
        </p:spPr>
      </p:pic>
      <p:pic>
        <p:nvPicPr>
          <p:cNvPr id="154" name="Google Shape;154;p32"/>
          <p:cNvPicPr preferRelativeResize="0"/>
          <p:nvPr/>
        </p:nvPicPr>
        <p:blipFill rotWithShape="1">
          <a:blip r:embed="rId6">
            <a:alphaModFix/>
          </a:blip>
          <a:srcRect b="0" l="0" r="0" t="0"/>
          <a:stretch/>
        </p:blipFill>
        <p:spPr>
          <a:xfrm>
            <a:off x="6286107" y="3758700"/>
            <a:ext cx="800393" cy="11013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3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0" name="Google Shape;160;p33"/>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The Decision to Use the Atom Bomb </a:t>
            </a:r>
            <a:endParaRPr>
              <a:solidFill>
                <a:srgbClr val="E4E5B8"/>
              </a:solidFill>
              <a:latin typeface="Georgia"/>
              <a:ea typeface="Georgia"/>
              <a:cs typeface="Georgia"/>
              <a:sym typeface="Georgia"/>
            </a:endParaRPr>
          </a:p>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 Gar Alperovitz</a:t>
            </a:r>
            <a:endParaRPr>
              <a:solidFill>
                <a:srgbClr val="E4E5B8"/>
              </a:solidFill>
              <a:latin typeface="Georgia"/>
              <a:ea typeface="Georgia"/>
              <a:cs typeface="Georgia"/>
              <a:sym typeface="Georgia"/>
            </a:endParaRPr>
          </a:p>
        </p:txBody>
      </p:sp>
      <p:pic>
        <p:nvPicPr>
          <p:cNvPr id="161" name="Google Shape;161;p33"/>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pic>
        <p:nvPicPr>
          <p:cNvPr id="162" name="Google Shape;162;p33"/>
          <p:cNvPicPr preferRelativeResize="0"/>
          <p:nvPr/>
        </p:nvPicPr>
        <p:blipFill>
          <a:blip r:embed="rId4">
            <a:alphaModFix/>
          </a:blip>
          <a:stretch>
            <a:fillRect/>
          </a:stretch>
        </p:blipFill>
        <p:spPr>
          <a:xfrm>
            <a:off x="158250" y="1325825"/>
            <a:ext cx="6176800" cy="2091575"/>
          </a:xfrm>
          <a:prstGeom prst="rect">
            <a:avLst/>
          </a:prstGeom>
          <a:noFill/>
          <a:ln>
            <a:noFill/>
          </a:ln>
        </p:spPr>
      </p:pic>
      <p:pic>
        <p:nvPicPr>
          <p:cNvPr id="163" name="Google Shape;163;p33"/>
          <p:cNvPicPr preferRelativeResize="0"/>
          <p:nvPr/>
        </p:nvPicPr>
        <p:blipFill>
          <a:blip r:embed="rId5">
            <a:alphaModFix/>
          </a:blip>
          <a:stretch>
            <a:fillRect/>
          </a:stretch>
        </p:blipFill>
        <p:spPr>
          <a:xfrm>
            <a:off x="6242901" y="1206225"/>
            <a:ext cx="2343198" cy="373740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3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 name="Google Shape;169;p34"/>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lang="en" sz="3220">
                <a:solidFill>
                  <a:srgbClr val="E4E5B8"/>
                </a:solidFill>
                <a:latin typeface="Georgia"/>
                <a:ea typeface="Georgia"/>
                <a:cs typeface="Georgia"/>
                <a:sym typeface="Georgia"/>
              </a:rPr>
              <a:t>The Complicity of Silence </a:t>
            </a:r>
            <a:endParaRPr sz="3220">
              <a:solidFill>
                <a:srgbClr val="E4E5B8"/>
              </a:solidFill>
              <a:latin typeface="Georgia"/>
              <a:ea typeface="Georgia"/>
              <a:cs typeface="Georgia"/>
              <a:sym typeface="Georgia"/>
            </a:endParaRPr>
          </a:p>
          <a:p>
            <a:pPr indent="0" lvl="0" marL="0" rtl="0" algn="l">
              <a:lnSpc>
                <a:spcPct val="100000"/>
              </a:lnSpc>
              <a:spcBef>
                <a:spcPts val="0"/>
              </a:spcBef>
              <a:spcAft>
                <a:spcPts val="0"/>
              </a:spcAft>
              <a:buSzPts val="2800"/>
              <a:buNone/>
            </a:pPr>
            <a:r>
              <a:t/>
            </a:r>
            <a:endParaRPr sz="2520">
              <a:solidFill>
                <a:srgbClr val="E4E5B8"/>
              </a:solidFill>
              <a:latin typeface="Georgia"/>
              <a:ea typeface="Georgia"/>
              <a:cs typeface="Georgia"/>
              <a:sym typeface="Georgia"/>
            </a:endParaRPr>
          </a:p>
        </p:txBody>
      </p:sp>
      <p:pic>
        <p:nvPicPr>
          <p:cNvPr id="170" name="Google Shape;170;p34"/>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171" name="Google Shape;171;p34"/>
          <p:cNvSpPr txBox="1"/>
          <p:nvPr/>
        </p:nvSpPr>
        <p:spPr>
          <a:xfrm>
            <a:off x="650925" y="1315138"/>
            <a:ext cx="8096400" cy="461700"/>
          </a:xfrm>
          <a:prstGeom prst="rect">
            <a:avLst/>
          </a:prstGeom>
          <a:noFill/>
          <a:ln>
            <a:noFill/>
          </a:ln>
        </p:spPr>
        <p:txBody>
          <a:bodyPr anchorCtr="0" anchor="t" bIns="91425" lIns="91425" spcFirstLastPara="1" rIns="91425" wrap="square" tIns="91425">
            <a:spAutoFit/>
          </a:bodyPr>
          <a:lstStyle/>
          <a:p>
            <a:pPr indent="0" lvl="0" marL="457200" marR="0" rtl="0" algn="l">
              <a:lnSpc>
                <a:spcPct val="100000"/>
              </a:lnSpc>
              <a:spcBef>
                <a:spcPts val="0"/>
              </a:spcBef>
              <a:spcAft>
                <a:spcPts val="0"/>
              </a:spcAft>
              <a:buNone/>
            </a:pPr>
            <a:r>
              <a:t/>
            </a:r>
            <a:endParaRPr b="0" i="0" sz="1800" u="none" cap="none" strike="noStrike">
              <a:solidFill>
                <a:srgbClr val="E4E5B8"/>
              </a:solidFill>
              <a:latin typeface="Georgia"/>
              <a:ea typeface="Georgia"/>
              <a:cs typeface="Georgia"/>
              <a:sym typeface="Georgia"/>
            </a:endParaRPr>
          </a:p>
        </p:txBody>
      </p:sp>
      <p:pic>
        <p:nvPicPr>
          <p:cNvPr id="172" name="Google Shape;172;p34"/>
          <p:cNvPicPr preferRelativeResize="0"/>
          <p:nvPr/>
        </p:nvPicPr>
        <p:blipFill>
          <a:blip r:embed="rId4">
            <a:alphaModFix/>
          </a:blip>
          <a:stretch>
            <a:fillRect/>
          </a:stretch>
        </p:blipFill>
        <p:spPr>
          <a:xfrm>
            <a:off x="2766076" y="1629950"/>
            <a:ext cx="5933122" cy="458307"/>
          </a:xfrm>
          <a:prstGeom prst="rect">
            <a:avLst/>
          </a:prstGeom>
          <a:noFill/>
          <a:ln>
            <a:noFill/>
          </a:ln>
        </p:spPr>
      </p:pic>
      <p:pic>
        <p:nvPicPr>
          <p:cNvPr id="173" name="Google Shape;173;p34"/>
          <p:cNvPicPr preferRelativeResize="0"/>
          <p:nvPr/>
        </p:nvPicPr>
        <p:blipFill>
          <a:blip r:embed="rId5">
            <a:alphaModFix/>
          </a:blip>
          <a:stretch>
            <a:fillRect/>
          </a:stretch>
        </p:blipFill>
        <p:spPr>
          <a:xfrm>
            <a:off x="2557450" y="2088257"/>
            <a:ext cx="6350375" cy="2941693"/>
          </a:xfrm>
          <a:prstGeom prst="rect">
            <a:avLst/>
          </a:prstGeom>
          <a:noFill/>
          <a:ln>
            <a:noFill/>
          </a:ln>
        </p:spPr>
      </p:pic>
      <p:sp>
        <p:nvSpPr>
          <p:cNvPr id="174" name="Google Shape;174;p34"/>
          <p:cNvSpPr txBox="1"/>
          <p:nvPr/>
        </p:nvSpPr>
        <p:spPr>
          <a:xfrm>
            <a:off x="2327875" y="2088250"/>
            <a:ext cx="3630300" cy="259500"/>
          </a:xfrm>
          <a:prstGeom prst="rect">
            <a:avLst/>
          </a:prstGeom>
          <a:solidFill>
            <a:srgbClr val="B21F15"/>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lt2"/>
              </a:solidFill>
            </a:endParaRPr>
          </a:p>
        </p:txBody>
      </p:sp>
      <p:sp>
        <p:nvSpPr>
          <p:cNvPr id="175" name="Google Shape;175;p34"/>
          <p:cNvSpPr txBox="1"/>
          <p:nvPr/>
        </p:nvSpPr>
        <p:spPr>
          <a:xfrm>
            <a:off x="0" y="3109600"/>
            <a:ext cx="2557500" cy="1477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chemeClr val="dk1"/>
                </a:solidFill>
              </a:rPr>
              <a:t>"Had I known that the Germans would not succeed in developing an atomic bomb, I would have done nothing for the bomb." -Albert Einstein </a:t>
            </a:r>
            <a:endParaRPr>
              <a:solidFill>
                <a:schemeClr val="dk1"/>
              </a:solidFill>
            </a:endParaRPr>
          </a:p>
        </p:txBody>
      </p:sp>
      <p:pic>
        <p:nvPicPr>
          <p:cNvPr id="176" name="Google Shape;176;p34"/>
          <p:cNvPicPr preferRelativeResize="0"/>
          <p:nvPr/>
        </p:nvPicPr>
        <p:blipFill>
          <a:blip r:embed="rId6">
            <a:alphaModFix/>
          </a:blip>
          <a:stretch>
            <a:fillRect/>
          </a:stretch>
        </p:blipFill>
        <p:spPr>
          <a:xfrm>
            <a:off x="268824" y="1414900"/>
            <a:ext cx="2131896" cy="160620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