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1" Type="http://schemas.openxmlformats.org/officeDocument/2006/relationships/slide" Target="slides/slide36.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1db6d4f4ee_1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31db6d4f4ee_1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1db6d4f4ee_1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31db6d4f4ee_1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1b4a22de6c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1b4a22de6c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1d0b800ed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31d0b800ed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1da86fcf47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31da86fcf47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1da86fcf47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31da86fcf47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31da86fcf47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31da86fcf47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1da86fcf4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31da86fcf4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1db6d4f4ee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31db6d4f4ee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1db6d4f4ee_1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31db6d4f4ee_1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1db6d4f4ee_1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31db6d4f4ee_1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1db6d4f4ee_1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31db6d4f4ee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1db6d4f4ee_1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31db6d4f4ee_1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1db6d4f4ee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31db6d4f4ee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293ebf0cdaa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293ebf0cdaa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1edcc43d4bf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1edcc43d4bf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293ebf0cdaa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293ebf0cdaa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31db6d4f4ee_1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31db6d4f4ee_1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293ebf0cda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293ebf0cda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293ebf0cdaa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2" name="Google Shape;342;g293ebf0cdaa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1db6d4f4ee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1db6d4f4ee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1db6d4f4ee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1db6d4f4ee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1db6d4f4ee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1db6d4f4ee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1db6d4f4e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1db6d4f4e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hyperlink" Target="http://www.youtube.com/watch?v=W7VkWAYHUFQ" TargetMode="External"/><Relationship Id="rId5"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8.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3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6.png"/><Relationship Id="rId4" Type="http://schemas.openxmlformats.org/officeDocument/2006/relationships/image" Target="../media/image19.png"/><Relationship Id="rId5" Type="http://schemas.openxmlformats.org/officeDocument/2006/relationships/image" Target="../media/image3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1.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28.png"/><Relationship Id="rId5"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32.png"/><Relationship Id="rId5" Type="http://schemas.openxmlformats.org/officeDocument/2006/relationships/image" Target="../media/image2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hyperlink" Target="http://www.youtube.com/watch?v=WE7i7l-0NAw" TargetMode="External"/><Relationship Id="rId5" Type="http://schemas.openxmlformats.org/officeDocument/2006/relationships/image" Target="../media/image24.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hyperlink" Target="http://www.youtube.com/watch?v=Wn17L6-gM4w" TargetMode="External"/><Relationship Id="rId5" Type="http://schemas.openxmlformats.org/officeDocument/2006/relationships/image" Target="../media/image3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1.png"/><Relationship Id="rId4" Type="http://schemas.openxmlformats.org/officeDocument/2006/relationships/hyperlink" Target="mailto:info@peoplesschool.us" TargetMode="External"/></Relationships>
</file>

<file path=ppt/slides/_rels/slide32.xml.rels><?xml version="1.0" encoding="UTF-8" standalone="yes"?><Relationships xmlns="http://schemas.openxmlformats.org/package/2006/relationships"><Relationship Id="rId11" Type="http://schemas.openxmlformats.org/officeDocument/2006/relationships/image" Target="../media/image26.png"/><Relationship Id="rId10" Type="http://schemas.openxmlformats.org/officeDocument/2006/relationships/image" Target="../media/image55.png"/><Relationship Id="rId13" Type="http://schemas.openxmlformats.org/officeDocument/2006/relationships/image" Target="../media/image40.jpg"/><Relationship Id="rId12" Type="http://schemas.openxmlformats.org/officeDocument/2006/relationships/image" Target="../media/image33.png"/><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png"/><Relationship Id="rId4" Type="http://schemas.openxmlformats.org/officeDocument/2006/relationships/image" Target="../media/image45.png"/><Relationship Id="rId9" Type="http://schemas.openxmlformats.org/officeDocument/2006/relationships/image" Target="../media/image46.png"/><Relationship Id="rId5" Type="http://schemas.openxmlformats.org/officeDocument/2006/relationships/image" Target="../media/image39.png"/><Relationship Id="rId6" Type="http://schemas.openxmlformats.org/officeDocument/2006/relationships/image" Target="../media/image42.png"/><Relationship Id="rId7" Type="http://schemas.openxmlformats.org/officeDocument/2006/relationships/image" Target="../media/image35.png"/><Relationship Id="rId8" Type="http://schemas.openxmlformats.org/officeDocument/2006/relationships/image" Target="../media/image3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png"/><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png"/><Relationship Id="rId4" Type="http://schemas.openxmlformats.org/officeDocument/2006/relationships/image" Target="../media/image41.png"/><Relationship Id="rId5" Type="http://schemas.openxmlformats.org/officeDocument/2006/relationships/image" Target="../media/image49.png"/><Relationship Id="rId6" Type="http://schemas.openxmlformats.org/officeDocument/2006/relationships/image" Target="../media/image47.png"/><Relationship Id="rId7" Type="http://schemas.openxmlformats.org/officeDocument/2006/relationships/image" Target="../media/image44.png"/><Relationship Id="rId8" Type="http://schemas.openxmlformats.org/officeDocument/2006/relationships/image" Target="../media/image5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52.png"/><Relationship Id="rId4" Type="http://schemas.openxmlformats.org/officeDocument/2006/relationships/image" Target="../media/image51.png"/><Relationship Id="rId5" Type="http://schemas.openxmlformats.org/officeDocument/2006/relationships/image" Target="../media/image4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6.xml"/><Relationship Id="rId3" Type="http://schemas.openxmlformats.org/officeDocument/2006/relationships/image" Target="../media/image1.png"/><Relationship Id="rId4" Type="http://schemas.openxmlformats.org/officeDocument/2006/relationships/hyperlink" Target="http://www.youtube.com/watch?v=V9mWkmq3OEA" TargetMode="External"/><Relationship Id="rId5" Type="http://schemas.openxmlformats.org/officeDocument/2006/relationships/image" Target="../media/image4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27.png"/><Relationship Id="rId5"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5" name="Google Shape;55;p13"/>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3"/>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I Don’t Want Your Millions Mister - The Almanac Singers</a:t>
            </a:r>
            <a:endParaRPr>
              <a:solidFill>
                <a:srgbClr val="E4E5B8"/>
              </a:solidFill>
              <a:latin typeface="Georgia"/>
              <a:ea typeface="Georgia"/>
              <a:cs typeface="Georgia"/>
              <a:sym typeface="Georgia"/>
            </a:endParaRPr>
          </a:p>
        </p:txBody>
      </p:sp>
      <p:pic>
        <p:nvPicPr>
          <p:cNvPr descr=" " id="57" name="Google Shape;57;p13" title="I Don't Want Your Millions, Mister ( Almanac Singers )">
            <a:hlinkClick r:id="rId4"/>
          </p:cNvPr>
          <p:cNvPicPr preferRelativeResize="0"/>
          <p:nvPr/>
        </p:nvPicPr>
        <p:blipFill>
          <a:blip r:embed="rId5">
            <a:alphaModFix/>
          </a:blip>
          <a:stretch>
            <a:fillRect/>
          </a:stretch>
        </p:blipFill>
        <p:spPr>
          <a:xfrm>
            <a:off x="1655375" y="1114900"/>
            <a:ext cx="5850600" cy="329096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
                                        </p:tgtEl>
                                        <p:attrNameLst>
                                          <p:attrName>style.visibility</p:attrName>
                                        </p:attrNameLst>
                                      </p:cBhvr>
                                      <p:to>
                                        <p:strVal val="visible"/>
                                      </p:to>
                                    </p:set>
                                    <p:animEffect filter="fade" transition="in">
                                      <p:cBhvr>
                                        <p:cTn dur="1000"/>
                                        <p:tgtEl>
                                          <p:spTgt spid="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5" name="Google Shape;125;p2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6" name="Google Shape;126;p22"/>
          <p:cNvSpPr txBox="1"/>
          <p:nvPr/>
        </p:nvSpPr>
        <p:spPr>
          <a:xfrm>
            <a:off x="126525" y="1101300"/>
            <a:ext cx="5167800" cy="49716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Electorally one of the most successful radicals in U.S. political history, Vito Marcantonio was born the son of Italian immigrants in 1902 in the same East Harlem neighborhood of Manhattan that he represented in the U.S. House of Representatives for seven terms.</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He made his political debut in 1924 when he managed Fiorello LaGuardia's campaign for reelection to Congress from East Harlem.</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27" name="Google Shape;127;p2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Early Life and Career</a:t>
            </a:r>
            <a:endParaRPr>
              <a:solidFill>
                <a:srgbClr val="E4E5B8"/>
              </a:solidFill>
              <a:latin typeface="Georgia"/>
              <a:ea typeface="Georgia"/>
              <a:cs typeface="Georgia"/>
              <a:sym typeface="Georgia"/>
            </a:endParaRPr>
          </a:p>
        </p:txBody>
      </p:sp>
      <p:pic>
        <p:nvPicPr>
          <p:cNvPr id="128" name="Google Shape;128;p22"/>
          <p:cNvPicPr preferRelativeResize="0"/>
          <p:nvPr/>
        </p:nvPicPr>
        <p:blipFill>
          <a:blip r:embed="rId4">
            <a:alphaModFix/>
          </a:blip>
          <a:stretch>
            <a:fillRect/>
          </a:stretch>
        </p:blipFill>
        <p:spPr>
          <a:xfrm>
            <a:off x="5930750" y="1101300"/>
            <a:ext cx="2525271" cy="373740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4" name="Google Shape;134;p2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5" name="Google Shape;135;p23"/>
          <p:cNvSpPr txBox="1"/>
          <p:nvPr/>
        </p:nvSpPr>
        <p:spPr>
          <a:xfrm>
            <a:off x="126525" y="1101300"/>
            <a:ext cx="5167800" cy="46794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In 1930 he was appointed assistant U.S. Attorney, and in 1934, when LaGuardia became mayor of New York, Marcantonio ran as a Republican for LaGuardia's old seat in Congress, defeating the Democratic incumbent. </a:t>
            </a:r>
            <a:endParaRPr sz="2000">
              <a:solidFill>
                <a:srgbClr val="E4E5B8"/>
              </a:solidFill>
              <a:latin typeface="Georgia"/>
              <a:ea typeface="Georgia"/>
              <a:cs typeface="Georgia"/>
              <a:sym typeface="Georgia"/>
            </a:endParaRPr>
          </a:p>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Two years later he was defeated in the Democratic landslide, but returned in 1938, running on both the Republican and American Labor Party tickets.</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36" name="Google Shape;136;p2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Early Life and Career</a:t>
            </a:r>
            <a:endParaRPr>
              <a:solidFill>
                <a:srgbClr val="E4E5B8"/>
              </a:solidFill>
              <a:latin typeface="Georgia"/>
              <a:ea typeface="Georgia"/>
              <a:cs typeface="Georgia"/>
              <a:sym typeface="Georgia"/>
            </a:endParaRPr>
          </a:p>
        </p:txBody>
      </p:sp>
      <p:pic>
        <p:nvPicPr>
          <p:cNvPr id="137" name="Google Shape;137;p23"/>
          <p:cNvPicPr preferRelativeResize="0"/>
          <p:nvPr/>
        </p:nvPicPr>
        <p:blipFill>
          <a:blip r:embed="rId4">
            <a:alphaModFix/>
          </a:blip>
          <a:stretch>
            <a:fillRect/>
          </a:stretch>
        </p:blipFill>
        <p:spPr>
          <a:xfrm>
            <a:off x="5467750" y="1101300"/>
            <a:ext cx="2989921" cy="37374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4"/>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143" name="Google Shape;143;p24"/>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5"/>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The November 1938 Election and Career of Marcantonio</a:t>
            </a:r>
            <a:endParaRPr sz="5200">
              <a:solidFill>
                <a:srgbClr val="E4E5B8"/>
              </a:solidFill>
              <a:latin typeface="Georgia"/>
              <a:ea typeface="Georgia"/>
              <a:cs typeface="Georgia"/>
              <a:sym typeface="Georgia"/>
            </a:endParaRPr>
          </a:p>
        </p:txBody>
      </p:sp>
      <p:pic>
        <p:nvPicPr>
          <p:cNvPr id="149" name="Google Shape;149;p25"/>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5" name="Google Shape;155;p2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6" name="Google Shape;156;p2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November 1938 Election</a:t>
            </a:r>
            <a:endParaRPr>
              <a:solidFill>
                <a:srgbClr val="E4E5B8"/>
              </a:solidFill>
              <a:latin typeface="Georgia"/>
              <a:ea typeface="Georgia"/>
              <a:cs typeface="Georgia"/>
              <a:sym typeface="Georgia"/>
            </a:endParaRPr>
          </a:p>
        </p:txBody>
      </p:sp>
      <p:pic>
        <p:nvPicPr>
          <p:cNvPr id="157" name="Google Shape;157;p26"/>
          <p:cNvPicPr preferRelativeResize="0"/>
          <p:nvPr/>
        </p:nvPicPr>
        <p:blipFill>
          <a:blip r:embed="rId4">
            <a:alphaModFix/>
          </a:blip>
          <a:stretch>
            <a:fillRect/>
          </a:stretch>
        </p:blipFill>
        <p:spPr>
          <a:xfrm>
            <a:off x="3541000" y="1805437"/>
            <a:ext cx="5042174" cy="2594100"/>
          </a:xfrm>
          <a:prstGeom prst="rect">
            <a:avLst/>
          </a:prstGeom>
          <a:noFill/>
          <a:ln>
            <a:noFill/>
          </a:ln>
        </p:spPr>
      </p:pic>
      <p:pic>
        <p:nvPicPr>
          <p:cNvPr id="158" name="Google Shape;158;p26"/>
          <p:cNvPicPr preferRelativeResize="0"/>
          <p:nvPr/>
        </p:nvPicPr>
        <p:blipFill>
          <a:blip r:embed="rId5">
            <a:alphaModFix/>
          </a:blip>
          <a:stretch>
            <a:fillRect/>
          </a:stretch>
        </p:blipFill>
        <p:spPr>
          <a:xfrm>
            <a:off x="670575" y="1136963"/>
            <a:ext cx="2482575" cy="393102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pic>
        <p:nvPicPr>
          <p:cNvPr id="163" name="Google Shape;163;p27"/>
          <p:cNvPicPr preferRelativeResize="0"/>
          <p:nvPr/>
        </p:nvPicPr>
        <p:blipFill>
          <a:blip r:embed="rId3">
            <a:alphaModFix/>
          </a:blip>
          <a:stretch>
            <a:fillRect/>
          </a:stretch>
        </p:blipFill>
        <p:spPr>
          <a:xfrm>
            <a:off x="320625" y="38700"/>
            <a:ext cx="2351475" cy="5060800"/>
          </a:xfrm>
          <a:prstGeom prst="rect">
            <a:avLst/>
          </a:prstGeom>
          <a:noFill/>
          <a:ln>
            <a:noFill/>
          </a:ln>
        </p:spPr>
      </p:pic>
      <p:pic>
        <p:nvPicPr>
          <p:cNvPr id="164" name="Google Shape;164;p27"/>
          <p:cNvPicPr preferRelativeResize="0"/>
          <p:nvPr/>
        </p:nvPicPr>
        <p:blipFill>
          <a:blip r:embed="rId4">
            <a:alphaModFix/>
          </a:blip>
          <a:stretch>
            <a:fillRect/>
          </a:stretch>
        </p:blipFill>
        <p:spPr>
          <a:xfrm>
            <a:off x="2934600" y="2803600"/>
            <a:ext cx="2980925" cy="2220000"/>
          </a:xfrm>
          <a:prstGeom prst="rect">
            <a:avLst/>
          </a:prstGeom>
          <a:noFill/>
          <a:ln>
            <a:noFill/>
          </a:ln>
        </p:spPr>
      </p:pic>
      <p:pic>
        <p:nvPicPr>
          <p:cNvPr id="165" name="Google Shape;165;p27"/>
          <p:cNvPicPr preferRelativeResize="0"/>
          <p:nvPr/>
        </p:nvPicPr>
        <p:blipFill>
          <a:blip r:embed="rId5">
            <a:alphaModFix/>
          </a:blip>
          <a:stretch>
            <a:fillRect/>
          </a:stretch>
        </p:blipFill>
        <p:spPr>
          <a:xfrm>
            <a:off x="6201000" y="38700"/>
            <a:ext cx="2274000" cy="5060800"/>
          </a:xfrm>
          <a:prstGeom prst="rect">
            <a:avLst/>
          </a:prstGeom>
          <a:noFill/>
          <a:ln>
            <a:noFill/>
          </a:ln>
        </p:spPr>
      </p:pic>
      <p:pic>
        <p:nvPicPr>
          <p:cNvPr id="166" name="Google Shape;166;p27"/>
          <p:cNvPicPr preferRelativeResize="0"/>
          <p:nvPr/>
        </p:nvPicPr>
        <p:blipFill>
          <a:blip r:embed="rId6">
            <a:alphaModFix/>
          </a:blip>
          <a:stretch>
            <a:fillRect/>
          </a:stretch>
        </p:blipFill>
        <p:spPr>
          <a:xfrm>
            <a:off x="2934600" y="38700"/>
            <a:ext cx="3003910" cy="2166101"/>
          </a:xfrm>
          <a:prstGeom prst="rect">
            <a:avLst/>
          </a:prstGeom>
          <a:noFill/>
          <a:ln>
            <a:noFill/>
          </a:ln>
        </p:spPr>
      </p:pic>
      <p:sp>
        <p:nvSpPr>
          <p:cNvPr id="167" name="Google Shape;167;p27"/>
          <p:cNvSpPr txBox="1"/>
          <p:nvPr/>
        </p:nvSpPr>
        <p:spPr>
          <a:xfrm>
            <a:off x="2946275" y="2282825"/>
            <a:ext cx="3003900" cy="288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E4E5B8"/>
                </a:solidFill>
              </a:rPr>
              <a:t>Marcantonio (Center) with Henry Wallace (Left) and Paul Robeson (Right)</a:t>
            </a:r>
            <a:endParaRPr sz="1000">
              <a:solidFill>
                <a:srgbClr val="E4E5B8"/>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28"/>
          <p:cNvSpPr txBox="1"/>
          <p:nvPr/>
        </p:nvSpPr>
        <p:spPr>
          <a:xfrm>
            <a:off x="2946275" y="2282825"/>
            <a:ext cx="3003900" cy="288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sz="1000">
              <a:solidFill>
                <a:srgbClr val="E4E5B8"/>
              </a:solidFill>
            </a:endParaRPr>
          </a:p>
        </p:txBody>
      </p:sp>
      <p:pic>
        <p:nvPicPr>
          <p:cNvPr id="173" name="Google Shape;173;p28"/>
          <p:cNvPicPr preferRelativeResize="0"/>
          <p:nvPr/>
        </p:nvPicPr>
        <p:blipFill>
          <a:blip r:embed="rId3">
            <a:alphaModFix/>
          </a:blip>
          <a:stretch>
            <a:fillRect/>
          </a:stretch>
        </p:blipFill>
        <p:spPr>
          <a:xfrm>
            <a:off x="152400" y="152400"/>
            <a:ext cx="2262874" cy="4838700"/>
          </a:xfrm>
          <a:prstGeom prst="rect">
            <a:avLst/>
          </a:prstGeom>
          <a:noFill/>
          <a:ln>
            <a:noFill/>
          </a:ln>
        </p:spPr>
      </p:pic>
      <p:pic>
        <p:nvPicPr>
          <p:cNvPr id="174" name="Google Shape;174;p28"/>
          <p:cNvPicPr preferRelativeResize="0"/>
          <p:nvPr/>
        </p:nvPicPr>
        <p:blipFill>
          <a:blip r:embed="rId4">
            <a:alphaModFix/>
          </a:blip>
          <a:stretch>
            <a:fillRect/>
          </a:stretch>
        </p:blipFill>
        <p:spPr>
          <a:xfrm>
            <a:off x="6109700" y="188075"/>
            <a:ext cx="2705100" cy="4657725"/>
          </a:xfrm>
          <a:prstGeom prst="rect">
            <a:avLst/>
          </a:prstGeom>
          <a:noFill/>
          <a:ln>
            <a:noFill/>
          </a:ln>
        </p:spPr>
      </p:pic>
      <p:pic>
        <p:nvPicPr>
          <p:cNvPr id="175" name="Google Shape;175;p28"/>
          <p:cNvPicPr preferRelativeResize="0"/>
          <p:nvPr/>
        </p:nvPicPr>
        <p:blipFill>
          <a:blip r:embed="rId5">
            <a:alphaModFix/>
          </a:blip>
          <a:stretch>
            <a:fillRect/>
          </a:stretch>
        </p:blipFill>
        <p:spPr>
          <a:xfrm>
            <a:off x="2585075" y="242887"/>
            <a:ext cx="3354812" cy="46577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9"/>
          <p:cNvSpPr txBox="1"/>
          <p:nvPr/>
        </p:nvSpPr>
        <p:spPr>
          <a:xfrm>
            <a:off x="2946275" y="2282825"/>
            <a:ext cx="3003900" cy="288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sz="1000">
              <a:solidFill>
                <a:srgbClr val="E4E5B8"/>
              </a:solidFill>
            </a:endParaRPr>
          </a:p>
        </p:txBody>
      </p:sp>
      <p:pic>
        <p:nvPicPr>
          <p:cNvPr id="181" name="Google Shape;181;p29"/>
          <p:cNvPicPr preferRelativeResize="0"/>
          <p:nvPr/>
        </p:nvPicPr>
        <p:blipFill>
          <a:blip r:embed="rId3">
            <a:alphaModFix/>
          </a:blip>
          <a:stretch>
            <a:fillRect/>
          </a:stretch>
        </p:blipFill>
        <p:spPr>
          <a:xfrm>
            <a:off x="5004750" y="1122763"/>
            <a:ext cx="4053601" cy="2897975"/>
          </a:xfrm>
          <a:prstGeom prst="rect">
            <a:avLst/>
          </a:prstGeom>
          <a:noFill/>
          <a:ln>
            <a:noFill/>
          </a:ln>
        </p:spPr>
      </p:pic>
      <p:pic>
        <p:nvPicPr>
          <p:cNvPr id="182" name="Google Shape;182;p29"/>
          <p:cNvPicPr preferRelativeResize="0"/>
          <p:nvPr/>
        </p:nvPicPr>
        <p:blipFill>
          <a:blip r:embed="rId4">
            <a:alphaModFix/>
          </a:blip>
          <a:stretch>
            <a:fillRect/>
          </a:stretch>
        </p:blipFill>
        <p:spPr>
          <a:xfrm>
            <a:off x="81050" y="385225"/>
            <a:ext cx="4859500" cy="4594200"/>
          </a:xfrm>
          <a:prstGeom prst="rect">
            <a:avLst/>
          </a:prstGeom>
          <a:noFill/>
          <a:ln>
            <a:noFill/>
          </a:ln>
        </p:spPr>
      </p:pic>
      <p:sp>
        <p:nvSpPr>
          <p:cNvPr id="183" name="Google Shape;183;p29"/>
          <p:cNvSpPr txBox="1"/>
          <p:nvPr/>
        </p:nvSpPr>
        <p:spPr>
          <a:xfrm>
            <a:off x="5015100" y="4173300"/>
            <a:ext cx="4087800" cy="74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E4E5B8"/>
                </a:solidFill>
              </a:rPr>
              <a:t>Marcantonio with local children in Harlem in front of campaign trailer</a:t>
            </a:r>
            <a:endParaRPr sz="1800">
              <a:solidFill>
                <a:srgbClr val="E4E5B8"/>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9" name="Google Shape;189;p3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0" name="Google Shape;190;p30"/>
          <p:cNvSpPr txBox="1"/>
          <p:nvPr/>
        </p:nvSpPr>
        <p:spPr>
          <a:xfrm>
            <a:off x="979950" y="1247850"/>
            <a:ext cx="7184100" cy="371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E4E5B8"/>
                </a:solidFill>
              </a:rPr>
              <a:t>“What is your justification for this legislation?” A labor union, he explained, is a worker’s “only defense against exploitation,”</a:t>
            </a:r>
            <a:endParaRPr sz="1800">
              <a:solidFill>
                <a:srgbClr val="E4E5B8"/>
              </a:solidFill>
            </a:endParaRPr>
          </a:p>
          <a:p>
            <a:pPr indent="0" lvl="0" marL="381000" marR="381000" rtl="0" algn="l">
              <a:lnSpc>
                <a:spcPct val="115000"/>
              </a:lnSpc>
              <a:spcBef>
                <a:spcPts val="1200"/>
              </a:spcBef>
              <a:spcAft>
                <a:spcPts val="1200"/>
              </a:spcAft>
              <a:buNone/>
            </a:pPr>
            <a:r>
              <a:rPr lang="en" sz="1800">
                <a:solidFill>
                  <a:srgbClr val="E4E5B8"/>
                </a:solidFill>
              </a:rPr>
              <a:t>“You are making him “free”—and impotent to defend himself against any attempt by industry to subject him to the same working conditions that existed in the United States 75 years ago. You are giving him the freedom to become enslaved to a system that has been repudiated in the past not only by Democrats but also by outstanding progressive-minded Republicans….Under the guise of fighting communism you are, with this legislation, advancing fascism on American labor.”</a:t>
            </a:r>
            <a:endParaRPr sz="1800">
              <a:solidFill>
                <a:srgbClr val="E4E5B8"/>
              </a:solidFill>
            </a:endParaRPr>
          </a:p>
        </p:txBody>
      </p:sp>
      <p:sp>
        <p:nvSpPr>
          <p:cNvPr id="191" name="Google Shape;191;p30"/>
          <p:cNvSpPr txBox="1"/>
          <p:nvPr/>
        </p:nvSpPr>
        <p:spPr>
          <a:xfrm>
            <a:off x="1560525" y="134575"/>
            <a:ext cx="6967200" cy="87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E4E5B8"/>
                </a:solidFill>
              </a:rPr>
              <a:t>Vito Marcantonio Against Taft-Hartley Act in Congress</a:t>
            </a:r>
            <a:endParaRPr sz="3000">
              <a:solidFill>
                <a:srgbClr val="E4E5B8"/>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7" name="Google Shape;197;p31"/>
          <p:cNvPicPr preferRelativeResize="0"/>
          <p:nvPr/>
        </p:nvPicPr>
        <p:blipFill>
          <a:blip r:embed="rId3">
            <a:alphaModFix/>
          </a:blip>
          <a:stretch>
            <a:fillRect/>
          </a:stretch>
        </p:blipFill>
        <p:spPr>
          <a:xfrm>
            <a:off x="406550" y="112500"/>
            <a:ext cx="876299" cy="876299"/>
          </a:xfrm>
          <a:prstGeom prst="rect">
            <a:avLst/>
          </a:prstGeom>
          <a:noFill/>
          <a:ln>
            <a:noFill/>
          </a:ln>
        </p:spPr>
      </p:pic>
      <p:pic>
        <p:nvPicPr>
          <p:cNvPr id="198" name="Google Shape;198;p31"/>
          <p:cNvPicPr preferRelativeResize="0"/>
          <p:nvPr/>
        </p:nvPicPr>
        <p:blipFill>
          <a:blip r:embed="rId4">
            <a:alphaModFix/>
          </a:blip>
          <a:stretch>
            <a:fillRect/>
          </a:stretch>
        </p:blipFill>
        <p:spPr>
          <a:xfrm>
            <a:off x="3477675" y="1157275"/>
            <a:ext cx="5430150" cy="3834700"/>
          </a:xfrm>
          <a:prstGeom prst="rect">
            <a:avLst/>
          </a:prstGeom>
          <a:noFill/>
          <a:ln>
            <a:noFill/>
          </a:ln>
        </p:spPr>
      </p:pic>
      <p:sp>
        <p:nvSpPr>
          <p:cNvPr id="199" name="Google Shape;199;p31"/>
          <p:cNvSpPr txBox="1"/>
          <p:nvPr/>
        </p:nvSpPr>
        <p:spPr>
          <a:xfrm>
            <a:off x="320625" y="2578725"/>
            <a:ext cx="2943600" cy="991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E4E5B8"/>
                </a:solidFill>
              </a:rPr>
              <a:t>Marcantonio (Right) next to NYC Mayor Fiorello LaGuardia (another progressive politician)</a:t>
            </a:r>
            <a:endParaRPr sz="1800">
              <a:solidFill>
                <a:srgbClr val="E4E5B8"/>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12</a:t>
            </a:r>
            <a:r>
              <a:rPr lang="en">
                <a:solidFill>
                  <a:srgbClr val="E4E5B8"/>
                </a:solidFill>
                <a:latin typeface="Georgia"/>
                <a:ea typeface="Georgia"/>
                <a:cs typeface="Georgia"/>
                <a:sym typeface="Georgia"/>
              </a:rPr>
              <a:t>/10/24 </a:t>
            </a:r>
            <a:endParaRPr>
              <a:solidFill>
                <a:srgbClr val="E4E5B8"/>
              </a:solidFill>
              <a:latin typeface="Georgia"/>
              <a:ea typeface="Georgia"/>
              <a:cs typeface="Georgia"/>
              <a:sym typeface="Georgia"/>
            </a:endParaRPr>
          </a:p>
        </p:txBody>
      </p:sp>
      <p:sp>
        <p:nvSpPr>
          <p:cNvPr id="63" name="Google Shape;63;p14"/>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64" name="Google Shape;64;p14"/>
          <p:cNvPicPr preferRelativeResize="0"/>
          <p:nvPr/>
        </p:nvPicPr>
        <p:blipFill rotWithShape="1">
          <a:blip r:embed="rId3">
            <a:alphaModFix/>
          </a:blip>
          <a:srcRect b="0" l="0" r="0" t="0"/>
          <a:stretch/>
        </p:blipFill>
        <p:spPr>
          <a:xfrm>
            <a:off x="-62876" y="0"/>
            <a:ext cx="9206877" cy="5178850"/>
          </a:xfrm>
          <a:prstGeom prst="rect">
            <a:avLst/>
          </a:prstGeom>
          <a:solidFill>
            <a:srgbClr val="B21F15"/>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5" name="Google Shape;205;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6" name="Google Shape;206;p32"/>
          <p:cNvSpPr txBox="1"/>
          <p:nvPr/>
        </p:nvSpPr>
        <p:spPr>
          <a:xfrm>
            <a:off x="126525" y="1101300"/>
            <a:ext cx="5167800" cy="15699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Speech on Puerto Rico given in 1939: </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07" name="Google Shape;207;p3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Vito Marcantonio’s Politics</a:t>
            </a:r>
            <a:endParaRPr>
              <a:solidFill>
                <a:srgbClr val="E4E5B8"/>
              </a:solidFill>
              <a:latin typeface="Georgia"/>
              <a:ea typeface="Georgia"/>
              <a:cs typeface="Georgia"/>
              <a:sym typeface="Georgia"/>
            </a:endParaRPr>
          </a:p>
        </p:txBody>
      </p:sp>
      <p:pic>
        <p:nvPicPr>
          <p:cNvPr id="208" name="Google Shape;208;p32"/>
          <p:cNvPicPr preferRelativeResize="0"/>
          <p:nvPr/>
        </p:nvPicPr>
        <p:blipFill>
          <a:blip r:embed="rId4">
            <a:alphaModFix/>
          </a:blip>
          <a:stretch>
            <a:fillRect/>
          </a:stretch>
        </p:blipFill>
        <p:spPr>
          <a:xfrm>
            <a:off x="5846450" y="1236075"/>
            <a:ext cx="2750558" cy="3737399"/>
          </a:xfrm>
          <a:prstGeom prst="rect">
            <a:avLst/>
          </a:prstGeom>
          <a:noFill/>
          <a:ln>
            <a:noFill/>
          </a:ln>
        </p:spPr>
      </p:pic>
      <p:pic>
        <p:nvPicPr>
          <p:cNvPr id="209" name="Google Shape;209;p32"/>
          <p:cNvPicPr preferRelativeResize="0"/>
          <p:nvPr/>
        </p:nvPicPr>
        <p:blipFill>
          <a:blip r:embed="rId5">
            <a:alphaModFix/>
          </a:blip>
          <a:stretch>
            <a:fillRect/>
          </a:stretch>
        </p:blipFill>
        <p:spPr>
          <a:xfrm>
            <a:off x="126525" y="1630300"/>
            <a:ext cx="5624099" cy="31428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5" name="Google Shape;215;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6" name="Google Shape;216;p33"/>
          <p:cNvSpPr txBox="1"/>
          <p:nvPr/>
        </p:nvSpPr>
        <p:spPr>
          <a:xfrm>
            <a:off x="126525" y="1101300"/>
            <a:ext cx="5167800" cy="1569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17" name="Google Shape;217;p33"/>
          <p:cNvSpPr txBox="1"/>
          <p:nvPr>
            <p:ph type="title"/>
          </p:nvPr>
        </p:nvSpPr>
        <p:spPr>
          <a:xfrm>
            <a:off x="1511075"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Vito Marcantonio speaks against founding of the CIA - March 7, 1949 to the House. </a:t>
            </a:r>
            <a:endParaRPr>
              <a:solidFill>
                <a:srgbClr val="E4E5B8"/>
              </a:solidFill>
              <a:latin typeface="Georgia"/>
              <a:ea typeface="Georgia"/>
              <a:cs typeface="Georgia"/>
              <a:sym typeface="Georgia"/>
            </a:endParaRPr>
          </a:p>
        </p:txBody>
      </p:sp>
      <p:pic>
        <p:nvPicPr>
          <p:cNvPr id="218" name="Google Shape;218;p33"/>
          <p:cNvPicPr preferRelativeResize="0"/>
          <p:nvPr/>
        </p:nvPicPr>
        <p:blipFill>
          <a:blip r:embed="rId4">
            <a:alphaModFix/>
          </a:blip>
          <a:stretch>
            <a:fillRect/>
          </a:stretch>
        </p:blipFill>
        <p:spPr>
          <a:xfrm>
            <a:off x="56250" y="1369650"/>
            <a:ext cx="4486950" cy="3133125"/>
          </a:xfrm>
          <a:prstGeom prst="rect">
            <a:avLst/>
          </a:prstGeom>
          <a:noFill/>
          <a:ln>
            <a:noFill/>
          </a:ln>
        </p:spPr>
      </p:pic>
      <p:pic>
        <p:nvPicPr>
          <p:cNvPr id="219" name="Google Shape;219;p33"/>
          <p:cNvPicPr preferRelativeResize="0"/>
          <p:nvPr/>
        </p:nvPicPr>
        <p:blipFill>
          <a:blip r:embed="rId5">
            <a:alphaModFix/>
          </a:blip>
          <a:stretch>
            <a:fillRect/>
          </a:stretch>
        </p:blipFill>
        <p:spPr>
          <a:xfrm>
            <a:off x="4572000" y="1830150"/>
            <a:ext cx="4532175" cy="201429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4"/>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225" name="Google Shape;225;p34"/>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5"/>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Marcantonio, the Korean War, and Later Life</a:t>
            </a:r>
            <a:endParaRPr sz="5200">
              <a:solidFill>
                <a:srgbClr val="E4E5B8"/>
              </a:solidFill>
              <a:latin typeface="Georgia"/>
              <a:ea typeface="Georgia"/>
              <a:cs typeface="Georgia"/>
              <a:sym typeface="Georgia"/>
            </a:endParaRPr>
          </a:p>
        </p:txBody>
      </p:sp>
      <p:pic>
        <p:nvPicPr>
          <p:cNvPr id="231" name="Google Shape;231;p35"/>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7" name="Google Shape;237;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8" name="Google Shape;238;p36"/>
          <p:cNvSpPr txBox="1"/>
          <p:nvPr>
            <p:ph type="title"/>
          </p:nvPr>
        </p:nvSpPr>
        <p:spPr>
          <a:xfrm>
            <a:off x="1452300" y="14085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Vito Marcantonio - Opposition to </a:t>
            </a:r>
            <a:br>
              <a:rPr lang="en">
                <a:solidFill>
                  <a:srgbClr val="E4E5B8"/>
                </a:solidFill>
                <a:latin typeface="Georgia"/>
                <a:ea typeface="Georgia"/>
                <a:cs typeface="Georgia"/>
                <a:sym typeface="Georgia"/>
              </a:rPr>
            </a:br>
            <a:r>
              <a:rPr lang="en">
                <a:solidFill>
                  <a:srgbClr val="E4E5B8"/>
                </a:solidFill>
                <a:latin typeface="Georgia"/>
                <a:ea typeface="Georgia"/>
                <a:cs typeface="Georgia"/>
                <a:sym typeface="Georgia"/>
              </a:rPr>
              <a:t>Korean War Speech</a:t>
            </a:r>
            <a:endParaRPr>
              <a:solidFill>
                <a:srgbClr val="E4E5B8"/>
              </a:solidFill>
              <a:latin typeface="Georgia"/>
              <a:ea typeface="Georgia"/>
              <a:cs typeface="Georgia"/>
              <a:sym typeface="Georgia"/>
            </a:endParaRPr>
          </a:p>
        </p:txBody>
      </p:sp>
      <p:pic>
        <p:nvPicPr>
          <p:cNvPr id="239" name="Google Shape;239;p36" title="Roberto Ragone as Vito Marcantonio: Korean War Speech">
            <a:hlinkClick r:id="rId4"/>
          </p:cNvPr>
          <p:cNvPicPr preferRelativeResize="0"/>
          <p:nvPr/>
        </p:nvPicPr>
        <p:blipFill>
          <a:blip r:embed="rId5">
            <a:alphaModFix/>
          </a:blip>
          <a:stretch>
            <a:fillRect/>
          </a:stretch>
        </p:blipFill>
        <p:spPr>
          <a:xfrm>
            <a:off x="1318350" y="1172525"/>
            <a:ext cx="6887650" cy="38743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
                                        </p:tgtEl>
                                        <p:attrNameLst>
                                          <p:attrName>style.visibility</p:attrName>
                                        </p:attrNameLst>
                                      </p:cBhvr>
                                      <p:to>
                                        <p:strVal val="visible"/>
                                      </p:to>
                                    </p:set>
                                    <p:animEffect filter="fade" transition="in">
                                      <p:cBhvr>
                                        <p:cTn dur="1000"/>
                                        <p:tgtEl>
                                          <p:spTgt spid="2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5" name="Google Shape;245;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6" name="Google Shape;246;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Vito Marcantonio Later Years</a:t>
            </a:r>
            <a:endParaRPr>
              <a:solidFill>
                <a:srgbClr val="E4E5B8"/>
              </a:solidFill>
              <a:latin typeface="Georgia"/>
              <a:ea typeface="Georgia"/>
              <a:cs typeface="Georgia"/>
              <a:sym typeface="Georgia"/>
            </a:endParaRPr>
          </a:p>
        </p:txBody>
      </p:sp>
      <p:sp>
        <p:nvSpPr>
          <p:cNvPr id="247" name="Google Shape;247;p37"/>
          <p:cNvSpPr txBox="1"/>
          <p:nvPr/>
        </p:nvSpPr>
        <p:spPr>
          <a:xfrm>
            <a:off x="505075" y="1231125"/>
            <a:ext cx="5250600" cy="367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 </a:t>
            </a:r>
            <a:endParaRPr sz="1800">
              <a:solidFill>
                <a:schemeClr val="lt2"/>
              </a:solidFill>
            </a:endParaRPr>
          </a:p>
        </p:txBody>
      </p:sp>
      <p:sp>
        <p:nvSpPr>
          <p:cNvPr id="248" name="Google Shape;248;p37"/>
          <p:cNvSpPr txBox="1"/>
          <p:nvPr/>
        </p:nvSpPr>
        <p:spPr>
          <a:xfrm>
            <a:off x="420900" y="1283750"/>
            <a:ext cx="4998300" cy="36093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FFF2CC"/>
              </a:buClr>
              <a:buSzPts val="1800"/>
              <a:buChar char="●"/>
            </a:pPr>
            <a:r>
              <a:rPr lang="en" sz="1800">
                <a:solidFill>
                  <a:srgbClr val="FFF2CC"/>
                </a:solidFill>
              </a:rPr>
              <a:t>In 1950 he </a:t>
            </a:r>
            <a:r>
              <a:rPr lang="en" sz="1800">
                <a:solidFill>
                  <a:srgbClr val="FFF2CC"/>
                </a:solidFill>
              </a:rPr>
              <a:t>successfully</a:t>
            </a:r>
            <a:r>
              <a:rPr lang="en" sz="1800">
                <a:solidFill>
                  <a:srgbClr val="FFF2CC"/>
                </a:solidFill>
              </a:rPr>
              <a:t> defended W.E.B. DuBois against the U.S. government's charge that DuBois had failed to register as the agent of a foreign power. </a:t>
            </a:r>
            <a:endParaRPr sz="1800">
              <a:solidFill>
                <a:srgbClr val="FFF2CC"/>
              </a:solidFill>
            </a:endParaRPr>
          </a:p>
          <a:p>
            <a:pPr indent="-342900" lvl="0" marL="457200" rtl="0" algn="l">
              <a:spcBef>
                <a:spcPts val="0"/>
              </a:spcBef>
              <a:spcAft>
                <a:spcPts val="0"/>
              </a:spcAft>
              <a:buClr>
                <a:srgbClr val="FFF2CC"/>
              </a:buClr>
              <a:buSzPts val="1800"/>
              <a:buChar char="●"/>
            </a:pPr>
            <a:r>
              <a:rPr lang="en" sz="1800">
                <a:solidFill>
                  <a:srgbClr val="FFF2CC"/>
                </a:solidFill>
              </a:rPr>
              <a:t>He also acted as one of the attorneys for the U.S. Communist Party in hearings before the Subversive Activities Control Board. </a:t>
            </a:r>
            <a:endParaRPr sz="1800">
              <a:solidFill>
                <a:srgbClr val="FFF2CC"/>
              </a:solidFill>
            </a:endParaRPr>
          </a:p>
          <a:p>
            <a:pPr indent="-342900" lvl="0" marL="457200" rtl="0" algn="l">
              <a:spcBef>
                <a:spcPts val="0"/>
              </a:spcBef>
              <a:spcAft>
                <a:spcPts val="0"/>
              </a:spcAft>
              <a:buClr>
                <a:srgbClr val="FFF2CC"/>
              </a:buClr>
              <a:buSzPts val="1800"/>
              <a:buChar char="●"/>
            </a:pPr>
            <a:r>
              <a:rPr lang="en" sz="1800">
                <a:solidFill>
                  <a:srgbClr val="FFF2CC"/>
                </a:solidFill>
              </a:rPr>
              <a:t>In 1954 he announced his return to politics as an independent candidate for his old seat, but died before he could begin his campaign.</a:t>
            </a:r>
            <a:endParaRPr sz="1800">
              <a:solidFill>
                <a:srgbClr val="FFF2CC"/>
              </a:solidFill>
            </a:endParaRPr>
          </a:p>
        </p:txBody>
      </p:sp>
      <p:pic>
        <p:nvPicPr>
          <p:cNvPr id="249" name="Google Shape;249;p37"/>
          <p:cNvPicPr preferRelativeResize="0"/>
          <p:nvPr/>
        </p:nvPicPr>
        <p:blipFill>
          <a:blip r:embed="rId4">
            <a:alphaModFix/>
          </a:blip>
          <a:stretch>
            <a:fillRect/>
          </a:stretch>
        </p:blipFill>
        <p:spPr>
          <a:xfrm>
            <a:off x="5560850" y="1706175"/>
            <a:ext cx="2857500" cy="23241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5" name="Google Shape;255;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6" name="Google Shape;256;p38"/>
          <p:cNvSpPr txBox="1"/>
          <p:nvPr/>
        </p:nvSpPr>
        <p:spPr>
          <a:xfrm>
            <a:off x="126525" y="1101300"/>
            <a:ext cx="5167800" cy="15699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57" name="Google Shape;257;p3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Paul Robinson’s Eulogy of Vito Marcantonio</a:t>
            </a:r>
            <a:endParaRPr>
              <a:solidFill>
                <a:srgbClr val="E4E5B8"/>
              </a:solidFill>
              <a:latin typeface="Georgia"/>
              <a:ea typeface="Georgia"/>
              <a:cs typeface="Georgia"/>
              <a:sym typeface="Georgia"/>
            </a:endParaRPr>
          </a:p>
        </p:txBody>
      </p:sp>
      <p:pic>
        <p:nvPicPr>
          <p:cNvPr id="258" name="Google Shape;258;p38" title="Troy Hodges as Paul Robeson: Eulogy of Vito Marcantonio">
            <a:hlinkClick r:id="rId4"/>
          </p:cNvPr>
          <p:cNvPicPr preferRelativeResize="0"/>
          <p:nvPr/>
        </p:nvPicPr>
        <p:blipFill>
          <a:blip r:embed="rId5">
            <a:alphaModFix/>
          </a:blip>
          <a:stretch>
            <a:fillRect/>
          </a:stretch>
        </p:blipFill>
        <p:spPr>
          <a:xfrm>
            <a:off x="1591400" y="1200950"/>
            <a:ext cx="6474375" cy="36418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8"/>
                                        </p:tgtEl>
                                        <p:attrNameLst>
                                          <p:attrName>style.visibility</p:attrName>
                                        </p:attrNameLst>
                                      </p:cBhvr>
                                      <p:to>
                                        <p:strVal val="visible"/>
                                      </p:to>
                                    </p:set>
                                    <p:animEffect filter="fade" transition="in">
                                      <p:cBhvr>
                                        <p:cTn dur="1000"/>
                                        <p:tgtEl>
                                          <p:spTgt spid="2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39"/>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264" name="Google Shape;264;p3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4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271" name="Google Shape;271;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2" name="Google Shape;272;p40"/>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4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278" name="Google Shape;278;p4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70" name="Google Shape;70;p15"/>
          <p:cNvSpPr txBox="1"/>
          <p:nvPr>
            <p:ph idx="2" type="body"/>
          </p:nvPr>
        </p:nvSpPr>
        <p:spPr>
          <a:xfrm>
            <a:off x="4980525" y="724200"/>
            <a:ext cx="3837000" cy="3695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An Introduction to IPPACA, the Anti-Monopoly Coalition and the American Labor Party. </a:t>
            </a:r>
            <a:endParaRPr>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Early Life of Vito Marcantonio</a:t>
            </a:r>
            <a:endParaRPr>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His Political Career.</a:t>
            </a:r>
            <a:endParaRPr>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Korean War and Later life. </a:t>
            </a:r>
            <a:endParaRPr>
              <a:solidFill>
                <a:srgbClr val="E4E5B8"/>
              </a:solidFill>
              <a:latin typeface="Georgia"/>
              <a:ea typeface="Georgia"/>
              <a:cs typeface="Georgia"/>
              <a:sym typeface="Georgia"/>
            </a:endParaRPr>
          </a:p>
        </p:txBody>
      </p:sp>
      <p:pic>
        <p:nvPicPr>
          <p:cNvPr id="71" name="Google Shape;71;p15"/>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4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285" name="Google Shape;285;p4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6" name="Google Shape;286;p42"/>
          <p:cNvSpPr txBox="1"/>
          <p:nvPr/>
        </p:nvSpPr>
        <p:spPr>
          <a:xfrm>
            <a:off x="406550" y="1101300"/>
            <a:ext cx="8096400" cy="1723800"/>
          </a:xfrm>
          <a:prstGeom prst="rect">
            <a:avLst/>
          </a:prstGeom>
          <a:noFill/>
          <a:ln>
            <a:noFill/>
          </a:ln>
        </p:spPr>
        <p:txBody>
          <a:bodyPr anchorCtr="0" anchor="t" bIns="91425" lIns="91425" spcFirstLastPara="1" rIns="91425" wrap="square" tIns="91425">
            <a:spAutoFit/>
          </a:bodyPr>
          <a:lstStyle/>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PSUSA Cell Chairs need to call members of their cells to remind them about attendance.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PSMLS will be off on the week of December 23-27th for the Holidays. </a:t>
            </a:r>
            <a:endParaRPr sz="2000">
              <a:solidFill>
                <a:srgbClr val="E4E5B8"/>
              </a:solidFill>
              <a:latin typeface="Georgia"/>
              <a:ea typeface="Georgia"/>
              <a:cs typeface="Georgia"/>
              <a:sym typeface="Georgia"/>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4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293" name="Google Shape;293;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4" name="Google Shape;294;p43"/>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Facilitators, 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44"/>
          <p:cNvSpPr txBox="1"/>
          <p:nvPr>
            <p:ph type="title"/>
          </p:nvPr>
        </p:nvSpPr>
        <p:spPr>
          <a:xfrm>
            <a:off x="1658025" y="491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PSMLS Propaganda</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peoplesschool.us/media &amp; peoplesschool.us/store</a:t>
            </a:r>
            <a:endParaRPr sz="1911">
              <a:solidFill>
                <a:srgbClr val="E4E5B8"/>
              </a:solidFill>
              <a:latin typeface="Georgia"/>
              <a:ea typeface="Georgia"/>
              <a:cs typeface="Georgia"/>
              <a:sym typeface="Georgia"/>
            </a:endParaRPr>
          </a:p>
        </p:txBody>
      </p:sp>
      <p:pic>
        <p:nvPicPr>
          <p:cNvPr id="301" name="Google Shape;301;p4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2" name="Google Shape;302;p44"/>
          <p:cNvSpPr txBox="1"/>
          <p:nvPr>
            <p:ph type="title"/>
          </p:nvPr>
        </p:nvSpPr>
        <p:spPr>
          <a:xfrm>
            <a:off x="2598450" y="1036725"/>
            <a:ext cx="72498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1950">
                <a:solidFill>
                  <a:srgbClr val="E4E5B8"/>
                </a:solidFill>
                <a:latin typeface="Georgia"/>
                <a:ea typeface="Georgia"/>
                <a:cs typeface="Georgia"/>
                <a:sym typeface="Georgia"/>
              </a:rPr>
              <a:t>Materials to help promote the school!</a:t>
            </a:r>
            <a:endParaRPr sz="1950">
              <a:solidFill>
                <a:srgbClr val="E4E5B8"/>
              </a:solidFill>
              <a:latin typeface="Georgia"/>
              <a:ea typeface="Georgia"/>
              <a:cs typeface="Georgia"/>
              <a:sym typeface="Georgia"/>
            </a:endParaRPr>
          </a:p>
        </p:txBody>
      </p:sp>
      <p:pic>
        <p:nvPicPr>
          <p:cNvPr id="303" name="Google Shape;303;p44"/>
          <p:cNvPicPr preferRelativeResize="0"/>
          <p:nvPr/>
        </p:nvPicPr>
        <p:blipFill>
          <a:blip r:embed="rId4">
            <a:alphaModFix/>
          </a:blip>
          <a:stretch>
            <a:fillRect/>
          </a:stretch>
        </p:blipFill>
        <p:spPr>
          <a:xfrm>
            <a:off x="1390962" y="1173975"/>
            <a:ext cx="1207475" cy="1628049"/>
          </a:xfrm>
          <a:prstGeom prst="rect">
            <a:avLst/>
          </a:prstGeom>
          <a:noFill/>
          <a:ln>
            <a:noFill/>
          </a:ln>
        </p:spPr>
      </p:pic>
      <p:pic>
        <p:nvPicPr>
          <p:cNvPr id="304" name="Google Shape;304;p44"/>
          <p:cNvPicPr preferRelativeResize="0"/>
          <p:nvPr/>
        </p:nvPicPr>
        <p:blipFill>
          <a:blip r:embed="rId5">
            <a:alphaModFix/>
          </a:blip>
          <a:stretch>
            <a:fillRect/>
          </a:stretch>
        </p:blipFill>
        <p:spPr>
          <a:xfrm>
            <a:off x="186900" y="1173975"/>
            <a:ext cx="1087559" cy="1628049"/>
          </a:xfrm>
          <a:prstGeom prst="rect">
            <a:avLst/>
          </a:prstGeom>
          <a:noFill/>
          <a:ln>
            <a:noFill/>
          </a:ln>
        </p:spPr>
      </p:pic>
      <p:pic>
        <p:nvPicPr>
          <p:cNvPr id="305" name="Google Shape;305;p44"/>
          <p:cNvPicPr preferRelativeResize="0"/>
          <p:nvPr/>
        </p:nvPicPr>
        <p:blipFill>
          <a:blip r:embed="rId6">
            <a:alphaModFix/>
          </a:blip>
          <a:stretch>
            <a:fillRect/>
          </a:stretch>
        </p:blipFill>
        <p:spPr>
          <a:xfrm>
            <a:off x="406550" y="2874700"/>
            <a:ext cx="1805926" cy="2100000"/>
          </a:xfrm>
          <a:prstGeom prst="rect">
            <a:avLst/>
          </a:prstGeom>
          <a:noFill/>
          <a:ln>
            <a:noFill/>
          </a:ln>
        </p:spPr>
      </p:pic>
      <p:pic>
        <p:nvPicPr>
          <p:cNvPr id="306" name="Google Shape;306;p44"/>
          <p:cNvPicPr preferRelativeResize="0"/>
          <p:nvPr/>
        </p:nvPicPr>
        <p:blipFill>
          <a:blip r:embed="rId7">
            <a:alphaModFix/>
          </a:blip>
          <a:stretch>
            <a:fillRect/>
          </a:stretch>
        </p:blipFill>
        <p:spPr>
          <a:xfrm>
            <a:off x="7885975" y="2501375"/>
            <a:ext cx="1254725" cy="1202409"/>
          </a:xfrm>
          <a:prstGeom prst="rect">
            <a:avLst/>
          </a:prstGeom>
          <a:noFill/>
          <a:ln>
            <a:noFill/>
          </a:ln>
        </p:spPr>
      </p:pic>
      <p:pic>
        <p:nvPicPr>
          <p:cNvPr id="307" name="Google Shape;307;p44"/>
          <p:cNvPicPr preferRelativeResize="0"/>
          <p:nvPr/>
        </p:nvPicPr>
        <p:blipFill rotWithShape="1">
          <a:blip r:embed="rId8">
            <a:alphaModFix/>
          </a:blip>
          <a:srcRect b="0" l="14222" r="16062" t="0"/>
          <a:stretch/>
        </p:blipFill>
        <p:spPr>
          <a:xfrm>
            <a:off x="6919950" y="1173512"/>
            <a:ext cx="876300" cy="1116100"/>
          </a:xfrm>
          <a:prstGeom prst="rect">
            <a:avLst/>
          </a:prstGeom>
          <a:noFill/>
          <a:ln>
            <a:noFill/>
          </a:ln>
        </p:spPr>
      </p:pic>
      <p:pic>
        <p:nvPicPr>
          <p:cNvPr id="308" name="Google Shape;308;p44"/>
          <p:cNvPicPr preferRelativeResize="0"/>
          <p:nvPr/>
        </p:nvPicPr>
        <p:blipFill>
          <a:blip r:embed="rId9">
            <a:alphaModFix/>
          </a:blip>
          <a:stretch>
            <a:fillRect/>
          </a:stretch>
        </p:blipFill>
        <p:spPr>
          <a:xfrm>
            <a:off x="7885975" y="1173975"/>
            <a:ext cx="1254725" cy="1254725"/>
          </a:xfrm>
          <a:prstGeom prst="rect">
            <a:avLst/>
          </a:prstGeom>
          <a:noFill/>
          <a:ln>
            <a:noFill/>
          </a:ln>
        </p:spPr>
      </p:pic>
      <p:pic>
        <p:nvPicPr>
          <p:cNvPr id="309" name="Google Shape;309;p44"/>
          <p:cNvPicPr preferRelativeResize="0"/>
          <p:nvPr/>
        </p:nvPicPr>
        <p:blipFill>
          <a:blip r:embed="rId10">
            <a:alphaModFix/>
          </a:blip>
          <a:stretch>
            <a:fillRect/>
          </a:stretch>
        </p:blipFill>
        <p:spPr>
          <a:xfrm>
            <a:off x="2688163" y="1502701"/>
            <a:ext cx="4142060" cy="3199737"/>
          </a:xfrm>
          <a:prstGeom prst="rect">
            <a:avLst/>
          </a:prstGeom>
          <a:noFill/>
          <a:ln>
            <a:noFill/>
          </a:ln>
        </p:spPr>
      </p:pic>
      <p:pic>
        <p:nvPicPr>
          <p:cNvPr id="310" name="Google Shape;310;p44"/>
          <p:cNvPicPr preferRelativeResize="0"/>
          <p:nvPr/>
        </p:nvPicPr>
        <p:blipFill rotWithShape="1">
          <a:blip r:embed="rId11">
            <a:alphaModFix/>
          </a:blip>
          <a:srcRect b="0" l="13630" r="22140" t="0"/>
          <a:stretch/>
        </p:blipFill>
        <p:spPr>
          <a:xfrm>
            <a:off x="6875088" y="2289625"/>
            <a:ext cx="966025" cy="1503959"/>
          </a:xfrm>
          <a:prstGeom prst="rect">
            <a:avLst/>
          </a:prstGeom>
          <a:noFill/>
          <a:ln>
            <a:noFill/>
          </a:ln>
        </p:spPr>
      </p:pic>
      <p:pic>
        <p:nvPicPr>
          <p:cNvPr id="311" name="Google Shape;311;p44"/>
          <p:cNvPicPr preferRelativeResize="0"/>
          <p:nvPr/>
        </p:nvPicPr>
        <p:blipFill rotWithShape="1">
          <a:blip r:embed="rId12">
            <a:alphaModFix/>
          </a:blip>
          <a:srcRect b="11510" l="11959" r="11868" t="11348"/>
          <a:stretch/>
        </p:blipFill>
        <p:spPr>
          <a:xfrm>
            <a:off x="6919949" y="3776450"/>
            <a:ext cx="922825" cy="934575"/>
          </a:xfrm>
          <a:prstGeom prst="rect">
            <a:avLst/>
          </a:prstGeom>
          <a:noFill/>
          <a:ln>
            <a:noFill/>
          </a:ln>
        </p:spPr>
      </p:pic>
      <p:pic>
        <p:nvPicPr>
          <p:cNvPr id="312" name="Google Shape;312;p44"/>
          <p:cNvPicPr preferRelativeResize="0"/>
          <p:nvPr/>
        </p:nvPicPr>
        <p:blipFill>
          <a:blip r:embed="rId13">
            <a:alphaModFix/>
          </a:blip>
          <a:stretch>
            <a:fillRect/>
          </a:stretch>
        </p:blipFill>
        <p:spPr>
          <a:xfrm>
            <a:off x="7889275" y="3776450"/>
            <a:ext cx="1254725" cy="125472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316" name="Shape 316"/>
        <p:cNvGrpSpPr/>
        <p:nvPr/>
      </p:nvGrpSpPr>
      <p:grpSpPr>
        <a:xfrm>
          <a:off x="0" y="0"/>
          <a:ext cx="0" cy="0"/>
          <a:chOff x="0" y="0"/>
          <a:chExt cx="0" cy="0"/>
        </a:xfrm>
      </p:grpSpPr>
      <p:sp>
        <p:nvSpPr>
          <p:cNvPr id="317" name="Google Shape;317;p45"/>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45"/>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319" name="Google Shape;319;p45"/>
          <p:cNvPicPr preferRelativeResize="0"/>
          <p:nvPr/>
        </p:nvPicPr>
        <p:blipFill>
          <a:blip r:embed="rId3">
            <a:alphaModFix/>
          </a:blip>
          <a:stretch>
            <a:fillRect/>
          </a:stretch>
        </p:blipFill>
        <p:spPr>
          <a:xfrm>
            <a:off x="7870100" y="112500"/>
            <a:ext cx="876299" cy="876299"/>
          </a:xfrm>
          <a:prstGeom prst="rect">
            <a:avLst/>
          </a:prstGeom>
          <a:noFill/>
          <a:ln>
            <a:noFill/>
          </a:ln>
        </p:spPr>
      </p:pic>
      <p:pic>
        <p:nvPicPr>
          <p:cNvPr id="320" name="Google Shape;320;p45"/>
          <p:cNvPicPr preferRelativeResize="0"/>
          <p:nvPr/>
        </p:nvPicPr>
        <p:blipFill>
          <a:blip r:embed="rId4">
            <a:alphaModFix/>
          </a:blip>
          <a:stretch>
            <a:fillRect/>
          </a:stretch>
        </p:blipFill>
        <p:spPr>
          <a:xfrm>
            <a:off x="5009000" y="1253700"/>
            <a:ext cx="3737400" cy="3737400"/>
          </a:xfrm>
          <a:prstGeom prst="rect">
            <a:avLst/>
          </a:prstGeom>
          <a:noFill/>
          <a:ln>
            <a:noFill/>
          </a:ln>
        </p:spPr>
      </p:pic>
      <p:pic>
        <p:nvPicPr>
          <p:cNvPr id="321" name="Google Shape;321;p45"/>
          <p:cNvPicPr preferRelativeResize="0"/>
          <p:nvPr/>
        </p:nvPicPr>
        <p:blipFill>
          <a:blip r:embed="rId4">
            <a:alphaModFix/>
          </a:blip>
          <a:stretch>
            <a:fillRect/>
          </a:stretch>
        </p:blipFill>
        <p:spPr>
          <a:xfrm>
            <a:off x="264775" y="79575"/>
            <a:ext cx="942152" cy="942152"/>
          </a:xfrm>
          <a:prstGeom prst="rect">
            <a:avLst/>
          </a:prstGeom>
          <a:noFill/>
          <a:ln>
            <a:noFill/>
          </a:ln>
        </p:spPr>
      </p:pic>
      <p:sp>
        <p:nvSpPr>
          <p:cNvPr id="322" name="Google Shape;322;p45"/>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326" name="Shape 326"/>
        <p:cNvGrpSpPr/>
        <p:nvPr/>
      </p:nvGrpSpPr>
      <p:grpSpPr>
        <a:xfrm>
          <a:off x="0" y="0"/>
          <a:ext cx="0" cy="0"/>
          <a:chOff x="0" y="0"/>
          <a:chExt cx="0" cy="0"/>
        </a:xfrm>
      </p:grpSpPr>
      <p:sp>
        <p:nvSpPr>
          <p:cNvPr id="327" name="Google Shape;327;p46"/>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46"/>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329" name="Google Shape;329;p46"/>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330" name="Google Shape;330;p46"/>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Latest Releases</a:t>
            </a:r>
            <a:endParaRPr>
              <a:solidFill>
                <a:srgbClr val="00FFFF"/>
              </a:solidFill>
              <a:latin typeface="Georgia"/>
              <a:ea typeface="Georgia"/>
              <a:cs typeface="Georgia"/>
              <a:sym typeface="Georgia"/>
            </a:endParaRPr>
          </a:p>
        </p:txBody>
      </p:sp>
      <p:sp>
        <p:nvSpPr>
          <p:cNvPr id="331" name="Google Shape;331;p46"/>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32" name="Google Shape;332;p46"/>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33" name="Google Shape;333;p46"/>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34" name="Google Shape;334;p46"/>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35" name="Google Shape;335;p46"/>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336" name="Google Shape;336;p46"/>
          <p:cNvPicPr preferRelativeResize="0"/>
          <p:nvPr/>
        </p:nvPicPr>
        <p:blipFill>
          <a:blip r:embed="rId5">
            <a:alphaModFix/>
          </a:blip>
          <a:stretch>
            <a:fillRect/>
          </a:stretch>
        </p:blipFill>
        <p:spPr>
          <a:xfrm>
            <a:off x="631500" y="2214325"/>
            <a:ext cx="1476226" cy="2220700"/>
          </a:xfrm>
          <a:prstGeom prst="rect">
            <a:avLst/>
          </a:prstGeom>
          <a:noFill/>
          <a:ln>
            <a:noFill/>
          </a:ln>
        </p:spPr>
      </p:pic>
      <p:pic>
        <p:nvPicPr>
          <p:cNvPr id="337" name="Google Shape;337;p46"/>
          <p:cNvPicPr preferRelativeResize="0"/>
          <p:nvPr/>
        </p:nvPicPr>
        <p:blipFill>
          <a:blip r:embed="rId6">
            <a:alphaModFix/>
          </a:blip>
          <a:stretch>
            <a:fillRect/>
          </a:stretch>
        </p:blipFill>
        <p:spPr>
          <a:xfrm>
            <a:off x="2753087" y="2184188"/>
            <a:ext cx="1476225" cy="2220124"/>
          </a:xfrm>
          <a:prstGeom prst="rect">
            <a:avLst/>
          </a:prstGeom>
          <a:noFill/>
          <a:ln>
            <a:noFill/>
          </a:ln>
        </p:spPr>
      </p:pic>
      <p:pic>
        <p:nvPicPr>
          <p:cNvPr id="338" name="Google Shape;338;p46"/>
          <p:cNvPicPr preferRelativeResize="0"/>
          <p:nvPr/>
        </p:nvPicPr>
        <p:blipFill>
          <a:blip r:embed="rId7">
            <a:alphaModFix/>
          </a:blip>
          <a:stretch>
            <a:fillRect/>
          </a:stretch>
        </p:blipFill>
        <p:spPr>
          <a:xfrm>
            <a:off x="4884762" y="2216913"/>
            <a:ext cx="1430225" cy="2154675"/>
          </a:xfrm>
          <a:prstGeom prst="rect">
            <a:avLst/>
          </a:prstGeom>
          <a:noFill/>
          <a:ln>
            <a:noFill/>
          </a:ln>
        </p:spPr>
      </p:pic>
      <p:pic>
        <p:nvPicPr>
          <p:cNvPr id="339" name="Google Shape;339;p46"/>
          <p:cNvPicPr preferRelativeResize="0"/>
          <p:nvPr/>
        </p:nvPicPr>
        <p:blipFill>
          <a:blip r:embed="rId8">
            <a:alphaModFix/>
          </a:blip>
          <a:stretch>
            <a:fillRect/>
          </a:stretch>
        </p:blipFill>
        <p:spPr>
          <a:xfrm>
            <a:off x="6970449" y="2267513"/>
            <a:ext cx="1506450" cy="2053499"/>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343" name="Shape 343"/>
        <p:cNvGrpSpPr/>
        <p:nvPr/>
      </p:nvGrpSpPr>
      <p:grpSpPr>
        <a:xfrm>
          <a:off x="0" y="0"/>
          <a:ext cx="0" cy="0"/>
          <a:chOff x="0" y="0"/>
          <a:chExt cx="0" cy="0"/>
        </a:xfrm>
      </p:grpSpPr>
      <p:sp>
        <p:nvSpPr>
          <p:cNvPr id="344" name="Google Shape;344;p47"/>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47"/>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346" name="Google Shape;346;p47"/>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held 2x per month. Classes cover a variety of topics aimed at building class conscious among union members.</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January’s class is “The Plumb Plan” as a sequel to the class on Public Rail Now. Class will be January 8, 2025 at 9pm EST/6pm PST and Saturday January 11, 2025 at 7pm EST/4pm PST.</a:t>
            </a:r>
            <a:endParaRPr sz="2120">
              <a:solidFill>
                <a:srgbClr val="E4E5B8"/>
              </a:solidFill>
              <a:latin typeface="Georgia"/>
              <a:ea typeface="Georgia"/>
              <a:cs typeface="Georgia"/>
              <a:sym typeface="Georgia"/>
            </a:endParaRPr>
          </a:p>
        </p:txBody>
      </p:sp>
      <p:sp>
        <p:nvSpPr>
          <p:cNvPr id="347" name="Google Shape;347;p47"/>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48" name="Google Shape;348;p47"/>
          <p:cNvPicPr preferRelativeResize="0"/>
          <p:nvPr/>
        </p:nvPicPr>
        <p:blipFill>
          <a:blip r:embed="rId3">
            <a:alphaModFix/>
          </a:blip>
          <a:stretch>
            <a:fillRect/>
          </a:stretch>
        </p:blipFill>
        <p:spPr>
          <a:xfrm>
            <a:off x="404375" y="112500"/>
            <a:ext cx="859485" cy="876299"/>
          </a:xfrm>
          <a:prstGeom prst="rect">
            <a:avLst/>
          </a:prstGeom>
          <a:noFill/>
          <a:ln>
            <a:noFill/>
          </a:ln>
        </p:spPr>
      </p:pic>
      <p:pic>
        <p:nvPicPr>
          <p:cNvPr id="349" name="Google Shape;349;p47"/>
          <p:cNvPicPr preferRelativeResize="0"/>
          <p:nvPr/>
        </p:nvPicPr>
        <p:blipFill>
          <a:blip r:embed="rId4">
            <a:alphaModFix/>
          </a:blip>
          <a:stretch>
            <a:fillRect/>
          </a:stretch>
        </p:blipFill>
        <p:spPr>
          <a:xfrm>
            <a:off x="7827300" y="112500"/>
            <a:ext cx="859475" cy="859475"/>
          </a:xfrm>
          <a:prstGeom prst="rect">
            <a:avLst/>
          </a:prstGeom>
          <a:noFill/>
          <a:ln>
            <a:noFill/>
          </a:ln>
        </p:spPr>
      </p:pic>
      <p:pic>
        <p:nvPicPr>
          <p:cNvPr id="350" name="Google Shape;350;p47"/>
          <p:cNvPicPr preferRelativeResize="0"/>
          <p:nvPr/>
        </p:nvPicPr>
        <p:blipFill>
          <a:blip r:embed="rId5">
            <a:alphaModFix/>
          </a:blip>
          <a:stretch>
            <a:fillRect/>
          </a:stretch>
        </p:blipFill>
        <p:spPr>
          <a:xfrm>
            <a:off x="5502825" y="971972"/>
            <a:ext cx="3142800" cy="4135928"/>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pic>
        <p:nvPicPr>
          <p:cNvPr id="355" name="Google Shape;355;p48"/>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356" name="Google Shape;356;p48"/>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48"/>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Gonna Roll the Union On  - Woody Guthrie</a:t>
            </a:r>
            <a:endParaRPr>
              <a:solidFill>
                <a:srgbClr val="E4E5B8"/>
              </a:solidFill>
              <a:latin typeface="Georgia"/>
              <a:ea typeface="Georgia"/>
              <a:cs typeface="Georgia"/>
              <a:sym typeface="Georgia"/>
            </a:endParaRPr>
          </a:p>
        </p:txBody>
      </p:sp>
      <p:pic>
        <p:nvPicPr>
          <p:cNvPr descr="Provided to YouTube by Universal Music Group&#10;&#10;Gonna Roll The Union On · Woody Guthrie&#10;&#10;My Dusty Road&#10;&#10;℗ 2009 Rounder Records. Manufactured and distributed by Concord Music Group, Inc.&#10;&#10;Released on: 2009-01-01&#10;&#10;Producer: Moses Asch&#10;Producer: Herbert Harris&#10;Composer  Lyricist: Lee Hays&#10;Composer  Lyricist: John Handcox&#10;&#10;Auto-generated by YouTube." id="358" name="Google Shape;358;p48" title="Gonna Roll The Union On">
            <a:hlinkClick r:id="rId4"/>
          </p:cNvPr>
          <p:cNvPicPr preferRelativeResize="0"/>
          <p:nvPr/>
        </p:nvPicPr>
        <p:blipFill>
          <a:blip r:embed="rId5">
            <a:alphaModFix/>
          </a:blip>
          <a:stretch>
            <a:fillRect/>
          </a:stretch>
        </p:blipFill>
        <p:spPr>
          <a:xfrm>
            <a:off x="1655375" y="1114925"/>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8"/>
                                        </p:tgtEl>
                                        <p:attrNameLst>
                                          <p:attrName>style.visibility</p:attrName>
                                        </p:attrNameLst>
                                      </p:cBhvr>
                                      <p:to>
                                        <p:strVal val="visible"/>
                                      </p:to>
                                    </p:set>
                                    <p:animEffect filter="fade" transition="in">
                                      <p:cBhvr>
                                        <p:cTn dur="1000"/>
                                        <p:tgtEl>
                                          <p:spTgt spid="3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600">
                <a:solidFill>
                  <a:srgbClr val="E4E5B8"/>
                </a:solidFill>
                <a:latin typeface="Georgia"/>
                <a:ea typeface="Georgia"/>
                <a:cs typeface="Georgia"/>
                <a:sym typeface="Georgia"/>
              </a:rPr>
              <a:t> </a:t>
            </a:r>
            <a:r>
              <a:rPr lang="en" sz="3700">
                <a:solidFill>
                  <a:srgbClr val="E4E5B8"/>
                </a:solidFill>
                <a:latin typeface="Georgia"/>
                <a:ea typeface="Georgia"/>
                <a:cs typeface="Georgia"/>
                <a:sym typeface="Georgia"/>
              </a:rPr>
              <a:t>Introduction to IPPACA, Anti-Monopoly Coalition, and the American Labor Party</a:t>
            </a:r>
            <a:endParaRPr sz="3700">
              <a:solidFill>
                <a:srgbClr val="E4E5B8"/>
              </a:solidFill>
              <a:latin typeface="Georgia"/>
              <a:ea typeface="Georgia"/>
              <a:cs typeface="Georgia"/>
              <a:sym typeface="Georgia"/>
            </a:endParaRPr>
          </a:p>
        </p:txBody>
      </p:sp>
      <p:pic>
        <p:nvPicPr>
          <p:cNvPr id="77" name="Google Shape;77;p1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3" name="Google Shape;83;p1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84" name="Google Shape;84;p17"/>
          <p:cNvSpPr txBox="1"/>
          <p:nvPr>
            <p:ph type="title"/>
          </p:nvPr>
        </p:nvSpPr>
        <p:spPr>
          <a:xfrm>
            <a:off x="155547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320">
                <a:solidFill>
                  <a:srgbClr val="E4E5B8"/>
                </a:solidFill>
                <a:latin typeface="Georgia"/>
                <a:ea typeface="Georgia"/>
                <a:cs typeface="Georgia"/>
                <a:sym typeface="Georgia"/>
              </a:rPr>
              <a:t>Independent Progressive Political Action Clubs of America</a:t>
            </a:r>
            <a:endParaRPr sz="2320">
              <a:solidFill>
                <a:srgbClr val="E4E5B8"/>
              </a:solidFill>
              <a:latin typeface="Georgia"/>
              <a:ea typeface="Georgia"/>
              <a:cs typeface="Georgia"/>
              <a:sym typeface="Georgia"/>
            </a:endParaRPr>
          </a:p>
        </p:txBody>
      </p:sp>
      <p:pic>
        <p:nvPicPr>
          <p:cNvPr id="85" name="Google Shape;85;p17"/>
          <p:cNvPicPr preferRelativeResize="0"/>
          <p:nvPr/>
        </p:nvPicPr>
        <p:blipFill>
          <a:blip r:embed="rId4">
            <a:alphaModFix/>
          </a:blip>
          <a:stretch>
            <a:fillRect/>
          </a:stretch>
        </p:blipFill>
        <p:spPr>
          <a:xfrm>
            <a:off x="6409575" y="1519238"/>
            <a:ext cx="2190750" cy="2105025"/>
          </a:xfrm>
          <a:prstGeom prst="rect">
            <a:avLst/>
          </a:prstGeom>
          <a:noFill/>
          <a:ln>
            <a:noFill/>
          </a:ln>
        </p:spPr>
      </p:pic>
      <p:pic>
        <p:nvPicPr>
          <p:cNvPr id="86" name="Google Shape;86;p17"/>
          <p:cNvPicPr preferRelativeResize="0"/>
          <p:nvPr/>
        </p:nvPicPr>
        <p:blipFill>
          <a:blip r:embed="rId5">
            <a:alphaModFix/>
          </a:blip>
          <a:stretch>
            <a:fillRect/>
          </a:stretch>
        </p:blipFill>
        <p:spPr>
          <a:xfrm>
            <a:off x="152400" y="1253700"/>
            <a:ext cx="5787420" cy="37374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2" name="Google Shape;92;p1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93" name="Google Shape;93;p18"/>
          <p:cNvSpPr txBox="1"/>
          <p:nvPr>
            <p:ph type="title"/>
          </p:nvPr>
        </p:nvSpPr>
        <p:spPr>
          <a:xfrm>
            <a:off x="155547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320">
                <a:solidFill>
                  <a:srgbClr val="E4E5B8"/>
                </a:solidFill>
                <a:latin typeface="Georgia"/>
                <a:ea typeface="Georgia"/>
                <a:cs typeface="Georgia"/>
                <a:sym typeface="Georgia"/>
              </a:rPr>
              <a:t>Labor-Led Anti-Monopoly Coalition</a:t>
            </a:r>
            <a:endParaRPr sz="2320">
              <a:solidFill>
                <a:srgbClr val="E4E5B8"/>
              </a:solidFill>
              <a:latin typeface="Georgia"/>
              <a:ea typeface="Georgia"/>
              <a:cs typeface="Georgia"/>
              <a:sym typeface="Georgia"/>
            </a:endParaRPr>
          </a:p>
        </p:txBody>
      </p:sp>
      <p:sp>
        <p:nvSpPr>
          <p:cNvPr id="94" name="Google Shape;94;p18"/>
          <p:cNvSpPr txBox="1"/>
          <p:nvPr/>
        </p:nvSpPr>
        <p:spPr>
          <a:xfrm>
            <a:off x="406550" y="1422650"/>
            <a:ext cx="5155200" cy="33849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E4E5B8"/>
              </a:buClr>
              <a:buSzPts val="1800"/>
              <a:buChar char="●"/>
            </a:pPr>
            <a:r>
              <a:rPr lang="en" sz="1800">
                <a:solidFill>
                  <a:srgbClr val="E4E5B8"/>
                </a:solidFill>
              </a:rPr>
              <a:t>In today’s world, political and economic life is governed by corporate monopolies.</a:t>
            </a:r>
            <a:endParaRPr sz="1800">
              <a:solidFill>
                <a:srgbClr val="E4E5B8"/>
              </a:solidFill>
            </a:endParaRPr>
          </a:p>
          <a:p>
            <a:pPr indent="-342900" lvl="0" marL="457200" rtl="0" algn="l">
              <a:spcBef>
                <a:spcPts val="0"/>
              </a:spcBef>
              <a:spcAft>
                <a:spcPts val="0"/>
              </a:spcAft>
              <a:buClr>
                <a:srgbClr val="E4E5B8"/>
              </a:buClr>
              <a:buSzPts val="1800"/>
              <a:buChar char="●"/>
            </a:pPr>
            <a:r>
              <a:rPr lang="en" sz="1800">
                <a:solidFill>
                  <a:srgbClr val="E4E5B8"/>
                </a:solidFill>
              </a:rPr>
              <a:t>Monopolies, in their insatiable drive for further profits, drag the working masses into crisis.</a:t>
            </a:r>
            <a:endParaRPr sz="1800">
              <a:solidFill>
                <a:srgbClr val="E4E5B8"/>
              </a:solidFill>
            </a:endParaRPr>
          </a:p>
          <a:p>
            <a:pPr indent="-342900" lvl="0" marL="457200" rtl="0" algn="l">
              <a:spcBef>
                <a:spcPts val="0"/>
              </a:spcBef>
              <a:spcAft>
                <a:spcPts val="0"/>
              </a:spcAft>
              <a:buClr>
                <a:srgbClr val="E4E5B8"/>
              </a:buClr>
              <a:buSzPts val="1800"/>
              <a:buChar char="●"/>
            </a:pPr>
            <a:r>
              <a:rPr lang="en" sz="1800">
                <a:solidFill>
                  <a:srgbClr val="E4E5B8"/>
                </a:solidFill>
              </a:rPr>
              <a:t>Fearing the growing discontent of the masses, the monopolies tighten their grip on politics and begin to degrade democracy, labor rights, civil liberties, and push the world into wars of plunder and conquest.</a:t>
            </a:r>
            <a:endParaRPr sz="1800">
              <a:solidFill>
                <a:srgbClr val="E4E5B8"/>
              </a:solidFill>
            </a:endParaRPr>
          </a:p>
        </p:txBody>
      </p:sp>
      <p:pic>
        <p:nvPicPr>
          <p:cNvPr id="95" name="Google Shape;95;p18"/>
          <p:cNvPicPr preferRelativeResize="0"/>
          <p:nvPr/>
        </p:nvPicPr>
        <p:blipFill>
          <a:blip r:embed="rId4">
            <a:alphaModFix/>
          </a:blip>
          <a:stretch>
            <a:fillRect/>
          </a:stretch>
        </p:blipFill>
        <p:spPr>
          <a:xfrm>
            <a:off x="5746150" y="1894250"/>
            <a:ext cx="3277450" cy="2441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1" name="Google Shape;101;p1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02" name="Google Shape;102;p19"/>
          <p:cNvSpPr txBox="1"/>
          <p:nvPr>
            <p:ph type="title"/>
          </p:nvPr>
        </p:nvSpPr>
        <p:spPr>
          <a:xfrm>
            <a:off x="155547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320">
                <a:solidFill>
                  <a:srgbClr val="E4E5B8"/>
                </a:solidFill>
                <a:latin typeface="Georgia"/>
                <a:ea typeface="Georgia"/>
                <a:cs typeface="Georgia"/>
                <a:sym typeface="Georgia"/>
              </a:rPr>
              <a:t>Labor-Led Anti-Monopoly Coalition</a:t>
            </a:r>
            <a:endParaRPr sz="2320">
              <a:solidFill>
                <a:srgbClr val="E4E5B8"/>
              </a:solidFill>
              <a:latin typeface="Georgia"/>
              <a:ea typeface="Georgia"/>
              <a:cs typeface="Georgia"/>
              <a:sym typeface="Georgia"/>
            </a:endParaRPr>
          </a:p>
        </p:txBody>
      </p:sp>
      <p:sp>
        <p:nvSpPr>
          <p:cNvPr id="103" name="Google Shape;103;p19"/>
          <p:cNvSpPr txBox="1"/>
          <p:nvPr/>
        </p:nvSpPr>
        <p:spPr>
          <a:xfrm>
            <a:off x="406550" y="1214675"/>
            <a:ext cx="8449200" cy="3384900"/>
          </a:xfrm>
          <a:prstGeom prst="rect">
            <a:avLst/>
          </a:prstGeom>
          <a:noFill/>
          <a:ln>
            <a:noFill/>
          </a:ln>
        </p:spPr>
        <p:txBody>
          <a:bodyPr anchorCtr="0" anchor="t" bIns="91425" lIns="91425" spcFirstLastPara="1" rIns="91425" wrap="square" tIns="91425">
            <a:noAutofit/>
          </a:bodyPr>
          <a:lstStyle/>
          <a:p>
            <a:pPr indent="-330200" lvl="0" marL="457200" rtl="0" algn="l">
              <a:spcBef>
                <a:spcPts val="0"/>
              </a:spcBef>
              <a:spcAft>
                <a:spcPts val="0"/>
              </a:spcAft>
              <a:buClr>
                <a:srgbClr val="E4E5B8"/>
              </a:buClr>
              <a:buSzPts val="1600"/>
              <a:buChar char="●"/>
            </a:pPr>
            <a:r>
              <a:rPr lang="en" sz="1600">
                <a:solidFill>
                  <a:srgbClr val="E4E5B8"/>
                </a:solidFill>
              </a:rPr>
              <a:t>In order to end the </a:t>
            </a:r>
            <a:r>
              <a:rPr lang="en" sz="1600">
                <a:solidFill>
                  <a:srgbClr val="E4E5B8"/>
                </a:solidFill>
              </a:rPr>
              <a:t>monopoly stranglehold, we must build an anti-monopoly coalition which centers organized labor as its leadership and comprises of all democratic-loving peoples.</a:t>
            </a:r>
            <a:endParaRPr sz="1600">
              <a:solidFill>
                <a:srgbClr val="E4E5B8"/>
              </a:solidFill>
            </a:endParaRPr>
          </a:p>
          <a:p>
            <a:pPr indent="-330200" lvl="0" marL="457200" rtl="0" algn="l">
              <a:spcBef>
                <a:spcPts val="0"/>
              </a:spcBef>
              <a:spcAft>
                <a:spcPts val="0"/>
              </a:spcAft>
              <a:buClr>
                <a:srgbClr val="E4E5B8"/>
              </a:buClr>
              <a:buSzPts val="1600"/>
              <a:buChar char="●"/>
            </a:pPr>
            <a:r>
              <a:rPr lang="en" sz="1600">
                <a:solidFill>
                  <a:srgbClr val="E4E5B8"/>
                </a:solidFill>
              </a:rPr>
              <a:t>The anti-monopoly coalition will strike at monopolies through every front such as demanding cuts to the military budget in order to fund nationalized healthcare, expanded education, public housing, public railroads, etc</a:t>
            </a:r>
            <a:endParaRPr sz="1600">
              <a:solidFill>
                <a:srgbClr val="E4E5B8"/>
              </a:solidFill>
            </a:endParaRPr>
          </a:p>
          <a:p>
            <a:pPr indent="-330200" lvl="0" marL="457200" rtl="0" algn="l">
              <a:spcBef>
                <a:spcPts val="0"/>
              </a:spcBef>
              <a:spcAft>
                <a:spcPts val="0"/>
              </a:spcAft>
              <a:buClr>
                <a:srgbClr val="E4E5B8"/>
              </a:buClr>
              <a:buSzPts val="1600"/>
              <a:buChar char="●"/>
            </a:pPr>
            <a:r>
              <a:rPr lang="en" sz="1600">
                <a:solidFill>
                  <a:srgbClr val="E4E5B8"/>
                </a:solidFill>
              </a:rPr>
              <a:t>The anti-monopoly coalition will also join in the demands for not only preserving civil liberties and democracy, but also towards expanding them. </a:t>
            </a:r>
            <a:endParaRPr sz="1600">
              <a:solidFill>
                <a:srgbClr val="E4E5B8"/>
              </a:solidFill>
            </a:endParaRPr>
          </a:p>
          <a:p>
            <a:pPr indent="-330200" lvl="0" marL="457200" rtl="0" algn="l">
              <a:spcBef>
                <a:spcPts val="0"/>
              </a:spcBef>
              <a:spcAft>
                <a:spcPts val="0"/>
              </a:spcAft>
              <a:buClr>
                <a:srgbClr val="E4E5B8"/>
              </a:buClr>
              <a:buSzPts val="1600"/>
              <a:buChar char="●"/>
            </a:pPr>
            <a:r>
              <a:rPr lang="en" sz="1600">
                <a:solidFill>
                  <a:srgbClr val="E4E5B8"/>
                </a:solidFill>
              </a:rPr>
              <a:t>Regarding the subject of labor, we call for passing the Protecting the Right to Organize Act, repealing of the Taft-Hartley Act, ending “Right to Work”, etc.</a:t>
            </a:r>
            <a:endParaRPr sz="1600">
              <a:solidFill>
                <a:srgbClr val="E4E5B8"/>
              </a:solidFill>
            </a:endParaRPr>
          </a:p>
          <a:p>
            <a:pPr indent="-330200" lvl="0" marL="457200" rtl="0" algn="l">
              <a:spcBef>
                <a:spcPts val="0"/>
              </a:spcBef>
              <a:spcAft>
                <a:spcPts val="0"/>
              </a:spcAft>
              <a:buClr>
                <a:srgbClr val="E4E5B8"/>
              </a:buClr>
              <a:buSzPts val="1600"/>
              <a:buChar char="●"/>
            </a:pPr>
            <a:r>
              <a:rPr lang="en" sz="1600">
                <a:solidFill>
                  <a:srgbClr val="E4E5B8"/>
                </a:solidFill>
              </a:rPr>
              <a:t>The anti-monopoly coalition will struggle against gender, sex, racial, national, religious, and ethnic discrimination as tools of monopolies to divide up the working masses</a:t>
            </a:r>
            <a:endParaRPr sz="1600">
              <a:solidFill>
                <a:srgbClr val="E4E5B8"/>
              </a:solidFill>
            </a:endParaRPr>
          </a:p>
          <a:p>
            <a:pPr indent="-330200" lvl="0" marL="457200" rtl="0" algn="l">
              <a:spcBef>
                <a:spcPts val="0"/>
              </a:spcBef>
              <a:spcAft>
                <a:spcPts val="0"/>
              </a:spcAft>
              <a:buClr>
                <a:srgbClr val="E4E5B8"/>
              </a:buClr>
              <a:buSzPts val="1600"/>
              <a:buChar char="●"/>
            </a:pPr>
            <a:r>
              <a:rPr lang="en" sz="1600">
                <a:solidFill>
                  <a:srgbClr val="E4E5B8"/>
                </a:solidFill>
              </a:rPr>
              <a:t>Importantly, the anti-monopoly coalition will not narrow its tactics and will work both within and without electoral and legislative frameworks</a:t>
            </a:r>
            <a:endParaRPr sz="1600">
              <a:solidFill>
                <a:srgbClr val="E4E5B8"/>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9" name="Google Shape;109;p2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10" name="Google Shape;110;p20"/>
          <p:cNvSpPr txBox="1"/>
          <p:nvPr>
            <p:ph type="title"/>
          </p:nvPr>
        </p:nvSpPr>
        <p:spPr>
          <a:xfrm>
            <a:off x="155547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320">
                <a:solidFill>
                  <a:srgbClr val="E4E5B8"/>
                </a:solidFill>
                <a:latin typeface="Georgia"/>
                <a:ea typeface="Georgia"/>
                <a:cs typeface="Georgia"/>
                <a:sym typeface="Georgia"/>
              </a:rPr>
              <a:t>American Labor Party</a:t>
            </a:r>
            <a:endParaRPr sz="2320">
              <a:solidFill>
                <a:srgbClr val="E4E5B8"/>
              </a:solidFill>
              <a:latin typeface="Georgia"/>
              <a:ea typeface="Georgia"/>
              <a:cs typeface="Georgia"/>
              <a:sym typeface="Georgia"/>
            </a:endParaRPr>
          </a:p>
        </p:txBody>
      </p:sp>
      <p:sp>
        <p:nvSpPr>
          <p:cNvPr id="111" name="Google Shape;111;p20"/>
          <p:cNvSpPr txBox="1"/>
          <p:nvPr/>
        </p:nvSpPr>
        <p:spPr>
          <a:xfrm>
            <a:off x="406550" y="1214675"/>
            <a:ext cx="5401500" cy="3602100"/>
          </a:xfrm>
          <a:prstGeom prst="rect">
            <a:avLst/>
          </a:prstGeom>
          <a:noFill/>
          <a:ln>
            <a:noFill/>
          </a:ln>
        </p:spPr>
        <p:txBody>
          <a:bodyPr anchorCtr="0" anchor="t" bIns="91425" lIns="91425" spcFirstLastPara="1" rIns="91425" wrap="square" tIns="91425">
            <a:noAutofit/>
          </a:bodyPr>
          <a:lstStyle/>
          <a:p>
            <a:pPr indent="-330200" lvl="0" marL="457200" rtl="0" algn="l">
              <a:spcBef>
                <a:spcPts val="0"/>
              </a:spcBef>
              <a:spcAft>
                <a:spcPts val="0"/>
              </a:spcAft>
              <a:buClr>
                <a:srgbClr val="E4E5B8"/>
              </a:buClr>
              <a:buSzPts val="1600"/>
              <a:buChar char="●"/>
            </a:pPr>
            <a:r>
              <a:rPr lang="en" sz="1600">
                <a:solidFill>
                  <a:srgbClr val="E4E5B8"/>
                </a:solidFill>
              </a:rPr>
              <a:t>Born out of the struggles of the 20s and 30s to build independent political action for labor and farmers, states throughout the US formed Farmer and Labor Parties.</a:t>
            </a:r>
            <a:endParaRPr sz="1600">
              <a:solidFill>
                <a:srgbClr val="E4E5B8"/>
              </a:solidFill>
            </a:endParaRPr>
          </a:p>
          <a:p>
            <a:pPr indent="-330200" lvl="0" marL="457200" rtl="0" algn="l">
              <a:spcBef>
                <a:spcPts val="0"/>
              </a:spcBef>
              <a:spcAft>
                <a:spcPts val="0"/>
              </a:spcAft>
              <a:buClr>
                <a:srgbClr val="E4E5B8"/>
              </a:buClr>
              <a:buSzPts val="1600"/>
              <a:buChar char="●"/>
            </a:pPr>
            <a:r>
              <a:rPr lang="en" sz="1600">
                <a:solidFill>
                  <a:srgbClr val="E4E5B8"/>
                </a:solidFill>
              </a:rPr>
              <a:t>In 1936, New York labor unions, liberals social democrats, and communists came together to form their own called the American Labor Party</a:t>
            </a:r>
            <a:endParaRPr sz="1600">
              <a:solidFill>
                <a:srgbClr val="E4E5B8"/>
              </a:solidFill>
            </a:endParaRPr>
          </a:p>
          <a:p>
            <a:pPr indent="-330200" lvl="0" marL="457200" rtl="0" algn="l">
              <a:spcBef>
                <a:spcPts val="0"/>
              </a:spcBef>
              <a:spcAft>
                <a:spcPts val="0"/>
              </a:spcAft>
              <a:buClr>
                <a:srgbClr val="E4E5B8"/>
              </a:buClr>
              <a:buSzPts val="1600"/>
              <a:buChar char="●"/>
            </a:pPr>
            <a:r>
              <a:rPr lang="en" sz="1600">
                <a:solidFill>
                  <a:srgbClr val="E4E5B8"/>
                </a:solidFill>
              </a:rPr>
              <a:t>For the 20 years of its existence, the American Labor Party provided the working masses, the most oppressed, and the pro-democratic Americans an electoral and legislative weapon against the monopolies, their anti-democratic trend, and their war drive</a:t>
            </a:r>
            <a:endParaRPr sz="1600">
              <a:solidFill>
                <a:srgbClr val="E4E5B8"/>
              </a:solidFill>
            </a:endParaRPr>
          </a:p>
        </p:txBody>
      </p:sp>
      <p:pic>
        <p:nvPicPr>
          <p:cNvPr id="112" name="Google Shape;112;p20"/>
          <p:cNvPicPr preferRelativeResize="0"/>
          <p:nvPr/>
        </p:nvPicPr>
        <p:blipFill>
          <a:blip r:embed="rId4">
            <a:alphaModFix/>
          </a:blip>
          <a:stretch>
            <a:fillRect/>
          </a:stretch>
        </p:blipFill>
        <p:spPr>
          <a:xfrm>
            <a:off x="5830100" y="1265225"/>
            <a:ext cx="2975176" cy="2972250"/>
          </a:xfrm>
          <a:prstGeom prst="rect">
            <a:avLst/>
          </a:prstGeom>
          <a:solidFill>
            <a:schemeClr val="dk1"/>
          </a:solidFill>
          <a:ln>
            <a:noFill/>
          </a:ln>
        </p:spPr>
      </p:pic>
      <p:sp>
        <p:nvSpPr>
          <p:cNvPr id="113" name="Google Shape;113;p20"/>
          <p:cNvSpPr txBox="1"/>
          <p:nvPr/>
        </p:nvSpPr>
        <p:spPr>
          <a:xfrm>
            <a:off x="5840100" y="4392900"/>
            <a:ext cx="2965200" cy="687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E4E5B8"/>
                </a:solidFill>
              </a:rPr>
              <a:t>Logo of the American Labor Party</a:t>
            </a:r>
            <a:endParaRPr sz="1800">
              <a:solidFill>
                <a:srgbClr val="E4E5B8"/>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1"/>
          <p:cNvSpPr txBox="1"/>
          <p:nvPr>
            <p:ph type="title"/>
          </p:nvPr>
        </p:nvSpPr>
        <p:spPr>
          <a:xfrm>
            <a:off x="245275" y="315975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600">
                <a:solidFill>
                  <a:srgbClr val="E4E5B8"/>
                </a:solidFill>
                <a:latin typeface="Georgia"/>
                <a:ea typeface="Georgia"/>
                <a:cs typeface="Georgia"/>
                <a:sym typeface="Georgia"/>
              </a:rPr>
              <a:t>Vito Marcantonio - Early Life and Early Career</a:t>
            </a:r>
            <a:r>
              <a:rPr lang="en" sz="4600">
                <a:solidFill>
                  <a:srgbClr val="E4E5B8"/>
                </a:solidFill>
                <a:latin typeface="Georgia"/>
                <a:ea typeface="Georgia"/>
                <a:cs typeface="Georgia"/>
                <a:sym typeface="Georgia"/>
              </a:rPr>
              <a:t> </a:t>
            </a:r>
            <a:endParaRPr sz="4600">
              <a:solidFill>
                <a:srgbClr val="E4E5B8"/>
              </a:solidFill>
              <a:latin typeface="Georgia"/>
              <a:ea typeface="Georgia"/>
              <a:cs typeface="Georgia"/>
              <a:sym typeface="Georgia"/>
            </a:endParaRPr>
          </a:p>
        </p:txBody>
      </p:sp>
      <p:pic>
        <p:nvPicPr>
          <p:cNvPr id="119" name="Google Shape;119;p2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