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1b4a22de6c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1b4a22de6c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1b4a22de6c0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1b4a22de6c0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1b4a22de6c0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1b4a22de6c0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3199e34f6e8_3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3199e34f6e8_3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h680b9d46263dc29c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h680b9d46263dc29c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h680b9d46263dc29c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h680b9d46263dc29c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h680b9d46263dc29c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h680b9d46263dc29c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h680b9d46263dc29c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h680b9d46263dc29c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h680b9d46263dc29c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h680b9d46263dc29c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h680b9d46263dc29c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h680b9d46263dc29c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h680b9d46263dc29c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h680b9d46263dc29c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h680b9d46263dc29c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h680b9d46263dc29c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22ada5e43e1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22ada5e43e1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1b4a22de6c0_0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1b4a22de6c0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22ada5e43e1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22ada5e43e1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31d0b800ed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31d0b800ed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h69f90d8655c8af23_3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h69f90d8655c8af23_3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h74e3be41a8300816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h74e3be41a8300816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h69f90d8655c8af23_2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h69f90d8655c8af23_2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h69f90d8655c8af23_2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h69f90d8655c8af23_2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h69f90d8655c8af23_2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h69f90d8655c8af23_2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h69f90d8655c8af23_2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h69f90d8655c8af23_2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h69f90d8655c8af23_2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h69f90d8655c8af23_2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h69f90d8655c8af23_2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h69f90d8655c8af23_2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h69f90d8655c8af23_2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1" name="Google Shape;311;h69f90d8655c8af23_2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h69f90d8655c8af23_2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0" name="Google Shape;320;h69f90d8655c8af23_2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h69f90d8655c8af23_2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9" name="Google Shape;329;h69f90d8655c8af23_2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291bdd51e83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8" name="Google Shape;338;g291bdd51e83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22ada5e43e1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22ada5e43e1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g31d0b800ed8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0" name="Google Shape;350;g31d0b800ed8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h69f90d8655c8af23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9" name="Google Shape;359;h69f90d8655c8af23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h69f90d8655c8af23_1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8" name="Google Shape;368;h69f90d8655c8af23_1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h69f90d8655c8af23_1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7" name="Google Shape;377;h69f90d8655c8af23_1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h69f90d8655c8af23_1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5" name="Google Shape;385;h69f90d8655c8af23_1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h69f90d8655c8af23_1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3" name="Google Shape;393;h69f90d8655c8af23_1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h69f90d8655c8af23_1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1" name="Google Shape;401;h69f90d8655c8af23_1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h69f90d8655c8af23_1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9" name="Google Shape;409;h69f90d8655c8af23_1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h69f90d8655c8af23_1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7" name="Google Shape;417;h69f90d8655c8af23_1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h69f90d8655c8af23_1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5" name="Google Shape;425;h69f90d8655c8af23_1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h69f90d8655c8af23_1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3" name="Google Shape;433;h69f90d8655c8af23_1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h69f90d8655c8af2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1" name="Google Shape;441;h69f90d8655c8af2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h69f90d8655c8af23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9" name="Google Shape;449;h69f90d8655c8af23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h69f90d8655c8af23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9" name="Google Shape;459;h69f90d8655c8af23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g22ada5e43e1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7" name="Google Shape;467;g22ada5e43e1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g39f45bba166_1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3" name="Google Shape;473;g39f45bba166_1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g39f45bba166_1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1" name="Google Shape;481;g39f45bba166_1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g39f45bba166_1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9" name="Google Shape;489;g39f45bba166_1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g3c8c730ae4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9" name="Google Shape;499;g3c8c730ae4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g3bc7009c3b9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6" name="Google Shape;516;g3bc7009c3b9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g22ada5e43e1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7" name="Google Shape;527;g22ada5e43e1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dk1"/>
              </a:buClr>
              <a:buSzPts val="1800"/>
              <a:buChar char="●"/>
              <a:defRPr>
                <a:solidFill>
                  <a:schemeClr val="dk1"/>
                </a:solidFill>
              </a:defRPr>
            </a:lvl1pPr>
            <a:lvl2pPr indent="-317500" lvl="1" marL="914400">
              <a:spcBef>
                <a:spcPts val="0"/>
              </a:spcBef>
              <a:spcAft>
                <a:spcPts val="0"/>
              </a:spcAft>
              <a:buClr>
                <a:schemeClr val="dk1"/>
              </a:buClr>
              <a:buSzPts val="1400"/>
              <a:buChar char="○"/>
              <a:defRPr>
                <a:solidFill>
                  <a:schemeClr val="dk1"/>
                </a:solidFill>
              </a:defRPr>
            </a:lvl2pPr>
            <a:lvl3pPr indent="-317500" lvl="2" marL="1371600">
              <a:spcBef>
                <a:spcPts val="0"/>
              </a:spcBef>
              <a:spcAft>
                <a:spcPts val="0"/>
              </a:spcAft>
              <a:buClr>
                <a:schemeClr val="dk1"/>
              </a:buClr>
              <a:buSzPts val="1400"/>
              <a:buChar char="■"/>
              <a:defRPr>
                <a:solidFill>
                  <a:schemeClr val="dk1"/>
                </a:solidFill>
              </a:defRPr>
            </a:lvl3pPr>
            <a:lvl4pPr indent="-317500" lvl="3" marL="1828800">
              <a:spcBef>
                <a:spcPts val="0"/>
              </a:spcBef>
              <a:spcAft>
                <a:spcPts val="0"/>
              </a:spcAft>
              <a:buClr>
                <a:schemeClr val="dk1"/>
              </a:buClr>
              <a:buSzPts val="1400"/>
              <a:buChar char="●"/>
              <a:defRPr>
                <a:solidFill>
                  <a:schemeClr val="dk1"/>
                </a:solidFill>
              </a:defRPr>
            </a:lvl4pPr>
            <a:lvl5pPr indent="-317500" lvl="4" marL="2286000">
              <a:spcBef>
                <a:spcPts val="0"/>
              </a:spcBef>
              <a:spcAft>
                <a:spcPts val="0"/>
              </a:spcAft>
              <a:buClr>
                <a:schemeClr val="dk1"/>
              </a:buClr>
              <a:buSzPts val="1400"/>
              <a:buChar char="○"/>
              <a:defRPr>
                <a:solidFill>
                  <a:schemeClr val="dk1"/>
                </a:solidFill>
              </a:defRPr>
            </a:lvl5pPr>
            <a:lvl6pPr indent="-317500" lvl="5" marL="2743200">
              <a:spcBef>
                <a:spcPts val="0"/>
              </a:spcBef>
              <a:spcAft>
                <a:spcPts val="0"/>
              </a:spcAft>
              <a:buClr>
                <a:schemeClr val="dk1"/>
              </a:buClr>
              <a:buSzPts val="1400"/>
              <a:buChar char="■"/>
              <a:defRPr>
                <a:solidFill>
                  <a:schemeClr val="dk1"/>
                </a:solidFill>
              </a:defRPr>
            </a:lvl6pPr>
            <a:lvl7pPr indent="-317500" lvl="6" marL="3200400">
              <a:spcBef>
                <a:spcPts val="0"/>
              </a:spcBef>
              <a:spcAft>
                <a:spcPts val="0"/>
              </a:spcAft>
              <a:buClr>
                <a:schemeClr val="dk1"/>
              </a:buClr>
              <a:buSzPts val="1400"/>
              <a:buChar char="●"/>
              <a:defRPr>
                <a:solidFill>
                  <a:schemeClr val="dk1"/>
                </a:solidFill>
              </a:defRPr>
            </a:lvl7pPr>
            <a:lvl8pPr indent="-317500" lvl="7" marL="3657600">
              <a:spcBef>
                <a:spcPts val="0"/>
              </a:spcBef>
              <a:spcAft>
                <a:spcPts val="0"/>
              </a:spcAft>
              <a:buClr>
                <a:schemeClr val="dk1"/>
              </a:buClr>
              <a:buSzPts val="1400"/>
              <a:buChar char="○"/>
              <a:defRPr>
                <a:solidFill>
                  <a:schemeClr val="dk1"/>
                </a:solidFill>
              </a:defRPr>
            </a:lvl8pPr>
            <a:lvl9pPr indent="-317500" lvl="8" marL="4114800">
              <a:spcBef>
                <a:spcPts val="0"/>
              </a:spcBef>
              <a:spcAft>
                <a:spcPts val="0"/>
              </a:spcAft>
              <a:buClr>
                <a:schemeClr val="dk1"/>
              </a:buClr>
              <a:buSzPts val="1400"/>
              <a:buChar char="■"/>
              <a:defRPr>
                <a:solidFill>
                  <a:schemeClr val="dk1"/>
                </a:solidFill>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6" name="Shape 56"/>
        <p:cNvGrpSpPr/>
        <p:nvPr/>
      </p:nvGrpSpPr>
      <p:grpSpPr>
        <a:xfrm>
          <a:off x="0" y="0"/>
          <a:ext cx="0" cy="0"/>
          <a:chOff x="0" y="0"/>
          <a:chExt cx="0" cy="0"/>
        </a:xfrm>
      </p:grpSpPr>
      <p:sp>
        <p:nvSpPr>
          <p:cNvPr id="57" name="Google Shape;57;p15"/>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58" name="Google Shape;58;p15"/>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59" name="Google Shape;59;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60" name="Shape 60"/>
        <p:cNvGrpSpPr/>
        <p:nvPr/>
      </p:nvGrpSpPr>
      <p:grpSpPr>
        <a:xfrm>
          <a:off x="0" y="0"/>
          <a:ext cx="0" cy="0"/>
          <a:chOff x="0" y="0"/>
          <a:chExt cx="0" cy="0"/>
        </a:xfrm>
      </p:grpSpPr>
      <p:sp>
        <p:nvSpPr>
          <p:cNvPr id="61" name="Google Shape;61;p16"/>
          <p:cNvSpPr/>
          <p:nvPr/>
        </p:nvSpPr>
        <p:spPr>
          <a:xfrm>
            <a:off x="4572000" y="2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16"/>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63" name="Google Shape;63;p16"/>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64" name="Google Shape;64;p16"/>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Clr>
                <a:schemeClr val="dk1"/>
              </a:buClr>
              <a:buSzPts val="1800"/>
              <a:buChar char="●"/>
              <a:defRPr>
                <a:solidFill>
                  <a:schemeClr val="dk1"/>
                </a:solidFill>
              </a:defRPr>
            </a:lvl1pPr>
            <a:lvl2pPr indent="-317500" lvl="1" marL="914400" algn="l">
              <a:lnSpc>
                <a:spcPct val="115000"/>
              </a:lnSpc>
              <a:spcBef>
                <a:spcPts val="0"/>
              </a:spcBef>
              <a:spcAft>
                <a:spcPts val="0"/>
              </a:spcAft>
              <a:buClr>
                <a:schemeClr val="dk1"/>
              </a:buClr>
              <a:buSzPts val="1400"/>
              <a:buChar char="○"/>
              <a:defRPr>
                <a:solidFill>
                  <a:schemeClr val="dk1"/>
                </a:solidFill>
              </a:defRPr>
            </a:lvl2pPr>
            <a:lvl3pPr indent="-317500" lvl="2" marL="1371600" algn="l">
              <a:lnSpc>
                <a:spcPct val="115000"/>
              </a:lnSpc>
              <a:spcBef>
                <a:spcPts val="0"/>
              </a:spcBef>
              <a:spcAft>
                <a:spcPts val="0"/>
              </a:spcAft>
              <a:buClr>
                <a:schemeClr val="dk1"/>
              </a:buClr>
              <a:buSzPts val="1400"/>
              <a:buChar char="■"/>
              <a:defRPr>
                <a:solidFill>
                  <a:schemeClr val="dk1"/>
                </a:solidFill>
              </a:defRPr>
            </a:lvl3pPr>
            <a:lvl4pPr indent="-317500" lvl="3" marL="1828800" algn="l">
              <a:lnSpc>
                <a:spcPct val="115000"/>
              </a:lnSpc>
              <a:spcBef>
                <a:spcPts val="0"/>
              </a:spcBef>
              <a:spcAft>
                <a:spcPts val="0"/>
              </a:spcAft>
              <a:buClr>
                <a:schemeClr val="dk1"/>
              </a:buClr>
              <a:buSzPts val="1400"/>
              <a:buChar char="●"/>
              <a:defRPr>
                <a:solidFill>
                  <a:schemeClr val="dk1"/>
                </a:solidFill>
              </a:defRPr>
            </a:lvl4pPr>
            <a:lvl5pPr indent="-317500" lvl="4" marL="2286000" algn="l">
              <a:lnSpc>
                <a:spcPct val="115000"/>
              </a:lnSpc>
              <a:spcBef>
                <a:spcPts val="0"/>
              </a:spcBef>
              <a:spcAft>
                <a:spcPts val="0"/>
              </a:spcAft>
              <a:buClr>
                <a:schemeClr val="dk1"/>
              </a:buClr>
              <a:buSzPts val="1400"/>
              <a:buChar char="○"/>
              <a:defRPr>
                <a:solidFill>
                  <a:schemeClr val="dk1"/>
                </a:solidFill>
              </a:defRPr>
            </a:lvl5pPr>
            <a:lvl6pPr indent="-317500" lvl="5" marL="2743200" algn="l">
              <a:lnSpc>
                <a:spcPct val="115000"/>
              </a:lnSpc>
              <a:spcBef>
                <a:spcPts val="0"/>
              </a:spcBef>
              <a:spcAft>
                <a:spcPts val="0"/>
              </a:spcAft>
              <a:buClr>
                <a:schemeClr val="dk1"/>
              </a:buClr>
              <a:buSzPts val="1400"/>
              <a:buChar char="■"/>
              <a:defRPr>
                <a:solidFill>
                  <a:schemeClr val="dk1"/>
                </a:solidFill>
              </a:defRPr>
            </a:lvl6pPr>
            <a:lvl7pPr indent="-317500" lvl="6" marL="3200400" algn="l">
              <a:lnSpc>
                <a:spcPct val="115000"/>
              </a:lnSpc>
              <a:spcBef>
                <a:spcPts val="0"/>
              </a:spcBef>
              <a:spcAft>
                <a:spcPts val="0"/>
              </a:spcAft>
              <a:buClr>
                <a:schemeClr val="dk1"/>
              </a:buClr>
              <a:buSzPts val="1400"/>
              <a:buChar char="●"/>
              <a:defRPr>
                <a:solidFill>
                  <a:schemeClr val="dk1"/>
                </a:solidFill>
              </a:defRPr>
            </a:lvl7pPr>
            <a:lvl8pPr indent="-317500" lvl="7" marL="3657600" algn="l">
              <a:lnSpc>
                <a:spcPct val="115000"/>
              </a:lnSpc>
              <a:spcBef>
                <a:spcPts val="0"/>
              </a:spcBef>
              <a:spcAft>
                <a:spcPts val="0"/>
              </a:spcAft>
              <a:buClr>
                <a:schemeClr val="dk1"/>
              </a:buClr>
              <a:buSzPts val="1400"/>
              <a:buChar char="○"/>
              <a:defRPr>
                <a:solidFill>
                  <a:schemeClr val="dk1"/>
                </a:solidFill>
              </a:defRPr>
            </a:lvl8pPr>
            <a:lvl9pPr indent="-317500" lvl="8" marL="4114800" algn="l">
              <a:lnSpc>
                <a:spcPct val="115000"/>
              </a:lnSpc>
              <a:spcBef>
                <a:spcPts val="0"/>
              </a:spcBef>
              <a:spcAft>
                <a:spcPts val="0"/>
              </a:spcAft>
              <a:buClr>
                <a:schemeClr val="dk1"/>
              </a:buClr>
              <a:buSzPts val="1400"/>
              <a:buChar char="■"/>
              <a:defRPr>
                <a:solidFill>
                  <a:schemeClr val="dk1"/>
                </a:solidFill>
              </a:defRPr>
            </a:lvl9pPr>
          </a:lstStyle>
          <a:p/>
        </p:txBody>
      </p:sp>
      <p:sp>
        <p:nvSpPr>
          <p:cNvPr id="65" name="Google Shape;65;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6" name="Shape 66"/>
        <p:cNvGrpSpPr/>
        <p:nvPr/>
      </p:nvGrpSpPr>
      <p:grpSpPr>
        <a:xfrm>
          <a:off x="0" y="0"/>
          <a:ext cx="0" cy="0"/>
          <a:chOff x="0" y="0"/>
          <a:chExt cx="0" cy="0"/>
        </a:xfrm>
      </p:grpSpPr>
      <p:sp>
        <p:nvSpPr>
          <p:cNvPr id="67" name="Google Shape;67;p17"/>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68" name="Google Shape;68;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9" name="Shape 69"/>
        <p:cNvGrpSpPr/>
        <p:nvPr/>
      </p:nvGrpSpPr>
      <p:grpSpPr>
        <a:xfrm>
          <a:off x="0" y="0"/>
          <a:ext cx="0" cy="0"/>
          <a:chOff x="0" y="0"/>
          <a:chExt cx="0" cy="0"/>
        </a:xfrm>
      </p:grpSpPr>
      <p:sp>
        <p:nvSpPr>
          <p:cNvPr id="70" name="Google Shape;70;p1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71" name="Google Shape;71;p1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72" name="Google Shape;72;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3" name="Shape 73"/>
        <p:cNvGrpSpPr/>
        <p:nvPr/>
      </p:nvGrpSpPr>
      <p:grpSpPr>
        <a:xfrm>
          <a:off x="0" y="0"/>
          <a:ext cx="0" cy="0"/>
          <a:chOff x="0" y="0"/>
          <a:chExt cx="0" cy="0"/>
        </a:xfrm>
      </p:grpSpPr>
      <p:sp>
        <p:nvSpPr>
          <p:cNvPr id="74" name="Google Shape;74;p1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75" name="Google Shape;75;p19"/>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76" name="Google Shape;76;p19"/>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77" name="Google Shape;77;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8" name="Shape 78"/>
        <p:cNvGrpSpPr/>
        <p:nvPr/>
      </p:nvGrpSpPr>
      <p:grpSpPr>
        <a:xfrm>
          <a:off x="0" y="0"/>
          <a:ext cx="0" cy="0"/>
          <a:chOff x="0" y="0"/>
          <a:chExt cx="0" cy="0"/>
        </a:xfrm>
      </p:grpSpPr>
      <p:sp>
        <p:nvSpPr>
          <p:cNvPr id="79" name="Google Shape;79;p2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80" name="Google Shape;80;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1" name="Shape 81"/>
        <p:cNvGrpSpPr/>
        <p:nvPr/>
      </p:nvGrpSpPr>
      <p:grpSpPr>
        <a:xfrm>
          <a:off x="0" y="0"/>
          <a:ext cx="0" cy="0"/>
          <a:chOff x="0" y="0"/>
          <a:chExt cx="0" cy="0"/>
        </a:xfrm>
      </p:grpSpPr>
      <p:sp>
        <p:nvSpPr>
          <p:cNvPr id="82" name="Google Shape;82;p21"/>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83" name="Google Shape;83;p21"/>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84" name="Google Shape;84;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85" name="Shape 85"/>
        <p:cNvGrpSpPr/>
        <p:nvPr/>
      </p:nvGrpSpPr>
      <p:grpSpPr>
        <a:xfrm>
          <a:off x="0" y="0"/>
          <a:ext cx="0" cy="0"/>
          <a:chOff x="0" y="0"/>
          <a:chExt cx="0" cy="0"/>
        </a:xfrm>
      </p:grpSpPr>
      <p:sp>
        <p:nvSpPr>
          <p:cNvPr id="86" name="Google Shape;86;p22"/>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87" name="Google Shape;87;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8" name="Shape 88"/>
        <p:cNvGrpSpPr/>
        <p:nvPr/>
      </p:nvGrpSpPr>
      <p:grpSpPr>
        <a:xfrm>
          <a:off x="0" y="0"/>
          <a:ext cx="0" cy="0"/>
          <a:chOff x="0" y="0"/>
          <a:chExt cx="0" cy="0"/>
        </a:xfrm>
      </p:grpSpPr>
      <p:sp>
        <p:nvSpPr>
          <p:cNvPr id="89" name="Google Shape;89;p23"/>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90" name="Google Shape;90;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91" name="Shape 91"/>
        <p:cNvGrpSpPr/>
        <p:nvPr/>
      </p:nvGrpSpPr>
      <p:grpSpPr>
        <a:xfrm>
          <a:off x="0" y="0"/>
          <a:ext cx="0" cy="0"/>
          <a:chOff x="0" y="0"/>
          <a:chExt cx="0" cy="0"/>
        </a:xfrm>
      </p:grpSpPr>
      <p:sp>
        <p:nvSpPr>
          <p:cNvPr id="92" name="Google Shape;92;p24"/>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93" name="Google Shape;93;p24"/>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94" name="Google Shape;94;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rgbClr val="B21F15"/>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lt2"/>
              </a:buClr>
              <a:buSzPts val="1800"/>
              <a:buChar char="●"/>
              <a:defRPr sz="1800">
                <a:solidFill>
                  <a:schemeClr val="lt2"/>
                </a:solidFill>
              </a:defRPr>
            </a:lvl1pPr>
            <a:lvl2pPr indent="-317500" lvl="1" marL="914400">
              <a:lnSpc>
                <a:spcPct val="115000"/>
              </a:lnSpc>
              <a:spcBef>
                <a:spcPts val="0"/>
              </a:spcBef>
              <a:spcAft>
                <a:spcPts val="0"/>
              </a:spcAft>
              <a:buClr>
                <a:schemeClr val="lt2"/>
              </a:buClr>
              <a:buSzPts val="1400"/>
              <a:buChar char="○"/>
              <a:defRPr>
                <a:solidFill>
                  <a:schemeClr val="lt2"/>
                </a:solidFill>
              </a:defRPr>
            </a:lvl2pPr>
            <a:lvl3pPr indent="-317500" lvl="2" marL="1371600">
              <a:lnSpc>
                <a:spcPct val="115000"/>
              </a:lnSpc>
              <a:spcBef>
                <a:spcPts val="0"/>
              </a:spcBef>
              <a:spcAft>
                <a:spcPts val="0"/>
              </a:spcAft>
              <a:buClr>
                <a:schemeClr val="lt2"/>
              </a:buClr>
              <a:buSzPts val="1400"/>
              <a:buChar char="■"/>
              <a:defRPr>
                <a:solidFill>
                  <a:schemeClr val="lt2"/>
                </a:solidFill>
              </a:defRPr>
            </a:lvl3pPr>
            <a:lvl4pPr indent="-317500" lvl="3" marL="1828800">
              <a:lnSpc>
                <a:spcPct val="115000"/>
              </a:lnSpc>
              <a:spcBef>
                <a:spcPts val="0"/>
              </a:spcBef>
              <a:spcAft>
                <a:spcPts val="0"/>
              </a:spcAft>
              <a:buClr>
                <a:schemeClr val="lt2"/>
              </a:buClr>
              <a:buSzPts val="1400"/>
              <a:buChar char="●"/>
              <a:defRPr>
                <a:solidFill>
                  <a:schemeClr val="lt2"/>
                </a:solidFill>
              </a:defRPr>
            </a:lvl4pPr>
            <a:lvl5pPr indent="-317500" lvl="4" marL="2286000">
              <a:lnSpc>
                <a:spcPct val="115000"/>
              </a:lnSpc>
              <a:spcBef>
                <a:spcPts val="0"/>
              </a:spcBef>
              <a:spcAft>
                <a:spcPts val="0"/>
              </a:spcAft>
              <a:buClr>
                <a:schemeClr val="lt2"/>
              </a:buClr>
              <a:buSzPts val="1400"/>
              <a:buChar char="○"/>
              <a:defRPr>
                <a:solidFill>
                  <a:schemeClr val="lt2"/>
                </a:solidFill>
              </a:defRPr>
            </a:lvl5pPr>
            <a:lvl6pPr indent="-317500" lvl="5" marL="2743200">
              <a:lnSpc>
                <a:spcPct val="115000"/>
              </a:lnSpc>
              <a:spcBef>
                <a:spcPts val="0"/>
              </a:spcBef>
              <a:spcAft>
                <a:spcPts val="0"/>
              </a:spcAft>
              <a:buClr>
                <a:schemeClr val="lt2"/>
              </a:buClr>
              <a:buSzPts val="1400"/>
              <a:buChar char="■"/>
              <a:defRPr>
                <a:solidFill>
                  <a:schemeClr val="lt2"/>
                </a:solidFill>
              </a:defRPr>
            </a:lvl6pPr>
            <a:lvl7pPr indent="-317500" lvl="6" marL="3200400">
              <a:lnSpc>
                <a:spcPct val="115000"/>
              </a:lnSpc>
              <a:spcBef>
                <a:spcPts val="0"/>
              </a:spcBef>
              <a:spcAft>
                <a:spcPts val="0"/>
              </a:spcAft>
              <a:buClr>
                <a:schemeClr val="lt2"/>
              </a:buClr>
              <a:buSzPts val="1400"/>
              <a:buChar char="●"/>
              <a:defRPr>
                <a:solidFill>
                  <a:schemeClr val="lt2"/>
                </a:solidFill>
              </a:defRPr>
            </a:lvl7pPr>
            <a:lvl8pPr indent="-317500" lvl="7" marL="3657600">
              <a:lnSpc>
                <a:spcPct val="115000"/>
              </a:lnSpc>
              <a:spcBef>
                <a:spcPts val="0"/>
              </a:spcBef>
              <a:spcAft>
                <a:spcPts val="0"/>
              </a:spcAft>
              <a:buClr>
                <a:schemeClr val="lt2"/>
              </a:buClr>
              <a:buSzPts val="1400"/>
              <a:buChar char="○"/>
              <a:defRPr>
                <a:solidFill>
                  <a:schemeClr val="lt2"/>
                </a:solidFill>
              </a:defRPr>
            </a:lvl8pPr>
            <a:lvl9pPr indent="-317500" lvl="8" marL="4114800">
              <a:lnSpc>
                <a:spcPct val="115000"/>
              </a:lnSpc>
              <a:spcBef>
                <a:spcPts val="0"/>
              </a:spcBef>
              <a:spcAft>
                <a:spcPts val="0"/>
              </a:spcAft>
              <a:buClr>
                <a:schemeClr val="lt2"/>
              </a:buClr>
              <a:buSzPts val="1400"/>
              <a:buChar char="■"/>
              <a:defRPr>
                <a:solidFill>
                  <a:schemeClr val="lt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rgbClr val="B21F15"/>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lt2"/>
              </a:buClr>
              <a:buSzPts val="1800"/>
              <a:buFont typeface="Arial"/>
              <a:buChar char="●"/>
              <a:defRPr b="0" i="0" sz="1800" u="none" cap="none" strike="noStrike">
                <a:solidFill>
                  <a:schemeClr val="lt2"/>
                </a:solidFill>
                <a:latin typeface="Arial"/>
                <a:ea typeface="Arial"/>
                <a:cs typeface="Arial"/>
                <a:sym typeface="Arial"/>
              </a:defRPr>
            </a:lvl1pPr>
            <a:lvl2pPr indent="-317500" lvl="1" marL="914400" marR="0" rtl="0" algn="l">
              <a:lnSpc>
                <a:spcPct val="115000"/>
              </a:lnSpc>
              <a:spcBef>
                <a:spcPts val="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2pPr>
            <a:lvl3pPr indent="-317500" lvl="2" marL="1371600" marR="0" rtl="0" algn="l">
              <a:lnSpc>
                <a:spcPct val="115000"/>
              </a:lnSpc>
              <a:spcBef>
                <a:spcPts val="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3pPr>
            <a:lvl4pPr indent="-317500" lvl="3" marL="1828800" marR="0" rtl="0" algn="l">
              <a:lnSpc>
                <a:spcPct val="115000"/>
              </a:lnSpc>
              <a:spcBef>
                <a:spcPts val="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4pPr>
            <a:lvl5pPr indent="-317500" lvl="4" marL="2286000" marR="0" rtl="0" algn="l">
              <a:lnSpc>
                <a:spcPct val="115000"/>
              </a:lnSpc>
              <a:spcBef>
                <a:spcPts val="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5pPr>
            <a:lvl6pPr indent="-317500" lvl="5" marL="2743200" marR="0" rtl="0" algn="l">
              <a:lnSpc>
                <a:spcPct val="115000"/>
              </a:lnSpc>
              <a:spcBef>
                <a:spcPts val="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6pPr>
            <a:lvl7pPr indent="-317500" lvl="6" marL="3200400" marR="0" rtl="0" algn="l">
              <a:lnSpc>
                <a:spcPct val="115000"/>
              </a:lnSpc>
              <a:spcBef>
                <a:spcPts val="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7pPr>
            <a:lvl8pPr indent="-317500" lvl="7" marL="3657600" marR="0" rtl="0" algn="l">
              <a:lnSpc>
                <a:spcPct val="115000"/>
              </a:lnSpc>
              <a:spcBef>
                <a:spcPts val="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8pPr>
            <a:lvl9pPr indent="-317500" lvl="8" marL="4114800" marR="0" rtl="0" algn="l">
              <a:lnSpc>
                <a:spcPct val="115000"/>
              </a:lnSpc>
              <a:spcBef>
                <a:spcPts val="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hyperlink" Target="http://www.youtube.com/watch?v=N4_TqIL3LbY" TargetMode="External"/><Relationship Id="rId5"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1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1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1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image" Target="../media/image15.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1.png"/><Relationship Id="rId4" Type="http://schemas.openxmlformats.org/officeDocument/2006/relationships/image" Target="../media/image1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1.png"/><Relationship Id="rId4" Type="http://schemas.openxmlformats.org/officeDocument/2006/relationships/image" Target="../media/image2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1.png"/><Relationship Id="rId4" Type="http://schemas.openxmlformats.org/officeDocument/2006/relationships/image" Target="../media/image1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image" Target="../media/image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1.png"/><Relationship Id="rId4" Type="http://schemas.openxmlformats.org/officeDocument/2006/relationships/image" Target="../media/image2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 Id="rId3" Type="http://schemas.openxmlformats.org/officeDocument/2006/relationships/image" Target="../media/image1.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1.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6.xml"/><Relationship Id="rId3" Type="http://schemas.openxmlformats.org/officeDocument/2006/relationships/image" Target="../media/image1.png"/><Relationship Id="rId4" Type="http://schemas.openxmlformats.org/officeDocument/2006/relationships/hyperlink" Target="mailto:info@partyofcommunistsusa.net" TargetMode="Externa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7.xml"/><Relationship Id="rId3" Type="http://schemas.openxmlformats.org/officeDocument/2006/relationships/image" Target="../media/image1.png"/><Relationship Id="rId4" Type="http://schemas.openxmlformats.org/officeDocument/2006/relationships/hyperlink" Target="mailto:info@peoplesschool.us"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8.xml"/><Relationship Id="rId3" Type="http://schemas.openxmlformats.org/officeDocument/2006/relationships/image" Target="../media/image1.png"/><Relationship Id="rId4" Type="http://schemas.openxmlformats.org/officeDocument/2006/relationships/image" Target="../media/image28.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9.xml"/><Relationship Id="rId3" Type="http://schemas.openxmlformats.org/officeDocument/2006/relationships/image" Target="../media/image1.png"/><Relationship Id="rId4" Type="http://schemas.openxmlformats.org/officeDocument/2006/relationships/image" Target="../media/image22.png"/><Relationship Id="rId5" Type="http://schemas.openxmlformats.org/officeDocument/2006/relationships/image" Target="../media/image24.png"/><Relationship Id="rId6" Type="http://schemas.openxmlformats.org/officeDocument/2006/relationships/image" Target="../media/image27.png"/><Relationship Id="rId7" Type="http://schemas.openxmlformats.org/officeDocument/2006/relationships/image" Target="../media/image26.png"/><Relationship Id="rId8" Type="http://schemas.openxmlformats.org/officeDocument/2006/relationships/image" Target="../media/image33.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0.xml"/><Relationship Id="rId3" Type="http://schemas.openxmlformats.org/officeDocument/2006/relationships/hyperlink" Target="http://luel.us/laborschool" TargetMode="External"/><Relationship Id="rId4" Type="http://schemas.openxmlformats.org/officeDocument/2006/relationships/image" Target="../media/image34.png"/><Relationship Id="rId5" Type="http://schemas.openxmlformats.org/officeDocument/2006/relationships/image" Target="../media/image31.png"/><Relationship Id="rId6" Type="http://schemas.openxmlformats.org/officeDocument/2006/relationships/image" Target="../media/image29.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1.xml"/><Relationship Id="rId3" Type="http://schemas.openxmlformats.org/officeDocument/2006/relationships/image" Target="../media/image1.png"/><Relationship Id="rId4" Type="http://schemas.openxmlformats.org/officeDocument/2006/relationships/hyperlink" Target="http://www.youtube.com/watch?v=0bfroxVyb4A" TargetMode="External"/><Relationship Id="rId5" Type="http://schemas.openxmlformats.org/officeDocument/2006/relationships/image" Target="../media/image32.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pic>
        <p:nvPicPr>
          <p:cNvPr id="99" name="Google Shape;99;p25"/>
          <p:cNvPicPr preferRelativeResize="0"/>
          <p:nvPr/>
        </p:nvPicPr>
        <p:blipFill>
          <a:blip r:embed="rId3">
            <a:alphaModFix/>
          </a:blip>
          <a:stretch>
            <a:fillRect/>
          </a:stretch>
        </p:blipFill>
        <p:spPr>
          <a:xfrm>
            <a:off x="4182251" y="152400"/>
            <a:ext cx="779501" cy="779501"/>
          </a:xfrm>
          <a:prstGeom prst="rect">
            <a:avLst/>
          </a:prstGeom>
          <a:noFill/>
          <a:ln>
            <a:noFill/>
          </a:ln>
        </p:spPr>
      </p:pic>
      <p:sp>
        <p:nvSpPr>
          <p:cNvPr id="100" name="Google Shape;100;p25"/>
          <p:cNvSpPr/>
          <p:nvPr/>
        </p:nvSpPr>
        <p:spPr>
          <a:xfrm>
            <a:off x="1645925" y="1089200"/>
            <a:ext cx="5869500" cy="3872700"/>
          </a:xfrm>
          <a:prstGeom prst="rect">
            <a:avLst/>
          </a:prstGeom>
          <a:solidFill>
            <a:srgbClr val="B21F1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25"/>
          <p:cNvSpPr txBox="1"/>
          <p:nvPr/>
        </p:nvSpPr>
        <p:spPr>
          <a:xfrm>
            <a:off x="1655375" y="4565650"/>
            <a:ext cx="5850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rgbClr val="E4E5B8"/>
                </a:solidFill>
                <a:latin typeface="Georgia"/>
                <a:ea typeface="Georgia"/>
                <a:cs typeface="Georgia"/>
                <a:sym typeface="Georgia"/>
              </a:rPr>
              <a:t>The Internationale</a:t>
            </a:r>
            <a:endParaRPr>
              <a:solidFill>
                <a:srgbClr val="E4E5B8"/>
              </a:solidFill>
              <a:latin typeface="Georgia"/>
              <a:ea typeface="Georgia"/>
              <a:cs typeface="Georgia"/>
              <a:sym typeface="Georgia"/>
            </a:endParaRPr>
          </a:p>
        </p:txBody>
      </p:sp>
      <p:pic>
        <p:nvPicPr>
          <p:cNvPr descr="The Party of Communists USA is committed to the development of scientific socialism along the original Marxist-Leninist path as exemplified by the Soviet Union. &#10;&#10;You can learn more about the Party of Communists USA at our website here: partyofcommunistsusa.net/&#10;&#10;Lyrics:&#10;Arise, you prisoners of starvation&#10;Arise, you wretched of the Earth&#10;For justice thunders condemnation&#10;A better world's in birth.&#10;&#10;No more traditions chains shall bind us&#10;Arise you slaves, no more in thrall&#10;The Earth shall rise on new foundations&#10;We have been not, we shall be all.&#10;&#10;It's the final conflict&#10;Let each stand in their place&#10;The International Soviet&#10;Shall be the human race.&#10;&#10;It's the final conflict&#10;Let each stand in their place&#10;The International Soviet&#10;Shall be the human race." id="102" name="Google Shape;102;p25" title="The Internationale">
            <a:hlinkClick r:id="rId4"/>
          </p:cNvPr>
          <p:cNvPicPr preferRelativeResize="0"/>
          <p:nvPr/>
        </p:nvPicPr>
        <p:blipFill>
          <a:blip r:embed="rId5">
            <a:alphaModFix/>
          </a:blip>
          <a:stretch>
            <a:fillRect/>
          </a:stretch>
        </p:blipFill>
        <p:spPr>
          <a:xfrm>
            <a:off x="1655375" y="1089200"/>
            <a:ext cx="5850600" cy="329096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2"/>
                                        </p:tgtEl>
                                        <p:attrNameLst>
                                          <p:attrName>style.visibility</p:attrName>
                                        </p:attrNameLst>
                                      </p:cBhvr>
                                      <p:to>
                                        <p:strVal val="visible"/>
                                      </p:to>
                                    </p:set>
                                    <p:animEffect filter="fade" transition="in">
                                      <p:cBhvr>
                                        <p:cTn dur="1000"/>
                                        <p:tgtEl>
                                          <p:spTgt spid="10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26"/>
          <p:cNvSpPr txBox="1"/>
          <p:nvPr>
            <p:ph idx="1" type="subTitle"/>
          </p:nvPr>
        </p:nvSpPr>
        <p:spPr>
          <a:xfrm>
            <a:off x="311700" y="449767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solidFill>
                  <a:srgbClr val="E4E5B8"/>
                </a:solidFill>
                <a:latin typeface="Georgia"/>
                <a:ea typeface="Georgia"/>
                <a:cs typeface="Georgia"/>
                <a:sym typeface="Georgia"/>
              </a:rPr>
              <a:t>PSMLS 9/29/26</a:t>
            </a:r>
            <a:endParaRPr>
              <a:solidFill>
                <a:srgbClr val="E4E5B8"/>
              </a:solidFill>
              <a:latin typeface="Georgia"/>
              <a:ea typeface="Georgia"/>
              <a:cs typeface="Georgia"/>
              <a:sym typeface="Georgia"/>
            </a:endParaRPr>
          </a:p>
        </p:txBody>
      </p:sp>
      <p:sp>
        <p:nvSpPr>
          <p:cNvPr id="108" name="Google Shape;108;p26"/>
          <p:cNvSpPr/>
          <p:nvPr/>
        </p:nvSpPr>
        <p:spPr>
          <a:xfrm>
            <a:off x="844950" y="357788"/>
            <a:ext cx="7454100" cy="4192800"/>
          </a:xfrm>
          <a:prstGeom prst="rect">
            <a:avLst/>
          </a:prstGeom>
          <a:solidFill>
            <a:srgbClr val="B21F1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B21F15"/>
              </a:solidFill>
            </a:endParaRPr>
          </a:p>
        </p:txBody>
      </p:sp>
      <p:pic>
        <p:nvPicPr>
          <p:cNvPr id="109" name="Google Shape;109;p26"/>
          <p:cNvPicPr preferRelativeResize="0"/>
          <p:nvPr/>
        </p:nvPicPr>
        <p:blipFill>
          <a:blip r:embed="rId3">
            <a:alphaModFix/>
          </a:blip>
          <a:stretch>
            <a:fillRect/>
          </a:stretch>
        </p:blipFill>
        <p:spPr>
          <a:xfrm>
            <a:off x="844950" y="357800"/>
            <a:ext cx="7453875" cy="419279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7"/>
          <p:cNvSpPr txBox="1"/>
          <p:nvPr>
            <p:ph type="title"/>
          </p:nvPr>
        </p:nvSpPr>
        <p:spPr>
          <a:xfrm>
            <a:off x="253400" y="1830600"/>
            <a:ext cx="4045200" cy="14823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solidFill>
                  <a:srgbClr val="E4E5B8"/>
                </a:solidFill>
                <a:latin typeface="Georgia"/>
                <a:ea typeface="Georgia"/>
                <a:cs typeface="Georgia"/>
                <a:sym typeface="Georgia"/>
              </a:rPr>
              <a:t>What we’ll be learning </a:t>
            </a:r>
            <a:r>
              <a:rPr lang="en">
                <a:solidFill>
                  <a:srgbClr val="E4E5B8"/>
                </a:solidFill>
                <a:latin typeface="Georgia"/>
                <a:ea typeface="Georgia"/>
                <a:cs typeface="Georgia"/>
                <a:sym typeface="Georgia"/>
              </a:rPr>
              <a:t>today</a:t>
            </a:r>
            <a:r>
              <a:rPr lang="en">
                <a:solidFill>
                  <a:srgbClr val="E4E5B8"/>
                </a:solidFill>
                <a:latin typeface="Georgia"/>
                <a:ea typeface="Georgia"/>
                <a:cs typeface="Georgia"/>
                <a:sym typeface="Georgia"/>
              </a:rPr>
              <a:t>:</a:t>
            </a:r>
            <a:endParaRPr>
              <a:solidFill>
                <a:srgbClr val="E4E5B8"/>
              </a:solidFill>
              <a:latin typeface="Georgia"/>
              <a:ea typeface="Georgia"/>
              <a:cs typeface="Georgia"/>
              <a:sym typeface="Georgia"/>
            </a:endParaRPr>
          </a:p>
        </p:txBody>
      </p:sp>
      <p:sp>
        <p:nvSpPr>
          <p:cNvPr id="115" name="Google Shape;115;p27"/>
          <p:cNvSpPr txBox="1"/>
          <p:nvPr>
            <p:ph idx="2" type="body"/>
          </p:nvPr>
        </p:nvSpPr>
        <p:spPr>
          <a:xfrm>
            <a:off x="4980525" y="724200"/>
            <a:ext cx="3837000" cy="3695100"/>
          </a:xfrm>
          <a:prstGeom prst="rect">
            <a:avLst/>
          </a:prstGeom>
        </p:spPr>
        <p:txBody>
          <a:bodyPr anchorCtr="0" anchor="ctr" bIns="91425" lIns="91425" spcFirstLastPara="1" rIns="91425" wrap="square" tIns="91425">
            <a:normAutofit/>
          </a:bodyPr>
          <a:lstStyle/>
          <a:p>
            <a:pPr indent="-368300" lvl="0" marL="457200" rtl="0" algn="l">
              <a:spcBef>
                <a:spcPts val="0"/>
              </a:spcBef>
              <a:spcAft>
                <a:spcPts val="0"/>
              </a:spcAft>
              <a:buClr>
                <a:srgbClr val="E4E5B8"/>
              </a:buClr>
              <a:buSzPts val="2200"/>
              <a:buFont typeface="Georgia"/>
              <a:buChar char="●"/>
            </a:pPr>
            <a:r>
              <a:rPr lang="en" sz="2200">
                <a:solidFill>
                  <a:srgbClr val="E4E5B8"/>
                </a:solidFill>
                <a:latin typeface="Georgia"/>
                <a:ea typeface="Georgia"/>
                <a:cs typeface="Georgia"/>
                <a:sym typeface="Georgia"/>
              </a:rPr>
              <a:t>The Dialectical Method</a:t>
            </a:r>
            <a:endParaRPr sz="2200">
              <a:solidFill>
                <a:srgbClr val="E4E5B8"/>
              </a:solidFill>
              <a:latin typeface="Georgia"/>
              <a:ea typeface="Georgia"/>
              <a:cs typeface="Georgia"/>
              <a:sym typeface="Georgia"/>
            </a:endParaRPr>
          </a:p>
          <a:p>
            <a:pPr indent="0" lvl="0" marL="457200" rtl="0" algn="l">
              <a:spcBef>
                <a:spcPts val="1200"/>
              </a:spcBef>
              <a:spcAft>
                <a:spcPts val="0"/>
              </a:spcAft>
              <a:buNone/>
            </a:pPr>
            <a:r>
              <a:t/>
            </a:r>
            <a:endParaRPr sz="2200">
              <a:solidFill>
                <a:srgbClr val="E4E5B8"/>
              </a:solidFill>
              <a:latin typeface="Georgia"/>
              <a:ea typeface="Georgia"/>
              <a:cs typeface="Georgia"/>
              <a:sym typeface="Georgia"/>
            </a:endParaRPr>
          </a:p>
          <a:p>
            <a:pPr indent="-368300" lvl="0" marL="457200" rtl="0" algn="l">
              <a:spcBef>
                <a:spcPts val="1200"/>
              </a:spcBef>
              <a:spcAft>
                <a:spcPts val="0"/>
              </a:spcAft>
              <a:buClr>
                <a:srgbClr val="E4E5B8"/>
              </a:buClr>
              <a:buSzPts val="2200"/>
              <a:buFont typeface="Georgia"/>
              <a:buChar char="●"/>
            </a:pPr>
            <a:r>
              <a:rPr lang="en" sz="2200">
                <a:solidFill>
                  <a:srgbClr val="E4E5B8"/>
                </a:solidFill>
                <a:latin typeface="Georgia"/>
                <a:ea typeface="Georgia"/>
                <a:cs typeface="Georgia"/>
                <a:sym typeface="Georgia"/>
              </a:rPr>
              <a:t>The Materialist Theory</a:t>
            </a:r>
            <a:endParaRPr sz="2200">
              <a:solidFill>
                <a:srgbClr val="E4E5B8"/>
              </a:solidFill>
              <a:latin typeface="Georgia"/>
              <a:ea typeface="Georgia"/>
              <a:cs typeface="Georgia"/>
              <a:sym typeface="Georgia"/>
            </a:endParaRPr>
          </a:p>
          <a:p>
            <a:pPr indent="0" lvl="0" marL="457200" rtl="0" algn="l">
              <a:spcBef>
                <a:spcPts val="1200"/>
              </a:spcBef>
              <a:spcAft>
                <a:spcPts val="0"/>
              </a:spcAft>
              <a:buNone/>
            </a:pPr>
            <a:r>
              <a:t/>
            </a:r>
            <a:endParaRPr sz="2200">
              <a:solidFill>
                <a:srgbClr val="E4E5B8"/>
              </a:solidFill>
              <a:latin typeface="Georgia"/>
              <a:ea typeface="Georgia"/>
              <a:cs typeface="Georgia"/>
              <a:sym typeface="Georgia"/>
            </a:endParaRPr>
          </a:p>
          <a:p>
            <a:pPr indent="-368300" lvl="0" marL="457200" rtl="0" algn="l">
              <a:spcBef>
                <a:spcPts val="1200"/>
              </a:spcBef>
              <a:spcAft>
                <a:spcPts val="0"/>
              </a:spcAft>
              <a:buClr>
                <a:srgbClr val="E4E5B8"/>
              </a:buClr>
              <a:buSzPts val="2200"/>
              <a:buFont typeface="Georgia"/>
              <a:buChar char="●"/>
            </a:pPr>
            <a:r>
              <a:rPr lang="en" sz="2200">
                <a:solidFill>
                  <a:srgbClr val="E4E5B8"/>
                </a:solidFill>
                <a:latin typeface="Georgia"/>
                <a:ea typeface="Georgia"/>
                <a:cs typeface="Georgia"/>
                <a:sym typeface="Georgia"/>
              </a:rPr>
              <a:t>Proletarian Socialism</a:t>
            </a:r>
            <a:endParaRPr sz="2200">
              <a:solidFill>
                <a:srgbClr val="E4E5B8"/>
              </a:solidFill>
              <a:latin typeface="Georgia"/>
              <a:ea typeface="Georgia"/>
              <a:cs typeface="Georgia"/>
              <a:sym typeface="Georgia"/>
            </a:endParaRPr>
          </a:p>
        </p:txBody>
      </p:sp>
      <p:pic>
        <p:nvPicPr>
          <p:cNvPr id="116" name="Google Shape;116;p27"/>
          <p:cNvPicPr preferRelativeResize="0"/>
          <p:nvPr/>
        </p:nvPicPr>
        <p:blipFill>
          <a:blip r:embed="rId3">
            <a:alphaModFix/>
          </a:blip>
          <a:stretch>
            <a:fillRect/>
          </a:stretch>
        </p:blipFill>
        <p:spPr>
          <a:xfrm>
            <a:off x="204977" y="205725"/>
            <a:ext cx="1053650" cy="10536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28"/>
          <p:cNvSpPr txBox="1"/>
          <p:nvPr>
            <p:ph type="title"/>
          </p:nvPr>
        </p:nvSpPr>
        <p:spPr>
          <a:xfrm>
            <a:off x="311700" y="3100700"/>
            <a:ext cx="8520600" cy="1491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600">
                <a:solidFill>
                  <a:srgbClr val="E4E5B8"/>
                </a:solidFill>
                <a:latin typeface="Georgia"/>
                <a:ea typeface="Georgia"/>
                <a:cs typeface="Georgia"/>
                <a:sym typeface="Georgia"/>
              </a:rPr>
              <a:t>The Dialectical Method </a:t>
            </a:r>
            <a:endParaRPr sz="4600">
              <a:solidFill>
                <a:srgbClr val="E4E5B8"/>
              </a:solidFill>
              <a:latin typeface="Georgia"/>
              <a:ea typeface="Georgia"/>
              <a:cs typeface="Georgia"/>
              <a:sym typeface="Georgia"/>
            </a:endParaRPr>
          </a:p>
        </p:txBody>
      </p:sp>
      <p:pic>
        <p:nvPicPr>
          <p:cNvPr id="122" name="Google Shape;122;p28"/>
          <p:cNvPicPr preferRelativeResize="0"/>
          <p:nvPr/>
        </p:nvPicPr>
        <p:blipFill>
          <a:blip r:embed="rId3">
            <a:alphaModFix/>
          </a:blip>
          <a:stretch>
            <a:fillRect/>
          </a:stretch>
        </p:blipFill>
        <p:spPr>
          <a:xfrm>
            <a:off x="3648975" y="897800"/>
            <a:ext cx="1846049" cy="184604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9"/>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8" name="Google Shape;128;p29"/>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129" name="Google Shape;129;p29"/>
          <p:cNvSpPr txBox="1"/>
          <p:nvPr/>
        </p:nvSpPr>
        <p:spPr>
          <a:xfrm>
            <a:off x="126525" y="1101300"/>
            <a:ext cx="6472500" cy="47871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i="1" lang="en" sz="1500">
                <a:solidFill>
                  <a:srgbClr val="E4E5B8"/>
                </a:solidFill>
                <a:latin typeface="Georgia"/>
                <a:ea typeface="Georgia"/>
                <a:cs typeface="Georgia"/>
                <a:sym typeface="Georgia"/>
              </a:rPr>
              <a:t>“Everything in the world is in motion. ... Life changes, productive forces grow, old relations collapse.”</a:t>
            </a:r>
            <a:r>
              <a:rPr lang="en" sz="1500">
                <a:solidFill>
                  <a:srgbClr val="E4E5B8"/>
                </a:solidFill>
                <a:latin typeface="Georgia"/>
                <a:ea typeface="Georgia"/>
                <a:cs typeface="Georgia"/>
                <a:sym typeface="Georgia"/>
              </a:rPr>
              <a:t> - Karl Marx </a:t>
            </a:r>
            <a:endParaRPr sz="1500">
              <a:solidFill>
                <a:srgbClr val="E4E5B8"/>
              </a:solidFill>
              <a:latin typeface="Georgia"/>
              <a:ea typeface="Georgia"/>
              <a:cs typeface="Georgia"/>
              <a:sym typeface="Georgia"/>
            </a:endParaRPr>
          </a:p>
          <a:p>
            <a:pPr indent="0" lvl="0" marL="0" rtl="0" algn="just">
              <a:spcBef>
                <a:spcPts val="0"/>
              </a:spcBef>
              <a:spcAft>
                <a:spcPts val="0"/>
              </a:spcAft>
              <a:buNone/>
            </a:pPr>
            <a:r>
              <a:t/>
            </a:r>
            <a:endParaRPr sz="1500">
              <a:solidFill>
                <a:srgbClr val="E4E5B8"/>
              </a:solidFill>
              <a:latin typeface="Georgia"/>
              <a:ea typeface="Georgia"/>
              <a:cs typeface="Georgia"/>
              <a:sym typeface="Georgia"/>
            </a:endParaRPr>
          </a:p>
          <a:p>
            <a:pPr indent="457200" lvl="0" marL="0" rtl="0" algn="just">
              <a:spcBef>
                <a:spcPts val="0"/>
              </a:spcBef>
              <a:spcAft>
                <a:spcPts val="0"/>
              </a:spcAft>
              <a:buNone/>
            </a:pPr>
            <a:r>
              <a:rPr lang="en" sz="1500">
                <a:solidFill>
                  <a:srgbClr val="E4E5B8"/>
                </a:solidFill>
                <a:latin typeface="Georgia"/>
                <a:ea typeface="Georgia"/>
                <a:cs typeface="Georgia"/>
                <a:sym typeface="Georgia"/>
              </a:rPr>
              <a:t>Marxism is not only the theory of socialism, it is an integral world outlook, a philosophical system, from which Marx’s proletarian socialism logically follows. This philosophical system is called dialectical materialism. </a:t>
            </a:r>
            <a:endParaRPr sz="1500">
              <a:solidFill>
                <a:srgbClr val="E4E5B8"/>
              </a:solidFill>
              <a:latin typeface="Georgia"/>
              <a:ea typeface="Georgia"/>
              <a:cs typeface="Georgia"/>
              <a:sym typeface="Georgia"/>
            </a:endParaRPr>
          </a:p>
          <a:p>
            <a:pPr indent="457200" lvl="0" marL="0" rtl="0" algn="just">
              <a:spcBef>
                <a:spcPts val="0"/>
              </a:spcBef>
              <a:spcAft>
                <a:spcPts val="0"/>
              </a:spcAft>
              <a:buNone/>
            </a:pPr>
            <a:r>
              <a:rPr lang="en" sz="1500">
                <a:solidFill>
                  <a:srgbClr val="E4E5B8"/>
                </a:solidFill>
                <a:latin typeface="Georgia"/>
                <a:ea typeface="Georgia"/>
                <a:cs typeface="Georgia"/>
                <a:sym typeface="Georgia"/>
              </a:rPr>
              <a:t>Hence, to expound Marxism means to expound also dialectical materialism. Why is this system called dialectical materialism? </a:t>
            </a:r>
            <a:endParaRPr sz="1500">
              <a:solidFill>
                <a:srgbClr val="E4E5B8"/>
              </a:solidFill>
              <a:latin typeface="Georgia"/>
              <a:ea typeface="Georgia"/>
              <a:cs typeface="Georgia"/>
              <a:sym typeface="Georgia"/>
            </a:endParaRPr>
          </a:p>
          <a:p>
            <a:pPr indent="457200" lvl="0" marL="0" rtl="0" algn="just">
              <a:spcBef>
                <a:spcPts val="0"/>
              </a:spcBef>
              <a:spcAft>
                <a:spcPts val="0"/>
              </a:spcAft>
              <a:buNone/>
            </a:pPr>
            <a:r>
              <a:rPr lang="en" sz="1500">
                <a:solidFill>
                  <a:srgbClr val="E4E5B8"/>
                </a:solidFill>
                <a:latin typeface="Georgia"/>
                <a:ea typeface="Georgia"/>
                <a:cs typeface="Georgia"/>
                <a:sym typeface="Georgia"/>
              </a:rPr>
              <a:t>Because its method is dialectical, and its theory is materialistic. </a:t>
            </a:r>
            <a:endParaRPr sz="1500">
              <a:solidFill>
                <a:srgbClr val="E4E5B8"/>
              </a:solidFill>
              <a:latin typeface="Georgia"/>
              <a:ea typeface="Georgia"/>
              <a:cs typeface="Georgia"/>
              <a:sym typeface="Georgia"/>
            </a:endParaRPr>
          </a:p>
          <a:p>
            <a:pPr indent="457200" lvl="0" marL="0" rtl="0" algn="just">
              <a:spcBef>
                <a:spcPts val="0"/>
              </a:spcBef>
              <a:spcAft>
                <a:spcPts val="0"/>
              </a:spcAft>
              <a:buNone/>
            </a:pPr>
            <a:r>
              <a:rPr lang="en" sz="1500">
                <a:solidFill>
                  <a:srgbClr val="E4E5B8"/>
                </a:solidFill>
                <a:latin typeface="Georgia"/>
                <a:ea typeface="Georgia"/>
                <a:cs typeface="Georgia"/>
                <a:sym typeface="Georgia"/>
              </a:rPr>
              <a:t>What is the dialectical method? </a:t>
            </a:r>
            <a:endParaRPr sz="1500">
              <a:solidFill>
                <a:srgbClr val="E4E5B8"/>
              </a:solidFill>
              <a:latin typeface="Georgia"/>
              <a:ea typeface="Georgia"/>
              <a:cs typeface="Georgia"/>
              <a:sym typeface="Georgia"/>
            </a:endParaRPr>
          </a:p>
          <a:p>
            <a:pPr indent="0" lvl="0" marL="0" rtl="0" algn="just">
              <a:spcBef>
                <a:spcPts val="0"/>
              </a:spcBef>
              <a:spcAft>
                <a:spcPts val="0"/>
              </a:spcAft>
              <a:buNone/>
            </a:pPr>
            <a:r>
              <a:rPr lang="en" sz="1500">
                <a:solidFill>
                  <a:srgbClr val="E4E5B8"/>
                </a:solidFill>
                <a:latin typeface="Georgia"/>
                <a:ea typeface="Georgia"/>
                <a:cs typeface="Georgia"/>
                <a:sym typeface="Georgia"/>
              </a:rPr>
              <a:t>It is said that social life is in continual motion and development. And that is true: life must not be regarded as something immutable and static; it never remains at one level, it is in eternal motion, in an eternal process of destruction and creation. Therefore, life always contains the new and the old, the growing and the dying, the revolutionary and the counterrevolutionary. </a:t>
            </a:r>
            <a:endParaRPr sz="1500">
              <a:solidFill>
                <a:srgbClr val="E4E5B8"/>
              </a:solidFill>
              <a:latin typeface="Georgia"/>
              <a:ea typeface="Georgia"/>
              <a:cs typeface="Georgia"/>
              <a:sym typeface="Georgia"/>
            </a:endParaRPr>
          </a:p>
          <a:p>
            <a:pPr indent="0" lvl="0" marL="0" rtl="0" algn="l">
              <a:spcBef>
                <a:spcPts val="0"/>
              </a:spcBef>
              <a:spcAft>
                <a:spcPts val="0"/>
              </a:spcAft>
              <a:buNone/>
            </a:pPr>
            <a:r>
              <a:t/>
            </a:r>
            <a:endParaRPr sz="1500">
              <a:solidFill>
                <a:srgbClr val="E4E5B8"/>
              </a:solidFill>
              <a:latin typeface="Georgia"/>
              <a:ea typeface="Georgia"/>
              <a:cs typeface="Georgia"/>
              <a:sym typeface="Georgia"/>
            </a:endParaRPr>
          </a:p>
          <a:p>
            <a:pPr indent="0" lvl="0" marL="0" rtl="0" algn="l">
              <a:spcBef>
                <a:spcPts val="0"/>
              </a:spcBef>
              <a:spcAft>
                <a:spcPts val="0"/>
              </a:spcAft>
              <a:buNone/>
            </a:pPr>
            <a:r>
              <a:t/>
            </a:r>
            <a:endParaRPr sz="1500">
              <a:solidFill>
                <a:srgbClr val="E4E5B8"/>
              </a:solidFill>
              <a:latin typeface="Georgia"/>
              <a:ea typeface="Georgia"/>
              <a:cs typeface="Georgia"/>
              <a:sym typeface="Georgia"/>
            </a:endParaRPr>
          </a:p>
          <a:p>
            <a:pPr indent="0" lvl="0" marL="0" rtl="0" algn="l">
              <a:spcBef>
                <a:spcPts val="0"/>
              </a:spcBef>
              <a:spcAft>
                <a:spcPts val="0"/>
              </a:spcAft>
              <a:buNone/>
            </a:pPr>
            <a:r>
              <a:t/>
            </a:r>
            <a:endParaRPr>
              <a:solidFill>
                <a:srgbClr val="E4E5B8"/>
              </a:solidFill>
              <a:latin typeface="Georgia"/>
              <a:ea typeface="Georgia"/>
              <a:cs typeface="Georgia"/>
              <a:sym typeface="Georgia"/>
            </a:endParaRPr>
          </a:p>
        </p:txBody>
      </p:sp>
      <p:sp>
        <p:nvSpPr>
          <p:cNvPr id="130" name="Google Shape;130;p29"/>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What is the Dialectical Method?</a:t>
            </a:r>
            <a:endParaRPr>
              <a:solidFill>
                <a:srgbClr val="E4E5B8"/>
              </a:solidFill>
              <a:latin typeface="Georgia"/>
              <a:ea typeface="Georgia"/>
              <a:cs typeface="Georgia"/>
              <a:sym typeface="Georgia"/>
            </a:endParaRPr>
          </a:p>
        </p:txBody>
      </p:sp>
      <p:pic>
        <p:nvPicPr>
          <p:cNvPr id="131" name="Google Shape;131;p29" title="Karl Marx.jpg"/>
          <p:cNvPicPr preferRelativeResize="0"/>
          <p:nvPr/>
        </p:nvPicPr>
        <p:blipFill>
          <a:blip r:embed="rId4">
            <a:alphaModFix/>
          </a:blip>
          <a:stretch>
            <a:fillRect/>
          </a:stretch>
        </p:blipFill>
        <p:spPr>
          <a:xfrm>
            <a:off x="6751425" y="1253700"/>
            <a:ext cx="2240176" cy="359551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30"/>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7" name="Google Shape;137;p30"/>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138" name="Google Shape;138;p30"/>
          <p:cNvSpPr txBox="1"/>
          <p:nvPr/>
        </p:nvSpPr>
        <p:spPr>
          <a:xfrm>
            <a:off x="2178000" y="1101300"/>
            <a:ext cx="6837300" cy="44946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a:solidFill>
                  <a:srgbClr val="E4E5B8"/>
                </a:solidFill>
                <a:latin typeface="Georgia"/>
                <a:ea typeface="Georgia"/>
                <a:cs typeface="Georgia"/>
                <a:sym typeface="Georgia"/>
              </a:rPr>
              <a:t>The dialectical method tells us that we must regard life as it actually is. We have seen that life is in continual motion; consequently, we must regard life in its motion and ask: Where is life going? We have seen that life presents a picture of constant destruction and creation; consequently, we must examine life in its process of destruction and creation and ask: What is being destroyed and what is being created in life? That which in life is born and grows day by day is invincible, its progress cannot be checked. That is to say, if, for example, in life the proletariat as a class is born and grows day by day, no matter how weak and small in numbers it may be today, in the long run it must triumph. Why? Because it is growing, gaining strength and marching forward. On the other hand, that which in life is growing old and advancing to its grave must inevitably suffer defeat, even if today it represents a titanic force. That is to say, if, for example, the bourgeoisie is gradually losing ground and is slipping farther and farther back every day, then, no matter how strong and numerous it may be today, it must, in the long run, suffer defeat. Why? Because as a class it is decaying, growing feeble, growing old, and becoming a burden to life.  Hence arose the well-known dialectical proposition: all that which really exists, i.e., all that which grows day by day is rational, and all that which decays day by day is irrational and, consequently, cannot avoid defeat. </a:t>
            </a:r>
            <a:endParaRPr>
              <a:solidFill>
                <a:srgbClr val="E4E5B8"/>
              </a:solidFill>
              <a:latin typeface="Georgia"/>
              <a:ea typeface="Georgia"/>
              <a:cs typeface="Georgia"/>
              <a:sym typeface="Georgia"/>
            </a:endParaRPr>
          </a:p>
          <a:p>
            <a:pPr indent="0" lvl="0" marL="0" rtl="0" algn="l">
              <a:spcBef>
                <a:spcPts val="0"/>
              </a:spcBef>
              <a:spcAft>
                <a:spcPts val="0"/>
              </a:spcAft>
              <a:buNone/>
            </a:pPr>
            <a:r>
              <a:t/>
            </a:r>
            <a:endParaRPr>
              <a:solidFill>
                <a:srgbClr val="E4E5B8"/>
              </a:solidFill>
              <a:latin typeface="Georgia"/>
              <a:ea typeface="Georgia"/>
              <a:cs typeface="Georgia"/>
              <a:sym typeface="Georgia"/>
            </a:endParaRPr>
          </a:p>
          <a:p>
            <a:pPr indent="0" lvl="0" marL="0" rtl="0" algn="l">
              <a:spcBef>
                <a:spcPts val="0"/>
              </a:spcBef>
              <a:spcAft>
                <a:spcPts val="0"/>
              </a:spcAft>
              <a:buNone/>
            </a:pPr>
            <a:r>
              <a:t/>
            </a:r>
            <a:endParaRPr>
              <a:solidFill>
                <a:srgbClr val="E4E5B8"/>
              </a:solidFill>
              <a:latin typeface="Georgia"/>
              <a:ea typeface="Georgia"/>
              <a:cs typeface="Georgia"/>
              <a:sym typeface="Georgia"/>
            </a:endParaRPr>
          </a:p>
        </p:txBody>
      </p:sp>
      <p:sp>
        <p:nvSpPr>
          <p:cNvPr id="139" name="Google Shape;139;p30"/>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“All That Which Really Exists”</a:t>
            </a:r>
            <a:endParaRPr>
              <a:solidFill>
                <a:srgbClr val="E4E5B8"/>
              </a:solidFill>
              <a:latin typeface="Georgia"/>
              <a:ea typeface="Georgia"/>
              <a:cs typeface="Georgia"/>
              <a:sym typeface="Georgia"/>
            </a:endParaRPr>
          </a:p>
        </p:txBody>
      </p:sp>
      <p:pic>
        <p:nvPicPr>
          <p:cNvPr id="140" name="Google Shape;140;p30" title="Anarchism or Socialism Book.jpg"/>
          <p:cNvPicPr preferRelativeResize="0"/>
          <p:nvPr/>
        </p:nvPicPr>
        <p:blipFill>
          <a:blip r:embed="rId4">
            <a:alphaModFix/>
          </a:blip>
          <a:stretch>
            <a:fillRect/>
          </a:stretch>
        </p:blipFill>
        <p:spPr>
          <a:xfrm>
            <a:off x="93800" y="1502838"/>
            <a:ext cx="2084200" cy="31263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31"/>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6" name="Google Shape;146;p31"/>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147" name="Google Shape;147;p31"/>
          <p:cNvSpPr txBox="1"/>
          <p:nvPr/>
        </p:nvSpPr>
        <p:spPr>
          <a:xfrm>
            <a:off x="126525" y="1101300"/>
            <a:ext cx="6716100" cy="45099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a:solidFill>
                  <a:srgbClr val="E4E5B8"/>
                </a:solidFill>
                <a:latin typeface="Georgia"/>
                <a:ea typeface="Georgia"/>
                <a:cs typeface="Georgia"/>
                <a:sym typeface="Georgia"/>
              </a:rPr>
              <a:t>As you see, the point is not which class today constitutes the majority, or which class is poorer, but which class is gaining strength and which is decaying. And as the proletariat is the only class, which is steadily growing and gaining strength, which is pushing social life forward and rallying all the revolutionary elements around itself, our duty is to regard it as the main force in the </a:t>
            </a:r>
            <a:r>
              <a:rPr lang="en">
                <a:solidFill>
                  <a:srgbClr val="E4E5B8"/>
                </a:solidFill>
                <a:latin typeface="Georgia"/>
                <a:ea typeface="Georgia"/>
                <a:cs typeface="Georgia"/>
                <a:sym typeface="Georgia"/>
              </a:rPr>
              <a:t>present day</a:t>
            </a:r>
            <a:r>
              <a:rPr lang="en">
                <a:solidFill>
                  <a:srgbClr val="E4E5B8"/>
                </a:solidFill>
                <a:latin typeface="Georgia"/>
                <a:ea typeface="Georgia"/>
                <a:cs typeface="Georgia"/>
                <a:sym typeface="Georgia"/>
              </a:rPr>
              <a:t> movement, join its ranks and make its progressive strivings our strivings. But there is movement and </a:t>
            </a:r>
            <a:r>
              <a:rPr i="1" lang="en">
                <a:solidFill>
                  <a:srgbClr val="E4E5B8"/>
                </a:solidFill>
                <a:latin typeface="Georgia"/>
                <a:ea typeface="Georgia"/>
                <a:cs typeface="Georgia"/>
                <a:sym typeface="Georgia"/>
              </a:rPr>
              <a:t>movement</a:t>
            </a:r>
            <a:r>
              <a:rPr lang="en">
                <a:solidFill>
                  <a:srgbClr val="E4E5B8"/>
                </a:solidFill>
                <a:latin typeface="Georgia"/>
                <a:ea typeface="Georgia"/>
                <a:cs typeface="Georgia"/>
                <a:sym typeface="Georgia"/>
              </a:rPr>
              <a:t>. There was movement in social life during the “December days,” when the proletariat, straightening its back, stormed arms depots and launched an attack upon reaction. But the </a:t>
            </a:r>
            <a:r>
              <a:rPr i="1" lang="en">
                <a:solidFill>
                  <a:srgbClr val="E4E5B8"/>
                </a:solidFill>
                <a:latin typeface="Georgia"/>
                <a:ea typeface="Georgia"/>
                <a:cs typeface="Georgia"/>
                <a:sym typeface="Georgia"/>
              </a:rPr>
              <a:t>movement</a:t>
            </a:r>
            <a:r>
              <a:rPr lang="en">
                <a:solidFill>
                  <a:srgbClr val="E4E5B8"/>
                </a:solidFill>
                <a:latin typeface="Georgia"/>
                <a:ea typeface="Georgia"/>
                <a:cs typeface="Georgia"/>
                <a:sym typeface="Georgia"/>
              </a:rPr>
              <a:t> of preceding years, when the proletariat, under the conditions of “peaceful” development, limited itself to individual strikes and the formation of small trade unions, must also be called social </a:t>
            </a:r>
            <a:r>
              <a:rPr i="1" lang="en">
                <a:solidFill>
                  <a:srgbClr val="E4E5B8"/>
                </a:solidFill>
                <a:latin typeface="Georgia"/>
                <a:ea typeface="Georgia"/>
                <a:cs typeface="Georgia"/>
                <a:sym typeface="Georgia"/>
              </a:rPr>
              <a:t>movement</a:t>
            </a:r>
            <a:r>
              <a:rPr lang="en">
                <a:solidFill>
                  <a:srgbClr val="E4E5B8"/>
                </a:solidFill>
                <a:latin typeface="Georgia"/>
                <a:ea typeface="Georgia"/>
                <a:cs typeface="Georgia"/>
                <a:sym typeface="Georgia"/>
              </a:rPr>
              <a:t>. And so, the dialectical method says that movement has two forms: the evolutionary and the revolutionary form. Movement is evolutionary when the progressive elements spontaneously continue their daily activities and introduce minor, quantitative changes into the old order. Movement is revolutionary when the same elements combine, become imbued with a single idea and sweep down upon the enemy camp with the object of uprooting the old order and of introducing qualitative changes in life, of establishing a new order. </a:t>
            </a:r>
            <a:endParaRPr>
              <a:solidFill>
                <a:srgbClr val="E4E5B8"/>
              </a:solidFill>
              <a:latin typeface="Georgia"/>
              <a:ea typeface="Georgia"/>
              <a:cs typeface="Georgia"/>
              <a:sym typeface="Georgia"/>
            </a:endParaRPr>
          </a:p>
          <a:p>
            <a:pPr indent="0" lvl="0" marL="0" rtl="0" algn="l">
              <a:spcBef>
                <a:spcPts val="0"/>
              </a:spcBef>
              <a:spcAft>
                <a:spcPts val="0"/>
              </a:spcAft>
              <a:buNone/>
            </a:pPr>
            <a:r>
              <a:t/>
            </a:r>
            <a:endParaRPr sz="1500">
              <a:solidFill>
                <a:srgbClr val="E4E5B8"/>
              </a:solidFill>
              <a:latin typeface="Georgia"/>
              <a:ea typeface="Georgia"/>
              <a:cs typeface="Georgia"/>
              <a:sym typeface="Georgia"/>
            </a:endParaRPr>
          </a:p>
          <a:p>
            <a:pPr indent="0" lvl="0" marL="0" rtl="0" algn="l">
              <a:spcBef>
                <a:spcPts val="0"/>
              </a:spcBef>
              <a:spcAft>
                <a:spcPts val="0"/>
              </a:spcAft>
              <a:buNone/>
            </a:pPr>
            <a:r>
              <a:t/>
            </a:r>
            <a:endParaRPr>
              <a:solidFill>
                <a:srgbClr val="E4E5B8"/>
              </a:solidFill>
              <a:latin typeface="Georgia"/>
              <a:ea typeface="Georgia"/>
              <a:cs typeface="Georgia"/>
              <a:sym typeface="Georgia"/>
            </a:endParaRPr>
          </a:p>
        </p:txBody>
      </p:sp>
      <p:sp>
        <p:nvSpPr>
          <p:cNvPr id="148" name="Google Shape;148;p31"/>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The Evolutionary and The Revolutionary Forms</a:t>
            </a:r>
            <a:endParaRPr>
              <a:solidFill>
                <a:srgbClr val="E4E5B8"/>
              </a:solidFill>
              <a:latin typeface="Georgia"/>
              <a:ea typeface="Georgia"/>
              <a:cs typeface="Georgia"/>
              <a:sym typeface="Georgia"/>
            </a:endParaRPr>
          </a:p>
        </p:txBody>
      </p:sp>
      <p:pic>
        <p:nvPicPr>
          <p:cNvPr id="149" name="Google Shape;149;p31" title="lenin.jpg"/>
          <p:cNvPicPr preferRelativeResize="0"/>
          <p:nvPr/>
        </p:nvPicPr>
        <p:blipFill>
          <a:blip r:embed="rId4">
            <a:alphaModFix/>
          </a:blip>
          <a:stretch>
            <a:fillRect/>
          </a:stretch>
        </p:blipFill>
        <p:spPr>
          <a:xfrm>
            <a:off x="6842625" y="1261250"/>
            <a:ext cx="2205000" cy="32015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32"/>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5" name="Google Shape;155;p32"/>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156" name="Google Shape;156;p32"/>
          <p:cNvSpPr txBox="1"/>
          <p:nvPr/>
        </p:nvSpPr>
        <p:spPr>
          <a:xfrm>
            <a:off x="2178000" y="1101300"/>
            <a:ext cx="6837300" cy="42792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a:solidFill>
                  <a:srgbClr val="E4E5B8"/>
                </a:solidFill>
                <a:latin typeface="Georgia"/>
                <a:ea typeface="Georgia"/>
                <a:cs typeface="Georgia"/>
                <a:sym typeface="Georgia"/>
              </a:rPr>
              <a:t>How do the Anarchists look upon the dialectical method? Everybody knows that Hegel was the father of the dialectical method. Marx purged and improved this method. The Anarchists are aware of this, of course. They know that Hegel was a conservative, and so, taking advantage of this, they vehemently revile Hegel as a supporter of “restoration,” they try with the utmost zeal to “prove” that “Hegel is a philosopher of restoration . . . that he eulogizes bureaucratic constitutionalism in its absolute form, that the general idea of his philosophy of history is subordinate to and serves the philosophical trend of the period of restoration,” and so on and so forth. True, nobody contests what they say on this point; on the contrary, everybody agrees that Hegel was not a revolutionary. Marx and Engels themselves proved before anybody else did, in their Critique of Critical Criticism, that Hegel’s views on history fundamentally contradict the idea of the sovereignty of the people. But in spite of this, the Anarchists go on trying to “prove,” and deem it necessary to go on day in and day out trying to “prove,” that Hegel was a supporter of “restoration.” Why do they do this? Probably, in order by all this to discredit Hegel and make their readers feel that the “reactionary” Hegel’s method also cannot be other than “repugnant” and unscientific. The Anarchists think that they can refute the dialectical method in this way. </a:t>
            </a:r>
            <a:endParaRPr>
              <a:solidFill>
                <a:srgbClr val="E4E5B8"/>
              </a:solidFill>
              <a:latin typeface="Georgia"/>
              <a:ea typeface="Georgia"/>
              <a:cs typeface="Georgia"/>
              <a:sym typeface="Georgia"/>
            </a:endParaRPr>
          </a:p>
          <a:p>
            <a:pPr indent="0" lvl="0" marL="0" rtl="0" algn="l">
              <a:spcBef>
                <a:spcPts val="0"/>
              </a:spcBef>
              <a:spcAft>
                <a:spcPts val="0"/>
              </a:spcAft>
              <a:buNone/>
            </a:pPr>
            <a:r>
              <a:t/>
            </a:r>
            <a:endParaRPr>
              <a:solidFill>
                <a:srgbClr val="E4E5B8"/>
              </a:solidFill>
              <a:latin typeface="Georgia"/>
              <a:ea typeface="Georgia"/>
              <a:cs typeface="Georgia"/>
              <a:sym typeface="Georgia"/>
            </a:endParaRPr>
          </a:p>
        </p:txBody>
      </p:sp>
      <p:sp>
        <p:nvSpPr>
          <p:cNvPr id="157" name="Google Shape;157;p32"/>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A Refutation of The Dialectical Method</a:t>
            </a:r>
            <a:endParaRPr>
              <a:solidFill>
                <a:srgbClr val="E4E5B8"/>
              </a:solidFill>
              <a:latin typeface="Georgia"/>
              <a:ea typeface="Georgia"/>
              <a:cs typeface="Georgia"/>
              <a:sym typeface="Georgia"/>
            </a:endParaRPr>
          </a:p>
        </p:txBody>
      </p:sp>
      <p:pic>
        <p:nvPicPr>
          <p:cNvPr id="158" name="Google Shape;158;p32" title="Hegel 1828.jpg"/>
          <p:cNvPicPr preferRelativeResize="0"/>
          <p:nvPr/>
        </p:nvPicPr>
        <p:blipFill>
          <a:blip r:embed="rId4">
            <a:alphaModFix/>
          </a:blip>
          <a:stretch>
            <a:fillRect/>
          </a:stretch>
        </p:blipFill>
        <p:spPr>
          <a:xfrm>
            <a:off x="64298" y="1253700"/>
            <a:ext cx="2129775" cy="3109151"/>
          </a:xfrm>
          <a:prstGeom prst="rect">
            <a:avLst/>
          </a:prstGeom>
          <a:noFill/>
          <a:ln>
            <a:noFill/>
          </a:ln>
        </p:spPr>
      </p:pic>
      <p:sp>
        <p:nvSpPr>
          <p:cNvPr id="159" name="Google Shape;159;p32"/>
          <p:cNvSpPr txBox="1"/>
          <p:nvPr/>
        </p:nvSpPr>
        <p:spPr>
          <a:xfrm>
            <a:off x="64336" y="4330703"/>
            <a:ext cx="21297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000">
                <a:solidFill>
                  <a:srgbClr val="E4E5B8"/>
                </a:solidFill>
                <a:latin typeface="Georgia"/>
                <a:ea typeface="Georgia"/>
                <a:cs typeface="Georgia"/>
                <a:sym typeface="Georgia"/>
              </a:rPr>
              <a:t>Julius Ludwig Sebbers painted Hegel’s “Schlafrockbild” in his office at home in Berlin in 1928</a:t>
            </a:r>
            <a:endParaRPr i="1">
              <a:solidFill>
                <a:schemeClr val="lt2"/>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33"/>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5" name="Google Shape;165;p33"/>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166" name="Google Shape;166;p33"/>
          <p:cNvSpPr txBox="1"/>
          <p:nvPr/>
        </p:nvSpPr>
        <p:spPr>
          <a:xfrm>
            <a:off x="126525" y="1101300"/>
            <a:ext cx="6716100" cy="40635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a:solidFill>
                  <a:srgbClr val="E4E5B8"/>
                </a:solidFill>
                <a:latin typeface="Georgia"/>
                <a:ea typeface="Georgia"/>
                <a:cs typeface="Georgia"/>
                <a:sym typeface="Georgia"/>
              </a:rPr>
              <a:t>We affirm that in this way they can prove nothing but their own ignorance. Pascal and Leibnitz were not revolutionaries, but the mathematical method they discovered is recognised today as a scientific method. Mayer and Helmholtz were not revolutionaries, but their discoveries in the field of physics became the basis of science. Why, then, should the fact not be admitted that, in spite of his conservatism, Hegel succeeded in working out a scientific method which is called the dialectical method? In the opinion of the Anarchists, “dialectics is metaphysics,” and as they “want to free science from metaphysics, philosophy from theology,” they repudiate the dialectical method. Oh, those Anarchists! As the saying goes: “Blame others for your own sins.” Dialectics matured in the struggle against metaphysics and gained fame in this struggle; but according to the Anarchists, dialectics is metaphysics! Dialectics tells us that nothing in the world is eternal, everything in the world is transient and mutable; nature changes, society changes, habits and customs change, conceptions of justice change, truth itself changes—that is why dialectics regards everything critically; that is why it denies the existence of a once-and-for-all established truth. Consequently, it also repudiates abstract “dogmatic statements, which, once discovered, had merely to be learned by heart”. </a:t>
            </a:r>
            <a:endParaRPr>
              <a:solidFill>
                <a:srgbClr val="E4E5B8"/>
              </a:solidFill>
              <a:latin typeface="Georgia"/>
              <a:ea typeface="Georgia"/>
              <a:cs typeface="Georgia"/>
              <a:sym typeface="Georgia"/>
            </a:endParaRPr>
          </a:p>
        </p:txBody>
      </p:sp>
      <p:sp>
        <p:nvSpPr>
          <p:cNvPr id="167" name="Google Shape;167;p33"/>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“Blame Others For Your Own Sins”</a:t>
            </a:r>
            <a:endParaRPr>
              <a:solidFill>
                <a:srgbClr val="E4E5B8"/>
              </a:solidFill>
              <a:latin typeface="Georgia"/>
              <a:ea typeface="Georgia"/>
              <a:cs typeface="Georgia"/>
              <a:sym typeface="Georgia"/>
            </a:endParaRPr>
          </a:p>
        </p:txBody>
      </p:sp>
      <p:pic>
        <p:nvPicPr>
          <p:cNvPr id="168" name="Google Shape;168;p33" title="essay-3_el-lissitsky_beat-the-whites.jpg"/>
          <p:cNvPicPr preferRelativeResize="0"/>
          <p:nvPr/>
        </p:nvPicPr>
        <p:blipFill>
          <a:blip r:embed="rId4">
            <a:alphaModFix/>
          </a:blip>
          <a:stretch>
            <a:fillRect/>
          </a:stretch>
        </p:blipFill>
        <p:spPr>
          <a:xfrm>
            <a:off x="6842625" y="1430525"/>
            <a:ext cx="2236275" cy="1399914"/>
          </a:xfrm>
          <a:prstGeom prst="rect">
            <a:avLst/>
          </a:prstGeom>
          <a:noFill/>
          <a:ln>
            <a:noFill/>
          </a:ln>
        </p:spPr>
      </p:pic>
      <p:sp>
        <p:nvSpPr>
          <p:cNvPr id="169" name="Google Shape;169;p33"/>
          <p:cNvSpPr txBox="1"/>
          <p:nvPr/>
        </p:nvSpPr>
        <p:spPr>
          <a:xfrm>
            <a:off x="6842663" y="2830450"/>
            <a:ext cx="22362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000">
                <a:solidFill>
                  <a:srgbClr val="E4E5B8"/>
                </a:solidFill>
                <a:latin typeface="Georgia"/>
                <a:ea typeface="Georgia"/>
                <a:cs typeface="Georgia"/>
                <a:sym typeface="Georgia"/>
              </a:rPr>
              <a:t>Beat the Whites with the Red Wedge (1919) by El Lissitzky. Courtesy the Russian State Library</a:t>
            </a:r>
            <a:endParaRPr i="1">
              <a:solidFill>
                <a:schemeClr val="lt2"/>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34"/>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5" name="Google Shape;175;p34"/>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176" name="Google Shape;176;p34"/>
          <p:cNvSpPr txBox="1"/>
          <p:nvPr/>
        </p:nvSpPr>
        <p:spPr>
          <a:xfrm>
            <a:off x="2178000" y="1101300"/>
            <a:ext cx="6837300" cy="41943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450">
                <a:solidFill>
                  <a:srgbClr val="E4E5B8"/>
                </a:solidFill>
                <a:latin typeface="Georgia"/>
                <a:ea typeface="Georgia"/>
                <a:cs typeface="Georgia"/>
                <a:sym typeface="Georgia"/>
              </a:rPr>
              <a:t>Metaphysics, however, tells us something altogether different. From its standpoint the world is something eternal and immutable, it has been once and for all determined by someone or something—that is why the metaphysicians always have “eternal justice” or “immutable truth” on their lips. Proudhon, the “father” of the Anarchists, said that there existed in the world an immutable justice determined once and for all, which must be made the basis of future society. That is why Proudhon has been called a metaphysician. Marx fought Proudhon with the aid of the dialectical method and proved that since everything in the world changes, “justice” must also change, and that, consequently, “immutable justice” is metaphysical nonsense. Metaphysics recognises various nebulous dogmas, such as, for example, the “unknowable,” the “thing-in-itself,” and, in the long run, passes into empty theology. In contrast to Proudhon and Spencer, Engels combated these dogmas with the aid of the dialectical method; but the Anarchists—the disciples of Proudhon and Spencer—tell us that Proudhon and Spencer were scientists, whereas Marx and Engels were metaphysicians! At all events, it is beyond doubt that the Anarchists confuse Hegel’s metaphysical system with his dialectical method. </a:t>
            </a:r>
            <a:endParaRPr sz="1450">
              <a:solidFill>
                <a:srgbClr val="E4E5B8"/>
              </a:solidFill>
              <a:latin typeface="Georgia"/>
              <a:ea typeface="Georgia"/>
              <a:cs typeface="Georgia"/>
              <a:sym typeface="Georgia"/>
            </a:endParaRPr>
          </a:p>
          <a:p>
            <a:pPr indent="0" lvl="0" marL="0" rtl="0" algn="l">
              <a:spcBef>
                <a:spcPts val="0"/>
              </a:spcBef>
              <a:spcAft>
                <a:spcPts val="0"/>
              </a:spcAft>
              <a:buNone/>
            </a:pPr>
            <a:r>
              <a:t/>
            </a:r>
            <a:endParaRPr>
              <a:solidFill>
                <a:srgbClr val="E4E5B8"/>
              </a:solidFill>
              <a:latin typeface="Georgia"/>
              <a:ea typeface="Georgia"/>
              <a:cs typeface="Georgia"/>
              <a:sym typeface="Georgia"/>
            </a:endParaRPr>
          </a:p>
        </p:txBody>
      </p:sp>
      <p:sp>
        <p:nvSpPr>
          <p:cNvPr id="177" name="Google Shape;177;p34"/>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A Bunch of Metaphysical Nonsense</a:t>
            </a:r>
            <a:endParaRPr>
              <a:solidFill>
                <a:srgbClr val="E4E5B8"/>
              </a:solidFill>
              <a:latin typeface="Georgia"/>
              <a:ea typeface="Georgia"/>
              <a:cs typeface="Georgia"/>
              <a:sym typeface="Georgia"/>
            </a:endParaRPr>
          </a:p>
        </p:txBody>
      </p:sp>
      <p:pic>
        <p:nvPicPr>
          <p:cNvPr id="178" name="Google Shape;178;p34" title="Proudhon_atelier_Nadar_BNF_Gallica.jpg"/>
          <p:cNvPicPr preferRelativeResize="0"/>
          <p:nvPr/>
        </p:nvPicPr>
        <p:blipFill>
          <a:blip r:embed="rId4">
            <a:alphaModFix/>
          </a:blip>
          <a:stretch>
            <a:fillRect/>
          </a:stretch>
        </p:blipFill>
        <p:spPr>
          <a:xfrm>
            <a:off x="88400" y="1253700"/>
            <a:ext cx="2089599" cy="3094349"/>
          </a:xfrm>
          <a:prstGeom prst="rect">
            <a:avLst/>
          </a:prstGeom>
          <a:noFill/>
          <a:ln>
            <a:noFill/>
          </a:ln>
        </p:spPr>
      </p:pic>
      <p:sp>
        <p:nvSpPr>
          <p:cNvPr id="179" name="Google Shape;179;p34"/>
          <p:cNvSpPr txBox="1"/>
          <p:nvPr/>
        </p:nvSpPr>
        <p:spPr>
          <a:xfrm>
            <a:off x="96400" y="4348050"/>
            <a:ext cx="20736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000">
                <a:solidFill>
                  <a:srgbClr val="E4E5B8"/>
                </a:solidFill>
                <a:latin typeface="Georgia"/>
                <a:ea typeface="Georgia"/>
                <a:cs typeface="Georgia"/>
                <a:sym typeface="Georgia"/>
              </a:rPr>
              <a:t>Pierre-Joseph Proudhon (1809 - 1865)</a:t>
            </a:r>
            <a:endParaRPr i="1" sz="1000">
              <a:solidFill>
                <a:schemeClr val="lt2"/>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35"/>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5" name="Google Shape;185;p35"/>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186" name="Google Shape;186;p35"/>
          <p:cNvSpPr txBox="1"/>
          <p:nvPr/>
        </p:nvSpPr>
        <p:spPr>
          <a:xfrm>
            <a:off x="126525" y="1101300"/>
            <a:ext cx="6716100" cy="38481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a:solidFill>
                  <a:srgbClr val="E4E5B8"/>
                </a:solidFill>
                <a:latin typeface="Georgia"/>
                <a:ea typeface="Georgia"/>
                <a:cs typeface="Georgia"/>
                <a:sym typeface="Georgia"/>
              </a:rPr>
              <a:t>Needless to say, Hegel’s philosophical system, which rests on the immutable idea, is from beginning to end metaphysical. But it is also clear that Hegel’s dialectical method, which repudiates all immutable ideas, is from beginning to end scientific and revolutionary.  That is why Karl Marx, who subjected Hegel’s metaphysical system to devastating criticism, at the same time praised his dialectical method, which, as Marx said, “lets nothing impose upon it, and is in its essence critical and revolutionary”.  That is why Engels sees a big difference between Hegel’s method and his system. “Whoever placed the chief emphasis on the Hegelian system could be fairly conservative in both spheres; whoever regarded the dialectical method as the main thing could belong to the most extreme opposition, both in politics and religion”. The Anarchists say that the dialectical method is “subtle word-weaving,” “the method of sophistry,” “logical somersaults,” “with the aid of which both truth and falsehood are proved with equal facility”.  At first sight it would seem that the accusation advanced by the Anarchists has some foundation. Listen, for example, to what Engels says about the follower of the metaphysical method: “...For him a thing either exists, or it does not exist; a thing cannot at the same time be itself and something else. Positive and negative absolutely exclude one another ...”. </a:t>
            </a:r>
            <a:endParaRPr>
              <a:solidFill>
                <a:srgbClr val="E4E5B8"/>
              </a:solidFill>
              <a:latin typeface="Georgia"/>
              <a:ea typeface="Georgia"/>
              <a:cs typeface="Georgia"/>
              <a:sym typeface="Georgia"/>
            </a:endParaRPr>
          </a:p>
        </p:txBody>
      </p:sp>
      <p:sp>
        <p:nvSpPr>
          <p:cNvPr id="187" name="Google Shape;187;p35"/>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A Scientific and Revolutionary Method</a:t>
            </a:r>
            <a:endParaRPr>
              <a:solidFill>
                <a:srgbClr val="E4E5B8"/>
              </a:solidFill>
              <a:latin typeface="Georgia"/>
              <a:ea typeface="Georgia"/>
              <a:cs typeface="Georgia"/>
              <a:sym typeface="Georgia"/>
            </a:endParaRPr>
          </a:p>
        </p:txBody>
      </p:sp>
      <p:pic>
        <p:nvPicPr>
          <p:cNvPr id="188" name="Google Shape;188;p35" title="Stalin_1902-1.jpg"/>
          <p:cNvPicPr preferRelativeResize="0"/>
          <p:nvPr/>
        </p:nvPicPr>
        <p:blipFill>
          <a:blip r:embed="rId4">
            <a:alphaModFix/>
          </a:blip>
          <a:stretch>
            <a:fillRect/>
          </a:stretch>
        </p:blipFill>
        <p:spPr>
          <a:xfrm>
            <a:off x="6995025" y="1253700"/>
            <a:ext cx="1996575" cy="3330287"/>
          </a:xfrm>
          <a:prstGeom prst="rect">
            <a:avLst/>
          </a:prstGeom>
          <a:noFill/>
          <a:ln>
            <a:noFill/>
          </a:ln>
        </p:spPr>
      </p:pic>
      <p:sp>
        <p:nvSpPr>
          <p:cNvPr id="189" name="Google Shape;189;p35"/>
          <p:cNvSpPr txBox="1"/>
          <p:nvPr/>
        </p:nvSpPr>
        <p:spPr>
          <a:xfrm>
            <a:off x="6995063" y="4548775"/>
            <a:ext cx="19965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E4E5B8"/>
                </a:solidFill>
                <a:latin typeface="Georgia"/>
                <a:ea typeface="Georgia"/>
                <a:cs typeface="Georgia"/>
                <a:sym typeface="Georgia"/>
              </a:rPr>
              <a:t>Joseph Stalin, 1902</a:t>
            </a:r>
            <a:endParaRPr>
              <a:solidFill>
                <a:schemeClr val="lt2"/>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36"/>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5" name="Google Shape;195;p36"/>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196" name="Google Shape;196;p36"/>
          <p:cNvSpPr txBox="1"/>
          <p:nvPr/>
        </p:nvSpPr>
        <p:spPr>
          <a:xfrm>
            <a:off x="2727950" y="1101300"/>
            <a:ext cx="6287400" cy="40944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500">
                <a:solidFill>
                  <a:srgbClr val="E4E5B8"/>
                </a:solidFill>
                <a:latin typeface="Georgia"/>
                <a:ea typeface="Georgia"/>
                <a:cs typeface="Georgia"/>
                <a:sym typeface="Georgia"/>
              </a:rPr>
              <a:t>How is that?—the Anarchists cry heatedly. Is it possible for a thing to be good and bad at the same time?! That is “sophistry,” “juggling with words,” it shows that “you want to prove truth and falsehood with equal facility”! ... Let us, however, go into the substance of the matter. Today we are demanding a democratic republic. Can we say that a democratic republic is good in all respects, or bad in all respects? No we cannot! Why? Because a democratic republic is good only in one respect: when it destroys the feudal system; but it is bad in another respect: when it strengthens the bourgeois system. Hence we say: in so far as the democratic republic destroys the feudal system it is good—and we fight for it; but in so far as it strengthens the bourgeois system it is bad— and we fight against it. So the same democratic republic can be “good” and “bad” at the same time—it is “yes” and “no.” The same thing may be said about the eight-hour day, which is good and bad at the same time: “good” in so far as it strengthens the proletariat, and “bad” in so far as it strengthens the wage system. </a:t>
            </a:r>
            <a:endParaRPr sz="1500">
              <a:solidFill>
                <a:srgbClr val="E4E5B8"/>
              </a:solidFill>
              <a:latin typeface="Georgia"/>
              <a:ea typeface="Georgia"/>
              <a:cs typeface="Georgia"/>
              <a:sym typeface="Georgia"/>
            </a:endParaRPr>
          </a:p>
          <a:p>
            <a:pPr indent="0" lvl="0" marL="0" rtl="0" algn="l">
              <a:spcBef>
                <a:spcPts val="0"/>
              </a:spcBef>
              <a:spcAft>
                <a:spcPts val="0"/>
              </a:spcAft>
              <a:buNone/>
            </a:pPr>
            <a:r>
              <a:t/>
            </a:r>
            <a:endParaRPr>
              <a:solidFill>
                <a:srgbClr val="E4E5B8"/>
              </a:solidFill>
              <a:latin typeface="Georgia"/>
              <a:ea typeface="Georgia"/>
              <a:cs typeface="Georgia"/>
              <a:sym typeface="Georgia"/>
            </a:endParaRPr>
          </a:p>
        </p:txBody>
      </p:sp>
      <p:sp>
        <p:nvSpPr>
          <p:cNvPr id="197" name="Google Shape;197;p36"/>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The Substance of the Matter</a:t>
            </a:r>
            <a:endParaRPr>
              <a:solidFill>
                <a:srgbClr val="E4E5B8"/>
              </a:solidFill>
              <a:latin typeface="Georgia"/>
              <a:ea typeface="Georgia"/>
              <a:cs typeface="Georgia"/>
              <a:sym typeface="Georgia"/>
            </a:endParaRPr>
          </a:p>
        </p:txBody>
      </p:sp>
      <p:pic>
        <p:nvPicPr>
          <p:cNvPr id="198" name="Google Shape;198;p36" title="Soviet Working Day Poster.jpg"/>
          <p:cNvPicPr preferRelativeResize="0"/>
          <p:nvPr/>
        </p:nvPicPr>
        <p:blipFill>
          <a:blip r:embed="rId4">
            <a:alphaModFix/>
          </a:blip>
          <a:stretch>
            <a:fillRect/>
          </a:stretch>
        </p:blipFill>
        <p:spPr>
          <a:xfrm>
            <a:off x="184841" y="1253700"/>
            <a:ext cx="2467275" cy="2965576"/>
          </a:xfrm>
          <a:prstGeom prst="rect">
            <a:avLst/>
          </a:prstGeom>
          <a:noFill/>
          <a:ln>
            <a:noFill/>
          </a:ln>
        </p:spPr>
      </p:pic>
      <p:sp>
        <p:nvSpPr>
          <p:cNvPr id="199" name="Google Shape;199;p36"/>
          <p:cNvSpPr txBox="1"/>
          <p:nvPr/>
        </p:nvSpPr>
        <p:spPr>
          <a:xfrm>
            <a:off x="176788" y="4179091"/>
            <a:ext cx="2483400" cy="954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000">
                <a:solidFill>
                  <a:srgbClr val="E4E5B8"/>
                </a:solidFill>
                <a:latin typeface="Georgia"/>
                <a:ea typeface="Georgia"/>
                <a:cs typeface="Georgia"/>
                <a:sym typeface="Georgia"/>
              </a:rPr>
              <a:t>"The length of the working day. Yesterday. Today. Tomorrow. The USSR will have the shortest working day in the world and the shortest working week", Soviet poster, 1960</a:t>
            </a:r>
            <a:endParaRPr i="1" sz="1300">
              <a:solidFill>
                <a:schemeClr val="lt2"/>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37"/>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5" name="Google Shape;205;p37"/>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206" name="Google Shape;206;p37"/>
          <p:cNvSpPr txBox="1"/>
          <p:nvPr/>
        </p:nvSpPr>
        <p:spPr>
          <a:xfrm>
            <a:off x="126525" y="1101300"/>
            <a:ext cx="6716100" cy="31863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500">
                <a:solidFill>
                  <a:srgbClr val="E4E5B8"/>
                </a:solidFill>
                <a:latin typeface="Georgia"/>
                <a:ea typeface="Georgia"/>
                <a:cs typeface="Georgia"/>
                <a:sym typeface="Georgia"/>
              </a:rPr>
              <a:t>Let us turn to the facts. Marx says: </a:t>
            </a:r>
            <a:endParaRPr sz="1500">
              <a:solidFill>
                <a:srgbClr val="E4E5B8"/>
              </a:solidFill>
              <a:latin typeface="Georgia"/>
              <a:ea typeface="Georgia"/>
              <a:cs typeface="Georgia"/>
              <a:sym typeface="Georgia"/>
            </a:endParaRPr>
          </a:p>
          <a:p>
            <a:pPr indent="0" lvl="0" marL="0" rtl="0" algn="just">
              <a:spcBef>
                <a:spcPts val="0"/>
              </a:spcBef>
              <a:spcAft>
                <a:spcPts val="0"/>
              </a:spcAft>
              <a:buNone/>
            </a:pPr>
            <a:r>
              <a:t/>
            </a:r>
            <a:endParaRPr i="1" sz="1500">
              <a:solidFill>
                <a:srgbClr val="E4E5B8"/>
              </a:solidFill>
              <a:latin typeface="Georgia"/>
              <a:ea typeface="Georgia"/>
              <a:cs typeface="Georgia"/>
              <a:sym typeface="Georgia"/>
            </a:endParaRPr>
          </a:p>
          <a:p>
            <a:pPr indent="0" lvl="0" marL="0" rtl="0" algn="just">
              <a:spcBef>
                <a:spcPts val="0"/>
              </a:spcBef>
              <a:spcAft>
                <a:spcPts val="0"/>
              </a:spcAft>
              <a:buNone/>
            </a:pPr>
            <a:r>
              <a:rPr i="1" lang="en" sz="1500">
                <a:solidFill>
                  <a:srgbClr val="E4E5B8"/>
                </a:solidFill>
                <a:latin typeface="Georgia"/>
                <a:ea typeface="Georgia"/>
                <a:cs typeface="Georgia"/>
                <a:sym typeface="Georgia"/>
              </a:rPr>
              <a:t>“At a certain stage of development, the material productive forces of society come into conflict with the existing relations of production, or—this merely expresses the same thing in legal terms—with the property relations… Then begins an epoch of social revolution.” But “no social order is ever destroyed before all the productive forces for which it is sufficient have developed ...” </a:t>
            </a:r>
            <a:endParaRPr i="1" sz="1500">
              <a:solidFill>
                <a:srgbClr val="E4E5B8"/>
              </a:solidFill>
              <a:latin typeface="Georgia"/>
              <a:ea typeface="Georgia"/>
              <a:cs typeface="Georgia"/>
              <a:sym typeface="Georgia"/>
            </a:endParaRPr>
          </a:p>
          <a:p>
            <a:pPr indent="0" lvl="0" marL="0" rtl="0" algn="just">
              <a:spcBef>
                <a:spcPts val="0"/>
              </a:spcBef>
              <a:spcAft>
                <a:spcPts val="0"/>
              </a:spcAft>
              <a:buNone/>
            </a:pPr>
            <a:r>
              <a:t/>
            </a:r>
            <a:endParaRPr sz="1500">
              <a:solidFill>
                <a:srgbClr val="E4E5B8"/>
              </a:solidFill>
              <a:latin typeface="Georgia"/>
              <a:ea typeface="Georgia"/>
              <a:cs typeface="Georgia"/>
              <a:sym typeface="Georgia"/>
            </a:endParaRPr>
          </a:p>
          <a:p>
            <a:pPr indent="0" lvl="0" marL="0" rtl="0" algn="just">
              <a:spcBef>
                <a:spcPts val="0"/>
              </a:spcBef>
              <a:spcAft>
                <a:spcPts val="0"/>
              </a:spcAft>
              <a:buNone/>
            </a:pPr>
            <a:r>
              <a:rPr lang="en" sz="1500">
                <a:solidFill>
                  <a:srgbClr val="E4E5B8"/>
                </a:solidFill>
                <a:latin typeface="Georgia"/>
                <a:ea typeface="Georgia"/>
                <a:cs typeface="Georgia"/>
                <a:sym typeface="Georgia"/>
              </a:rPr>
              <a:t>If this thesis of Marx is applied to modern social life, we shall find that between the present day productive forces, which are social in character, and the form of appropriation of the product, which is private in character, there is a fundamental conflict which must culminate in the socialist revolution. </a:t>
            </a:r>
            <a:endParaRPr sz="1500">
              <a:solidFill>
                <a:srgbClr val="E4E5B8"/>
              </a:solidFill>
              <a:latin typeface="Georgia"/>
              <a:ea typeface="Georgia"/>
              <a:cs typeface="Georgia"/>
              <a:sym typeface="Georgia"/>
            </a:endParaRPr>
          </a:p>
          <a:p>
            <a:pPr indent="0" lvl="0" marL="0" rtl="0" algn="just">
              <a:spcBef>
                <a:spcPts val="0"/>
              </a:spcBef>
              <a:spcAft>
                <a:spcPts val="0"/>
              </a:spcAft>
              <a:buNone/>
            </a:pPr>
            <a:r>
              <a:t/>
            </a:r>
            <a:endParaRPr sz="1500">
              <a:solidFill>
                <a:srgbClr val="E4E5B8"/>
              </a:solidFill>
              <a:latin typeface="Georgia"/>
              <a:ea typeface="Georgia"/>
              <a:cs typeface="Georgia"/>
              <a:sym typeface="Georgia"/>
            </a:endParaRPr>
          </a:p>
        </p:txBody>
      </p:sp>
      <p:sp>
        <p:nvSpPr>
          <p:cNvPr id="207" name="Google Shape;207;p37"/>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An Epoch of Social Revolution</a:t>
            </a:r>
            <a:endParaRPr>
              <a:solidFill>
                <a:srgbClr val="E4E5B8"/>
              </a:solidFill>
              <a:latin typeface="Georgia"/>
              <a:ea typeface="Georgia"/>
              <a:cs typeface="Georgia"/>
              <a:sym typeface="Georgia"/>
            </a:endParaRPr>
          </a:p>
        </p:txBody>
      </p:sp>
      <p:pic>
        <p:nvPicPr>
          <p:cNvPr id="208" name="Google Shape;208;p37" title="World Revolution.jpg"/>
          <p:cNvPicPr preferRelativeResize="0"/>
          <p:nvPr/>
        </p:nvPicPr>
        <p:blipFill>
          <a:blip r:embed="rId4">
            <a:alphaModFix/>
          </a:blip>
          <a:stretch>
            <a:fillRect/>
          </a:stretch>
        </p:blipFill>
        <p:spPr>
          <a:xfrm>
            <a:off x="6794405" y="1390324"/>
            <a:ext cx="2301374" cy="335379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38"/>
          <p:cNvSpPr txBox="1"/>
          <p:nvPr>
            <p:ph type="title"/>
          </p:nvPr>
        </p:nvSpPr>
        <p:spPr>
          <a:xfrm>
            <a:off x="311700" y="331270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5200">
                <a:solidFill>
                  <a:srgbClr val="E4E5B8"/>
                </a:solidFill>
                <a:latin typeface="Georgia"/>
                <a:ea typeface="Georgia"/>
                <a:cs typeface="Georgia"/>
                <a:sym typeface="Georgia"/>
              </a:rPr>
              <a:t>Discussion &amp; New Members Introductions</a:t>
            </a:r>
            <a:endParaRPr sz="5200">
              <a:solidFill>
                <a:srgbClr val="E4E5B8"/>
              </a:solidFill>
              <a:latin typeface="Georgia"/>
              <a:ea typeface="Georgia"/>
              <a:cs typeface="Georgia"/>
              <a:sym typeface="Georgia"/>
            </a:endParaRPr>
          </a:p>
        </p:txBody>
      </p:sp>
      <p:pic>
        <p:nvPicPr>
          <p:cNvPr id="214" name="Google Shape;214;p38"/>
          <p:cNvPicPr preferRelativeResize="0"/>
          <p:nvPr/>
        </p:nvPicPr>
        <p:blipFill>
          <a:blip r:embed="rId3">
            <a:alphaModFix/>
          </a:blip>
          <a:stretch>
            <a:fillRect/>
          </a:stretch>
        </p:blipFill>
        <p:spPr>
          <a:xfrm>
            <a:off x="3648975" y="897800"/>
            <a:ext cx="1846049" cy="184604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39"/>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39"/>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E4E5B8"/>
                </a:solidFill>
                <a:latin typeface="Georgia"/>
                <a:ea typeface="Georgia"/>
                <a:cs typeface="Georgia"/>
                <a:sym typeface="Georgia"/>
              </a:rPr>
              <a:t>New Member Introductions</a:t>
            </a:r>
            <a:endParaRPr>
              <a:solidFill>
                <a:srgbClr val="E4E5B8"/>
              </a:solidFill>
              <a:latin typeface="Georgia"/>
              <a:ea typeface="Georgia"/>
              <a:cs typeface="Georgia"/>
              <a:sym typeface="Georgia"/>
            </a:endParaRPr>
          </a:p>
        </p:txBody>
      </p:sp>
      <p:pic>
        <p:nvPicPr>
          <p:cNvPr id="221" name="Google Shape;221;p39"/>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222" name="Google Shape;222;p39"/>
          <p:cNvSpPr txBox="1"/>
          <p:nvPr/>
        </p:nvSpPr>
        <p:spPr>
          <a:xfrm>
            <a:off x="472000" y="1464375"/>
            <a:ext cx="8096400" cy="3263100"/>
          </a:xfrm>
          <a:prstGeom prst="rect">
            <a:avLst/>
          </a:prstGeom>
          <a:noFill/>
          <a:ln>
            <a:noFill/>
          </a:ln>
        </p:spPr>
        <p:txBody>
          <a:bodyPr anchorCtr="0" anchor="t" bIns="91425" lIns="91425" spcFirstLastPara="1" rIns="91425" wrap="square" tIns="91425">
            <a:spAutoFit/>
          </a:bodyPr>
          <a:lstStyle/>
          <a:p>
            <a:pPr indent="-387350" lvl="0" marL="457200" rtl="0" algn="l">
              <a:lnSpc>
                <a:spcPct val="100000"/>
              </a:lnSpc>
              <a:spcBef>
                <a:spcPts val="0"/>
              </a:spcBef>
              <a:spcAft>
                <a:spcPts val="0"/>
              </a:spcAft>
              <a:buClr>
                <a:srgbClr val="E4E5B8"/>
              </a:buClr>
              <a:buSzPts val="2500"/>
              <a:buFont typeface="Georgia"/>
              <a:buChar char="●"/>
            </a:pPr>
            <a:r>
              <a:rPr lang="en" sz="2500">
                <a:solidFill>
                  <a:srgbClr val="E4E5B8"/>
                </a:solidFill>
                <a:latin typeface="Georgia"/>
                <a:ea typeface="Georgia"/>
                <a:cs typeface="Georgia"/>
                <a:sym typeface="Georgia"/>
              </a:rPr>
              <a:t>What is your name, pronouns and state (or country/territory)?</a:t>
            </a:r>
            <a:endParaRPr sz="2500">
              <a:solidFill>
                <a:srgbClr val="E4E5B8"/>
              </a:solidFill>
              <a:latin typeface="Georgia"/>
              <a:ea typeface="Georgia"/>
              <a:cs typeface="Georgia"/>
              <a:sym typeface="Georgia"/>
            </a:endParaRPr>
          </a:p>
          <a:p>
            <a:pPr indent="0" lvl="0" marL="457200" rtl="0" algn="l">
              <a:lnSpc>
                <a:spcPct val="100000"/>
              </a:lnSpc>
              <a:spcBef>
                <a:spcPts val="0"/>
              </a:spcBef>
              <a:spcAft>
                <a:spcPts val="0"/>
              </a:spcAft>
              <a:buNone/>
            </a:pPr>
            <a:r>
              <a:t/>
            </a:r>
            <a:endParaRPr sz="2500">
              <a:solidFill>
                <a:srgbClr val="E4E5B8"/>
              </a:solidFill>
              <a:latin typeface="Georgia"/>
              <a:ea typeface="Georgia"/>
              <a:cs typeface="Georgia"/>
              <a:sym typeface="Georgia"/>
            </a:endParaRPr>
          </a:p>
          <a:p>
            <a:pPr indent="-387350" lvl="0" marL="457200" rtl="0" algn="l">
              <a:lnSpc>
                <a:spcPct val="200000"/>
              </a:lnSpc>
              <a:spcBef>
                <a:spcPts val="0"/>
              </a:spcBef>
              <a:spcAft>
                <a:spcPts val="0"/>
              </a:spcAft>
              <a:buClr>
                <a:srgbClr val="E4E5B8"/>
              </a:buClr>
              <a:buSzPts val="2500"/>
              <a:buFont typeface="Georgia"/>
              <a:buChar char="●"/>
            </a:pPr>
            <a:r>
              <a:rPr lang="en" sz="2500">
                <a:solidFill>
                  <a:srgbClr val="E4E5B8"/>
                </a:solidFill>
                <a:latin typeface="Georgia"/>
                <a:ea typeface="Georgia"/>
                <a:cs typeface="Georgia"/>
                <a:sym typeface="Georgia"/>
              </a:rPr>
              <a:t>Where do you work? Is it unionized?</a:t>
            </a:r>
            <a:endParaRPr sz="2500">
              <a:solidFill>
                <a:srgbClr val="E4E5B8"/>
              </a:solidFill>
              <a:latin typeface="Georgia"/>
              <a:ea typeface="Georgia"/>
              <a:cs typeface="Georgia"/>
              <a:sym typeface="Georgia"/>
            </a:endParaRPr>
          </a:p>
          <a:p>
            <a:pPr indent="-387350" lvl="0" marL="457200" rtl="0" algn="l">
              <a:lnSpc>
                <a:spcPct val="200000"/>
              </a:lnSpc>
              <a:spcBef>
                <a:spcPts val="0"/>
              </a:spcBef>
              <a:spcAft>
                <a:spcPts val="0"/>
              </a:spcAft>
              <a:buClr>
                <a:srgbClr val="E4E5B8"/>
              </a:buClr>
              <a:buSzPts val="2500"/>
              <a:buFont typeface="Georgia"/>
              <a:buChar char="●"/>
            </a:pPr>
            <a:r>
              <a:rPr lang="en" sz="2500">
                <a:solidFill>
                  <a:srgbClr val="E4E5B8"/>
                </a:solidFill>
                <a:latin typeface="Georgia"/>
                <a:ea typeface="Georgia"/>
                <a:cs typeface="Georgia"/>
                <a:sym typeface="Georgia"/>
              </a:rPr>
              <a:t>How did you find out about the People’s School?</a:t>
            </a:r>
            <a:endParaRPr sz="2500">
              <a:solidFill>
                <a:srgbClr val="E4E5B8"/>
              </a:solidFill>
              <a:latin typeface="Georgia"/>
              <a:ea typeface="Georgia"/>
              <a:cs typeface="Georgia"/>
              <a:sym typeface="Georgia"/>
            </a:endParaRPr>
          </a:p>
          <a:p>
            <a:pPr indent="-387350" lvl="0" marL="457200" rtl="0" algn="l">
              <a:lnSpc>
                <a:spcPct val="200000"/>
              </a:lnSpc>
              <a:spcBef>
                <a:spcPts val="0"/>
              </a:spcBef>
              <a:spcAft>
                <a:spcPts val="0"/>
              </a:spcAft>
              <a:buClr>
                <a:srgbClr val="E4E5B8"/>
              </a:buClr>
              <a:buSzPts val="2500"/>
              <a:buFont typeface="Georgia"/>
              <a:buChar char="●"/>
            </a:pPr>
            <a:r>
              <a:rPr lang="en" sz="2500">
                <a:solidFill>
                  <a:srgbClr val="E4E5B8"/>
                </a:solidFill>
                <a:latin typeface="Georgia"/>
                <a:ea typeface="Georgia"/>
                <a:cs typeface="Georgia"/>
                <a:sym typeface="Georgia"/>
              </a:rPr>
              <a:t>What do you think about </a:t>
            </a:r>
            <a:r>
              <a:rPr lang="en" sz="2500">
                <a:solidFill>
                  <a:srgbClr val="E4E5B8"/>
                </a:solidFill>
                <a:latin typeface="Georgia"/>
                <a:ea typeface="Georgia"/>
                <a:cs typeface="Georgia"/>
                <a:sym typeface="Georgia"/>
              </a:rPr>
              <a:t>tonight's</a:t>
            </a:r>
            <a:r>
              <a:rPr lang="en" sz="2500">
                <a:solidFill>
                  <a:srgbClr val="E4E5B8"/>
                </a:solidFill>
                <a:latin typeface="Georgia"/>
                <a:ea typeface="Georgia"/>
                <a:cs typeface="Georgia"/>
                <a:sym typeface="Georgia"/>
              </a:rPr>
              <a:t> class?</a:t>
            </a:r>
            <a:endParaRPr sz="2500">
              <a:solidFill>
                <a:srgbClr val="E4E5B8"/>
              </a:solidFill>
              <a:latin typeface="Georgia"/>
              <a:ea typeface="Georgia"/>
              <a:cs typeface="Georgia"/>
              <a:sym typeface="Georgia"/>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40"/>
          <p:cNvSpPr txBox="1"/>
          <p:nvPr>
            <p:ph type="title"/>
          </p:nvPr>
        </p:nvSpPr>
        <p:spPr>
          <a:xfrm>
            <a:off x="311700" y="331270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5200">
                <a:solidFill>
                  <a:srgbClr val="E4E5B8"/>
                </a:solidFill>
                <a:latin typeface="Georgia"/>
                <a:ea typeface="Georgia"/>
                <a:cs typeface="Georgia"/>
                <a:sym typeface="Georgia"/>
              </a:rPr>
              <a:t>The Materialist Theory</a:t>
            </a:r>
            <a:endParaRPr sz="5200">
              <a:solidFill>
                <a:srgbClr val="E4E5B8"/>
              </a:solidFill>
              <a:latin typeface="Georgia"/>
              <a:ea typeface="Georgia"/>
              <a:cs typeface="Georgia"/>
              <a:sym typeface="Georgia"/>
            </a:endParaRPr>
          </a:p>
        </p:txBody>
      </p:sp>
      <p:pic>
        <p:nvPicPr>
          <p:cNvPr id="228" name="Google Shape;228;p40"/>
          <p:cNvPicPr preferRelativeResize="0"/>
          <p:nvPr/>
        </p:nvPicPr>
        <p:blipFill>
          <a:blip r:embed="rId3">
            <a:alphaModFix/>
          </a:blip>
          <a:stretch>
            <a:fillRect/>
          </a:stretch>
        </p:blipFill>
        <p:spPr>
          <a:xfrm>
            <a:off x="3648975" y="897800"/>
            <a:ext cx="1846049" cy="184604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41"/>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4" name="Google Shape;234;p41"/>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235" name="Google Shape;235;p41"/>
          <p:cNvSpPr txBox="1"/>
          <p:nvPr/>
        </p:nvSpPr>
        <p:spPr>
          <a:xfrm>
            <a:off x="126525" y="1025660"/>
            <a:ext cx="8065800" cy="5279700"/>
          </a:xfrm>
          <a:prstGeom prst="rect">
            <a:avLst/>
          </a:prstGeom>
          <a:noFill/>
          <a:ln>
            <a:noFill/>
          </a:ln>
        </p:spPr>
        <p:txBody>
          <a:bodyPr anchorCtr="0" anchor="t" bIns="91425" lIns="91425" spcFirstLastPara="1" rIns="91425" wrap="square" tIns="91425">
            <a:spAutoFit/>
          </a:bodyPr>
          <a:lstStyle/>
          <a:p>
            <a:pPr indent="-361950" lvl="0" marL="457200" rtl="0" algn="just">
              <a:spcBef>
                <a:spcPts val="0"/>
              </a:spcBef>
              <a:spcAft>
                <a:spcPts val="0"/>
              </a:spcAft>
              <a:buClr>
                <a:srgbClr val="E4E5B8"/>
              </a:buClr>
              <a:buSzPts val="2100"/>
              <a:buFont typeface="Georgia"/>
              <a:buChar char="●"/>
            </a:pPr>
            <a:r>
              <a:rPr lang="en" sz="2000">
                <a:solidFill>
                  <a:srgbClr val="E4E5B8"/>
                </a:solidFill>
                <a:latin typeface="Georgia"/>
                <a:ea typeface="Georgia"/>
                <a:cs typeface="Georgia"/>
                <a:sym typeface="Georgia"/>
              </a:rPr>
              <a:t>Early history-</a:t>
            </a:r>
            <a:r>
              <a:rPr lang="en" sz="2000">
                <a:solidFill>
                  <a:srgbClr val="E4E5B8"/>
                </a:solidFill>
                <a:latin typeface="Georgia"/>
                <a:ea typeface="Georgia"/>
                <a:cs typeface="Georgia"/>
                <a:sym typeface="Georgia"/>
              </a:rPr>
              <a:t>There</a:t>
            </a:r>
            <a:r>
              <a:rPr lang="en" sz="2000">
                <a:solidFill>
                  <a:srgbClr val="E4E5B8"/>
                </a:solidFill>
                <a:latin typeface="Georgia"/>
                <a:ea typeface="Georgia"/>
                <a:cs typeface="Georgia"/>
                <a:sym typeface="Georgia"/>
              </a:rPr>
              <a:t> have been two great schools of philosophy going </a:t>
            </a:r>
            <a:r>
              <a:rPr lang="en" sz="2000">
                <a:solidFill>
                  <a:srgbClr val="E4E5B8"/>
                </a:solidFill>
                <a:latin typeface="Georgia"/>
                <a:ea typeface="Georgia"/>
                <a:cs typeface="Georgia"/>
                <a:sym typeface="Georgia"/>
              </a:rPr>
              <a:t>all the</a:t>
            </a:r>
            <a:r>
              <a:rPr lang="en" sz="2000">
                <a:solidFill>
                  <a:srgbClr val="E4E5B8"/>
                </a:solidFill>
                <a:latin typeface="Georgia"/>
                <a:ea typeface="Georgia"/>
                <a:cs typeface="Georgia"/>
                <a:sym typeface="Georgia"/>
              </a:rPr>
              <a:t> way back to the </a:t>
            </a:r>
            <a:r>
              <a:rPr lang="en" sz="2000">
                <a:solidFill>
                  <a:srgbClr val="E4E5B8"/>
                </a:solidFill>
                <a:latin typeface="Georgia"/>
                <a:ea typeface="Georgia"/>
                <a:cs typeface="Georgia"/>
                <a:sym typeface="Georgia"/>
              </a:rPr>
              <a:t>hellenistic</a:t>
            </a:r>
            <a:r>
              <a:rPr lang="en" sz="2000">
                <a:solidFill>
                  <a:srgbClr val="E4E5B8"/>
                </a:solidFill>
                <a:latin typeface="Georgia"/>
                <a:ea typeface="Georgia"/>
                <a:cs typeface="Georgia"/>
                <a:sym typeface="Georgia"/>
              </a:rPr>
              <a:t> world that of the </a:t>
            </a:r>
            <a:r>
              <a:rPr lang="en" sz="2000">
                <a:solidFill>
                  <a:srgbClr val="E4E5B8"/>
                </a:solidFill>
                <a:latin typeface="Georgia"/>
                <a:ea typeface="Georgia"/>
                <a:cs typeface="Georgia"/>
                <a:sym typeface="Georgia"/>
              </a:rPr>
              <a:t>materialist</a:t>
            </a:r>
            <a:r>
              <a:rPr lang="en" sz="2000">
                <a:solidFill>
                  <a:srgbClr val="E4E5B8"/>
                </a:solidFill>
                <a:latin typeface="Georgia"/>
                <a:ea typeface="Georgia"/>
                <a:cs typeface="Georgia"/>
                <a:sym typeface="Georgia"/>
              </a:rPr>
              <a:t> and idealist schools finding primitive expressions in things like </a:t>
            </a:r>
            <a:r>
              <a:rPr lang="en" sz="2000">
                <a:solidFill>
                  <a:srgbClr val="E4E5B8"/>
                </a:solidFill>
                <a:latin typeface="Georgia"/>
                <a:ea typeface="Georgia"/>
                <a:cs typeface="Georgia"/>
                <a:sym typeface="Georgia"/>
              </a:rPr>
              <a:t>vulgar</a:t>
            </a:r>
            <a:r>
              <a:rPr lang="en" sz="2000">
                <a:solidFill>
                  <a:srgbClr val="E4E5B8"/>
                </a:solidFill>
                <a:latin typeface="Georgia"/>
                <a:ea typeface="Georgia"/>
                <a:cs typeface="Georgia"/>
                <a:sym typeface="Georgia"/>
              </a:rPr>
              <a:t> </a:t>
            </a:r>
            <a:r>
              <a:rPr lang="en" sz="2000">
                <a:solidFill>
                  <a:srgbClr val="E4E5B8"/>
                </a:solidFill>
                <a:latin typeface="Georgia"/>
                <a:ea typeface="Georgia"/>
                <a:cs typeface="Georgia"/>
                <a:sym typeface="Georgia"/>
              </a:rPr>
              <a:t>materialism</a:t>
            </a:r>
            <a:r>
              <a:rPr lang="en" sz="2000">
                <a:solidFill>
                  <a:srgbClr val="E4E5B8"/>
                </a:solidFill>
                <a:latin typeface="Georgia"/>
                <a:ea typeface="Georgia"/>
                <a:cs typeface="Georgia"/>
                <a:sym typeface="Georgia"/>
              </a:rPr>
              <a:t> and </a:t>
            </a:r>
            <a:r>
              <a:rPr lang="en" sz="2000">
                <a:solidFill>
                  <a:srgbClr val="E4E5B8"/>
                </a:solidFill>
                <a:latin typeface="Georgia"/>
                <a:ea typeface="Georgia"/>
                <a:cs typeface="Georgia"/>
                <a:sym typeface="Georgia"/>
              </a:rPr>
              <a:t>idealism</a:t>
            </a:r>
            <a:r>
              <a:rPr lang="en" sz="2000">
                <a:solidFill>
                  <a:srgbClr val="E4E5B8"/>
                </a:solidFill>
                <a:latin typeface="Georgia"/>
                <a:ea typeface="Georgia"/>
                <a:cs typeface="Georgia"/>
                <a:sym typeface="Georgia"/>
              </a:rPr>
              <a:t> metaphysics,</a:t>
            </a:r>
            <a:r>
              <a:rPr lang="en" sz="2000">
                <a:solidFill>
                  <a:srgbClr val="E4E5B8"/>
                </a:solidFill>
                <a:latin typeface="Georgia"/>
                <a:ea typeface="Georgia"/>
                <a:cs typeface="Georgia"/>
                <a:sym typeface="Georgia"/>
              </a:rPr>
              <a:t>virtue</a:t>
            </a:r>
            <a:r>
              <a:rPr lang="en" sz="2000">
                <a:solidFill>
                  <a:srgbClr val="E4E5B8"/>
                </a:solidFill>
                <a:latin typeface="Georgia"/>
                <a:ea typeface="Georgia"/>
                <a:cs typeface="Georgia"/>
                <a:sym typeface="Georgia"/>
              </a:rPr>
              <a:t> </a:t>
            </a:r>
            <a:r>
              <a:rPr lang="en" sz="2000">
                <a:solidFill>
                  <a:srgbClr val="E4E5B8"/>
                </a:solidFill>
                <a:latin typeface="Georgia"/>
                <a:ea typeface="Georgia"/>
                <a:cs typeface="Georgia"/>
                <a:sym typeface="Georgia"/>
              </a:rPr>
              <a:t>ethics</a:t>
            </a:r>
            <a:r>
              <a:rPr lang="en" sz="2000">
                <a:solidFill>
                  <a:srgbClr val="E4E5B8"/>
                </a:solidFill>
                <a:latin typeface="Georgia"/>
                <a:ea typeface="Georgia"/>
                <a:cs typeface="Georgia"/>
                <a:sym typeface="Georgia"/>
              </a:rPr>
              <a:t> etc</a:t>
            </a:r>
            <a:r>
              <a:rPr lang="en" sz="2000">
                <a:solidFill>
                  <a:srgbClr val="E4E5B8"/>
                </a:solidFill>
                <a:latin typeface="Georgia"/>
                <a:ea typeface="Georgia"/>
                <a:cs typeface="Georgia"/>
                <a:sym typeface="Georgia"/>
              </a:rPr>
              <a:t>...</a:t>
            </a:r>
            <a:endParaRPr sz="2000">
              <a:solidFill>
                <a:srgbClr val="E4E5B8"/>
              </a:solidFill>
              <a:latin typeface="Georgia"/>
              <a:ea typeface="Georgia"/>
              <a:cs typeface="Georgia"/>
              <a:sym typeface="Georgia"/>
            </a:endParaRPr>
          </a:p>
          <a:p>
            <a:pPr indent="-355600" lvl="0" marL="457200" rtl="0" algn="just">
              <a:spcBef>
                <a:spcPts val="0"/>
              </a:spcBef>
              <a:spcAft>
                <a:spcPts val="0"/>
              </a:spcAft>
              <a:buClr>
                <a:srgbClr val="E4E5B8"/>
              </a:buClr>
              <a:buSzPts val="2000"/>
              <a:buFont typeface="Georgia"/>
              <a:buChar char="●"/>
            </a:pPr>
            <a:r>
              <a:rPr lang="en" sz="2000">
                <a:solidFill>
                  <a:srgbClr val="E4E5B8"/>
                </a:solidFill>
                <a:latin typeface="Georgia"/>
                <a:ea typeface="Georgia"/>
                <a:cs typeface="Georgia"/>
                <a:sym typeface="Georgia"/>
              </a:rPr>
              <a:t>The continuation of the developments of philosophy </a:t>
            </a:r>
            <a:r>
              <a:rPr lang="en" sz="2000">
                <a:solidFill>
                  <a:srgbClr val="E4E5B8"/>
                </a:solidFill>
                <a:latin typeface="Georgia"/>
                <a:ea typeface="Georgia"/>
                <a:cs typeface="Georgia"/>
                <a:sym typeface="Georgia"/>
              </a:rPr>
              <a:t>eventually</a:t>
            </a:r>
            <a:r>
              <a:rPr lang="en" sz="2000">
                <a:solidFill>
                  <a:srgbClr val="E4E5B8"/>
                </a:solidFill>
                <a:latin typeface="Georgia"/>
                <a:ea typeface="Georgia"/>
                <a:cs typeface="Georgia"/>
                <a:sym typeface="Georgia"/>
              </a:rPr>
              <a:t> produced a </a:t>
            </a:r>
            <a:r>
              <a:rPr lang="en" sz="2000">
                <a:solidFill>
                  <a:srgbClr val="E4E5B8"/>
                </a:solidFill>
                <a:latin typeface="Georgia"/>
                <a:ea typeface="Georgia"/>
                <a:cs typeface="Georgia"/>
                <a:sym typeface="Georgia"/>
              </a:rPr>
              <a:t>cartesian</a:t>
            </a:r>
            <a:r>
              <a:rPr lang="en" sz="2000">
                <a:solidFill>
                  <a:srgbClr val="E4E5B8"/>
                </a:solidFill>
                <a:latin typeface="Georgia"/>
                <a:ea typeface="Georgia"/>
                <a:cs typeface="Georgia"/>
                <a:sym typeface="Georgia"/>
              </a:rPr>
              <a:t> model for understanding the world that was still compatible with the idealist worldview  but the real </a:t>
            </a:r>
            <a:r>
              <a:rPr lang="en" sz="2000">
                <a:solidFill>
                  <a:srgbClr val="E4E5B8"/>
                </a:solidFill>
                <a:latin typeface="Georgia"/>
                <a:ea typeface="Georgia"/>
                <a:cs typeface="Georgia"/>
                <a:sym typeface="Georgia"/>
              </a:rPr>
              <a:t>revolution</a:t>
            </a:r>
            <a:r>
              <a:rPr lang="en" sz="2000">
                <a:solidFill>
                  <a:srgbClr val="E4E5B8"/>
                </a:solidFill>
                <a:latin typeface="Georgia"/>
                <a:ea typeface="Georgia"/>
                <a:cs typeface="Georgia"/>
                <a:sym typeface="Georgia"/>
              </a:rPr>
              <a:t> would come with feuerbach and </a:t>
            </a:r>
            <a:r>
              <a:rPr lang="en" sz="2000">
                <a:solidFill>
                  <a:srgbClr val="E4E5B8"/>
                </a:solidFill>
                <a:latin typeface="Georgia"/>
                <a:ea typeface="Georgia"/>
                <a:cs typeface="Georgia"/>
                <a:sym typeface="Georgia"/>
              </a:rPr>
              <a:t>haggle</a:t>
            </a:r>
            <a:r>
              <a:rPr lang="en" sz="2000">
                <a:solidFill>
                  <a:srgbClr val="E4E5B8"/>
                </a:solidFill>
                <a:latin typeface="Georgia"/>
                <a:ea typeface="Georgia"/>
                <a:cs typeface="Georgia"/>
                <a:sym typeface="Georgia"/>
              </a:rPr>
              <a:t> the latter for developing </a:t>
            </a:r>
            <a:r>
              <a:rPr lang="en" sz="2000">
                <a:solidFill>
                  <a:srgbClr val="E4E5B8"/>
                </a:solidFill>
                <a:latin typeface="Georgia"/>
                <a:ea typeface="Georgia"/>
                <a:cs typeface="Georgia"/>
                <a:sym typeface="Georgia"/>
              </a:rPr>
              <a:t>the</a:t>
            </a:r>
            <a:r>
              <a:rPr lang="en" sz="2000">
                <a:solidFill>
                  <a:srgbClr val="E4E5B8"/>
                </a:solidFill>
                <a:latin typeface="Georgia"/>
                <a:ea typeface="Georgia"/>
                <a:cs typeface="Georgia"/>
                <a:sym typeface="Georgia"/>
              </a:rPr>
              <a:t> dialectical method the former his </a:t>
            </a:r>
            <a:r>
              <a:rPr lang="en" sz="2000">
                <a:solidFill>
                  <a:srgbClr val="E4E5B8"/>
                </a:solidFill>
                <a:latin typeface="Georgia"/>
                <a:ea typeface="Georgia"/>
                <a:cs typeface="Georgia"/>
                <a:sym typeface="Georgia"/>
              </a:rPr>
              <a:t>contribution</a:t>
            </a:r>
            <a:r>
              <a:rPr lang="en" sz="2000">
                <a:solidFill>
                  <a:srgbClr val="E4E5B8"/>
                </a:solidFill>
                <a:latin typeface="Georgia"/>
                <a:ea typeface="Georgia"/>
                <a:cs typeface="Georgia"/>
                <a:sym typeface="Georgia"/>
              </a:rPr>
              <a:t> to </a:t>
            </a:r>
            <a:r>
              <a:rPr lang="en" sz="2000">
                <a:solidFill>
                  <a:srgbClr val="E4E5B8"/>
                </a:solidFill>
                <a:latin typeface="Georgia"/>
                <a:ea typeface="Georgia"/>
                <a:cs typeface="Georgia"/>
                <a:sym typeface="Georgia"/>
              </a:rPr>
              <a:t>materialism was the development of speculative as opposed to mechanical materialism </a:t>
            </a:r>
            <a:r>
              <a:rPr lang="en" sz="2000">
                <a:solidFill>
                  <a:srgbClr val="E4E5B8"/>
                </a:solidFill>
                <a:latin typeface="Georgia"/>
                <a:ea typeface="Georgia"/>
                <a:cs typeface="Georgia"/>
                <a:sym typeface="Georgia"/>
              </a:rPr>
              <a:t> his </a:t>
            </a:r>
            <a:r>
              <a:rPr lang="en" sz="2000">
                <a:solidFill>
                  <a:srgbClr val="E4E5B8"/>
                </a:solidFill>
                <a:latin typeface="Georgia"/>
                <a:ea typeface="Georgia"/>
                <a:cs typeface="Georgia"/>
                <a:sym typeface="Georgia"/>
              </a:rPr>
              <a:t>critique</a:t>
            </a:r>
            <a:r>
              <a:rPr lang="en" sz="2000">
                <a:solidFill>
                  <a:srgbClr val="E4E5B8"/>
                </a:solidFill>
                <a:latin typeface="Georgia"/>
                <a:ea typeface="Georgia"/>
                <a:cs typeface="Georgia"/>
                <a:sym typeface="Georgia"/>
              </a:rPr>
              <a:t> of </a:t>
            </a:r>
            <a:r>
              <a:rPr lang="en" sz="2000">
                <a:solidFill>
                  <a:srgbClr val="E4E5B8"/>
                </a:solidFill>
                <a:latin typeface="Georgia"/>
                <a:ea typeface="Georgia"/>
                <a:cs typeface="Georgia"/>
                <a:sym typeface="Georgia"/>
              </a:rPr>
              <a:t>religion</a:t>
            </a:r>
            <a:r>
              <a:rPr lang="en" sz="2000">
                <a:solidFill>
                  <a:srgbClr val="E4E5B8"/>
                </a:solidFill>
                <a:latin typeface="Georgia"/>
                <a:ea typeface="Georgia"/>
                <a:cs typeface="Georgia"/>
                <a:sym typeface="Georgia"/>
              </a:rPr>
              <a:t> provided a </a:t>
            </a:r>
            <a:r>
              <a:rPr lang="en" sz="2000">
                <a:solidFill>
                  <a:srgbClr val="E4E5B8"/>
                </a:solidFill>
                <a:latin typeface="Georgia"/>
                <a:ea typeface="Georgia"/>
                <a:cs typeface="Georgia"/>
                <a:sym typeface="Georgia"/>
              </a:rPr>
              <a:t>basis</a:t>
            </a:r>
            <a:r>
              <a:rPr lang="en" sz="2000">
                <a:solidFill>
                  <a:srgbClr val="E4E5B8"/>
                </a:solidFill>
                <a:latin typeface="Georgia"/>
                <a:ea typeface="Georgia"/>
                <a:cs typeface="Georgia"/>
                <a:sym typeface="Georgia"/>
              </a:rPr>
              <a:t> for </a:t>
            </a:r>
            <a:r>
              <a:rPr lang="en" sz="2000">
                <a:solidFill>
                  <a:srgbClr val="E4E5B8"/>
                </a:solidFill>
                <a:latin typeface="Georgia"/>
                <a:ea typeface="Georgia"/>
                <a:cs typeface="Georgia"/>
                <a:sym typeface="Georgia"/>
              </a:rPr>
              <a:t>eventually</a:t>
            </a:r>
            <a:r>
              <a:rPr lang="en" sz="2000">
                <a:solidFill>
                  <a:srgbClr val="E4E5B8"/>
                </a:solidFill>
                <a:latin typeface="Georgia"/>
                <a:ea typeface="Georgia"/>
                <a:cs typeface="Georgia"/>
                <a:sym typeface="Georgia"/>
              </a:rPr>
              <a:t> developing a materialist examination of history</a:t>
            </a:r>
            <a:endParaRPr sz="2000">
              <a:solidFill>
                <a:srgbClr val="E4E5B8"/>
              </a:solidFill>
              <a:latin typeface="Georgia"/>
              <a:ea typeface="Georgia"/>
              <a:cs typeface="Georgia"/>
              <a:sym typeface="Georgia"/>
            </a:endParaRPr>
          </a:p>
          <a:p>
            <a:pPr indent="0" lvl="0" marL="0" rtl="0" algn="l">
              <a:spcBef>
                <a:spcPts val="0"/>
              </a:spcBef>
              <a:spcAft>
                <a:spcPts val="0"/>
              </a:spcAft>
              <a:buNone/>
            </a:pPr>
            <a:r>
              <a:t/>
            </a:r>
            <a:endParaRPr sz="2100">
              <a:solidFill>
                <a:srgbClr val="E4E5B8"/>
              </a:solidFill>
              <a:latin typeface="Georgia"/>
              <a:ea typeface="Georgia"/>
              <a:cs typeface="Georgia"/>
              <a:sym typeface="Georgia"/>
            </a:endParaRPr>
          </a:p>
          <a:p>
            <a:pPr indent="0" lvl="0" marL="0" rtl="0" algn="l">
              <a:spcBef>
                <a:spcPts val="0"/>
              </a:spcBef>
              <a:spcAft>
                <a:spcPts val="0"/>
              </a:spcAft>
              <a:buNone/>
            </a:pPr>
            <a:r>
              <a:t/>
            </a:r>
            <a:endParaRPr sz="2100">
              <a:solidFill>
                <a:srgbClr val="E4E5B8"/>
              </a:solidFill>
              <a:latin typeface="Georgia"/>
              <a:ea typeface="Georgia"/>
              <a:cs typeface="Georgia"/>
              <a:sym typeface="Georgia"/>
            </a:endParaRPr>
          </a:p>
          <a:p>
            <a:pPr indent="0" lvl="0" marL="0" rtl="0" algn="l">
              <a:spcBef>
                <a:spcPts val="0"/>
              </a:spcBef>
              <a:spcAft>
                <a:spcPts val="0"/>
              </a:spcAft>
              <a:buNone/>
            </a:pPr>
            <a:r>
              <a:t/>
            </a:r>
            <a:endParaRPr>
              <a:solidFill>
                <a:srgbClr val="E4E5B8"/>
              </a:solidFill>
              <a:latin typeface="Georgia"/>
              <a:ea typeface="Georgia"/>
              <a:cs typeface="Georgia"/>
              <a:sym typeface="Georgia"/>
            </a:endParaRPr>
          </a:p>
          <a:p>
            <a:pPr indent="0" lvl="0" marL="0" rtl="0" algn="l">
              <a:spcBef>
                <a:spcPts val="0"/>
              </a:spcBef>
              <a:spcAft>
                <a:spcPts val="0"/>
              </a:spcAft>
              <a:buNone/>
            </a:pPr>
            <a:r>
              <a:t/>
            </a:r>
            <a:endParaRPr>
              <a:solidFill>
                <a:srgbClr val="E4E5B8"/>
              </a:solidFill>
              <a:latin typeface="Georgia"/>
              <a:ea typeface="Georgia"/>
              <a:cs typeface="Georgia"/>
              <a:sym typeface="Georgia"/>
            </a:endParaRPr>
          </a:p>
        </p:txBody>
      </p:sp>
      <p:sp>
        <p:nvSpPr>
          <p:cNvPr id="236" name="Google Shape;236;p41"/>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Theoretical history</a:t>
            </a:r>
            <a:endParaRPr>
              <a:solidFill>
                <a:srgbClr val="E4E5B8"/>
              </a:solidFill>
              <a:latin typeface="Georgia"/>
              <a:ea typeface="Georgia"/>
              <a:cs typeface="Georgia"/>
              <a:sym typeface="Georgia"/>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42"/>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2" name="Google Shape;242;p42"/>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243" name="Google Shape;243;p42"/>
          <p:cNvSpPr txBox="1"/>
          <p:nvPr/>
        </p:nvSpPr>
        <p:spPr>
          <a:xfrm>
            <a:off x="126525" y="1018096"/>
            <a:ext cx="8065800" cy="4633200"/>
          </a:xfrm>
          <a:prstGeom prst="rect">
            <a:avLst/>
          </a:prstGeom>
          <a:noFill/>
          <a:ln>
            <a:noFill/>
          </a:ln>
        </p:spPr>
        <p:txBody>
          <a:bodyPr anchorCtr="0" anchor="t" bIns="91425" lIns="91425" spcFirstLastPara="1" rIns="91425" wrap="square" tIns="91425">
            <a:spAutoFit/>
          </a:bodyPr>
          <a:lstStyle/>
          <a:p>
            <a:pPr indent="-361950" lvl="0" marL="457200" rtl="0" algn="just">
              <a:spcBef>
                <a:spcPts val="0"/>
              </a:spcBef>
              <a:spcAft>
                <a:spcPts val="0"/>
              </a:spcAft>
              <a:buClr>
                <a:srgbClr val="E4E5B8"/>
              </a:buClr>
              <a:buSzPts val="2100"/>
              <a:buFont typeface="Georgia"/>
              <a:buChar char="●"/>
            </a:pPr>
            <a:r>
              <a:rPr lang="en" sz="2000">
                <a:solidFill>
                  <a:srgbClr val="E4E5B8"/>
                </a:solidFill>
                <a:latin typeface="Georgia"/>
                <a:ea typeface="Georgia"/>
                <a:cs typeface="Georgia"/>
                <a:sym typeface="Georgia"/>
              </a:rPr>
              <a:t>Marx </a:t>
            </a:r>
            <a:r>
              <a:rPr lang="en" sz="2000">
                <a:solidFill>
                  <a:srgbClr val="E4E5B8"/>
                </a:solidFill>
                <a:latin typeface="Georgia"/>
                <a:ea typeface="Georgia"/>
                <a:cs typeface="Georgia"/>
                <a:sym typeface="Georgia"/>
              </a:rPr>
              <a:t>expanded</a:t>
            </a:r>
            <a:r>
              <a:rPr lang="en" sz="2000">
                <a:solidFill>
                  <a:srgbClr val="E4E5B8"/>
                </a:solidFill>
                <a:latin typeface="Georgia"/>
                <a:ea typeface="Georgia"/>
                <a:cs typeface="Georgia"/>
                <a:sym typeface="Georgia"/>
              </a:rPr>
              <a:t> the system that was being developed by young </a:t>
            </a:r>
            <a:r>
              <a:rPr lang="en" sz="2000">
                <a:solidFill>
                  <a:srgbClr val="E4E5B8"/>
                </a:solidFill>
                <a:latin typeface="Georgia"/>
                <a:ea typeface="Georgia"/>
                <a:cs typeface="Georgia"/>
                <a:sym typeface="Georgia"/>
              </a:rPr>
              <a:t>hegelians</a:t>
            </a:r>
            <a:r>
              <a:rPr lang="en" sz="2000">
                <a:solidFill>
                  <a:srgbClr val="E4E5B8"/>
                </a:solidFill>
                <a:latin typeface="Georgia"/>
                <a:ea typeface="Georgia"/>
                <a:cs typeface="Georgia"/>
                <a:sym typeface="Georgia"/>
              </a:rPr>
              <a:t> like the </a:t>
            </a:r>
            <a:r>
              <a:rPr lang="en" sz="2000">
                <a:solidFill>
                  <a:srgbClr val="E4E5B8"/>
                </a:solidFill>
                <a:latin typeface="Georgia"/>
                <a:ea typeface="Georgia"/>
                <a:cs typeface="Georgia"/>
                <a:sym typeface="Georgia"/>
              </a:rPr>
              <a:t>aforementioned</a:t>
            </a:r>
            <a:r>
              <a:rPr lang="en" sz="2000">
                <a:solidFill>
                  <a:srgbClr val="E4E5B8"/>
                </a:solidFill>
                <a:latin typeface="Georgia"/>
                <a:ea typeface="Georgia"/>
                <a:cs typeface="Georgia"/>
                <a:sym typeface="Georgia"/>
              </a:rPr>
              <a:t> feuerbach  who </a:t>
            </a:r>
            <a:r>
              <a:rPr lang="en" sz="2000">
                <a:solidFill>
                  <a:srgbClr val="E4E5B8"/>
                </a:solidFill>
                <a:latin typeface="Georgia"/>
                <a:ea typeface="Georgia"/>
                <a:cs typeface="Georgia"/>
                <a:sym typeface="Georgia"/>
              </a:rPr>
              <a:t>principally</a:t>
            </a:r>
            <a:r>
              <a:rPr lang="en" sz="2000">
                <a:solidFill>
                  <a:srgbClr val="E4E5B8"/>
                </a:solidFill>
                <a:latin typeface="Georgia"/>
                <a:ea typeface="Georgia"/>
                <a:cs typeface="Georgia"/>
                <a:sym typeface="Georgia"/>
              </a:rPr>
              <a:t> </a:t>
            </a:r>
            <a:r>
              <a:rPr lang="en" sz="2000">
                <a:solidFill>
                  <a:srgbClr val="E4E5B8"/>
                </a:solidFill>
                <a:latin typeface="Georgia"/>
                <a:ea typeface="Georgia"/>
                <a:cs typeface="Georgia"/>
                <a:sym typeface="Georgia"/>
              </a:rPr>
              <a:t>claimed</a:t>
            </a:r>
            <a:r>
              <a:rPr lang="en" sz="2000">
                <a:solidFill>
                  <a:srgbClr val="E4E5B8"/>
                </a:solidFill>
                <a:latin typeface="Georgia"/>
                <a:ea typeface="Georgia"/>
                <a:cs typeface="Georgia"/>
                <a:sym typeface="Georgia"/>
              </a:rPr>
              <a:t> on the </a:t>
            </a:r>
            <a:r>
              <a:rPr lang="en" sz="2000">
                <a:solidFill>
                  <a:srgbClr val="E4E5B8"/>
                </a:solidFill>
                <a:latin typeface="Georgia"/>
                <a:ea typeface="Georgia"/>
                <a:cs typeface="Georgia"/>
                <a:sym typeface="Georgia"/>
              </a:rPr>
              <a:t>religious</a:t>
            </a:r>
            <a:r>
              <a:rPr lang="en" sz="2000">
                <a:solidFill>
                  <a:srgbClr val="E4E5B8"/>
                </a:solidFill>
                <a:latin typeface="Georgia"/>
                <a:ea typeface="Georgia"/>
                <a:cs typeface="Georgia"/>
                <a:sym typeface="Georgia"/>
              </a:rPr>
              <a:t> question he was </a:t>
            </a:r>
            <a:r>
              <a:rPr lang="en" sz="2000">
                <a:solidFill>
                  <a:srgbClr val="E4E5B8"/>
                </a:solidFill>
                <a:latin typeface="Georgia"/>
                <a:ea typeface="Georgia"/>
                <a:cs typeface="Georgia"/>
                <a:sym typeface="Georgia"/>
              </a:rPr>
              <a:t>instrumental</a:t>
            </a:r>
            <a:r>
              <a:rPr lang="en" sz="2000">
                <a:solidFill>
                  <a:srgbClr val="E4E5B8"/>
                </a:solidFill>
                <a:latin typeface="Georgia"/>
                <a:ea typeface="Georgia"/>
                <a:cs typeface="Georgia"/>
                <a:sym typeface="Georgia"/>
              </a:rPr>
              <a:t> in developing a anthropological </a:t>
            </a:r>
            <a:r>
              <a:rPr lang="en" sz="2000">
                <a:solidFill>
                  <a:srgbClr val="E4E5B8"/>
                </a:solidFill>
                <a:latin typeface="Georgia"/>
                <a:ea typeface="Georgia"/>
                <a:cs typeface="Georgia"/>
                <a:sym typeface="Georgia"/>
              </a:rPr>
              <a:t>approach that focused on the substance of man as a material actor </a:t>
            </a:r>
            <a:r>
              <a:rPr lang="en" sz="2000">
                <a:solidFill>
                  <a:srgbClr val="E4E5B8"/>
                </a:solidFill>
                <a:latin typeface="Georgia"/>
                <a:ea typeface="Georgia"/>
                <a:cs typeface="Georgia"/>
                <a:sym typeface="Georgia"/>
              </a:rPr>
              <a:t> in the </a:t>
            </a:r>
            <a:r>
              <a:rPr lang="en" sz="2000">
                <a:solidFill>
                  <a:srgbClr val="E4E5B8"/>
                </a:solidFill>
                <a:latin typeface="Georgia"/>
                <a:ea typeface="Georgia"/>
                <a:cs typeface="Georgia"/>
                <a:sym typeface="Georgia"/>
              </a:rPr>
              <a:t>phenomena</a:t>
            </a:r>
            <a:r>
              <a:rPr lang="en" sz="2000">
                <a:solidFill>
                  <a:srgbClr val="E4E5B8"/>
                </a:solidFill>
                <a:latin typeface="Georgia"/>
                <a:ea typeface="Georgia"/>
                <a:cs typeface="Georgia"/>
                <a:sym typeface="Georgia"/>
              </a:rPr>
              <a:t> of </a:t>
            </a:r>
            <a:r>
              <a:rPr lang="en" sz="2000">
                <a:solidFill>
                  <a:srgbClr val="E4E5B8"/>
                </a:solidFill>
                <a:latin typeface="Georgia"/>
                <a:ea typeface="Georgia"/>
                <a:cs typeface="Georgia"/>
                <a:sym typeface="Georgia"/>
              </a:rPr>
              <a:t>religion particularly with his projection theory transforming it from a divine force to a sociological consequence </a:t>
            </a:r>
            <a:r>
              <a:rPr lang="en" sz="2000">
                <a:solidFill>
                  <a:srgbClr val="E4E5B8"/>
                </a:solidFill>
                <a:latin typeface="Georgia"/>
                <a:ea typeface="Georgia"/>
                <a:cs typeface="Georgia"/>
                <a:sym typeface="Georgia"/>
              </a:rPr>
              <a:t> </a:t>
            </a:r>
            <a:endParaRPr sz="2000">
              <a:solidFill>
                <a:srgbClr val="E4E5B8"/>
              </a:solidFill>
              <a:latin typeface="Georgia"/>
              <a:ea typeface="Georgia"/>
              <a:cs typeface="Georgia"/>
              <a:sym typeface="Georgia"/>
            </a:endParaRPr>
          </a:p>
          <a:p>
            <a:pPr indent="-355600" lvl="0" marL="457200" rtl="0" algn="just">
              <a:spcBef>
                <a:spcPts val="0"/>
              </a:spcBef>
              <a:spcAft>
                <a:spcPts val="0"/>
              </a:spcAft>
              <a:buClr>
                <a:srgbClr val="E4E5B8"/>
              </a:buClr>
              <a:buSzPts val="2000"/>
              <a:buFont typeface="Georgia"/>
              <a:buChar char="●"/>
            </a:pPr>
            <a:r>
              <a:rPr lang="en" sz="2000">
                <a:solidFill>
                  <a:srgbClr val="E4E5B8"/>
                </a:solidFill>
                <a:latin typeface="Georgia"/>
                <a:ea typeface="Georgia"/>
                <a:cs typeface="Georgia"/>
                <a:sym typeface="Georgia"/>
              </a:rPr>
              <a:t>Engles found the system devised by </a:t>
            </a:r>
            <a:r>
              <a:rPr lang="en" sz="2000">
                <a:solidFill>
                  <a:srgbClr val="E4E5B8"/>
                </a:solidFill>
                <a:latin typeface="Georgia"/>
                <a:ea typeface="Georgia"/>
                <a:cs typeface="Georgia"/>
                <a:sym typeface="Georgia"/>
              </a:rPr>
              <a:t>feuerbach to be to metaphysical believing that reality is something only to be observed not something changed through what marx would call “practical human sensuous activity” things like the nature of mankind are static abstract essences immutable and common to all people </a:t>
            </a:r>
            <a:endParaRPr sz="2000">
              <a:solidFill>
                <a:srgbClr val="E4E5B8"/>
              </a:solidFill>
              <a:latin typeface="Georgia"/>
              <a:ea typeface="Georgia"/>
              <a:cs typeface="Georgia"/>
              <a:sym typeface="Georgia"/>
            </a:endParaRPr>
          </a:p>
          <a:p>
            <a:pPr indent="0" lvl="0" marL="0" rtl="0" algn="l">
              <a:spcBef>
                <a:spcPts val="0"/>
              </a:spcBef>
              <a:spcAft>
                <a:spcPts val="0"/>
              </a:spcAft>
              <a:buNone/>
            </a:pPr>
            <a:r>
              <a:t/>
            </a:r>
            <a:endParaRPr>
              <a:solidFill>
                <a:srgbClr val="E4E5B8"/>
              </a:solidFill>
              <a:latin typeface="Georgia"/>
              <a:ea typeface="Georgia"/>
              <a:cs typeface="Georgia"/>
              <a:sym typeface="Georgia"/>
            </a:endParaRPr>
          </a:p>
          <a:p>
            <a:pPr indent="0" lvl="0" marL="0" rtl="0" algn="l">
              <a:spcBef>
                <a:spcPts val="0"/>
              </a:spcBef>
              <a:spcAft>
                <a:spcPts val="0"/>
              </a:spcAft>
              <a:buNone/>
            </a:pPr>
            <a:r>
              <a:t/>
            </a:r>
            <a:endParaRPr>
              <a:solidFill>
                <a:srgbClr val="E4E5B8"/>
              </a:solidFill>
              <a:latin typeface="Georgia"/>
              <a:ea typeface="Georgia"/>
              <a:cs typeface="Georgia"/>
              <a:sym typeface="Georgia"/>
            </a:endParaRPr>
          </a:p>
        </p:txBody>
      </p:sp>
      <p:sp>
        <p:nvSpPr>
          <p:cNvPr id="244" name="Google Shape;244;p42"/>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Theoretical history</a:t>
            </a:r>
            <a:endParaRPr>
              <a:solidFill>
                <a:srgbClr val="E4E5B8"/>
              </a:solidFill>
              <a:latin typeface="Georgia"/>
              <a:ea typeface="Georgia"/>
              <a:cs typeface="Georgia"/>
              <a:sym typeface="Georgia"/>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43"/>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0" name="Google Shape;250;p43"/>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251" name="Google Shape;251;p43"/>
          <p:cNvSpPr txBox="1"/>
          <p:nvPr>
            <p:ph type="title"/>
          </p:nvPr>
        </p:nvSpPr>
        <p:spPr>
          <a:xfrm>
            <a:off x="1658025" y="264300"/>
            <a:ext cx="7249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300">
                <a:solidFill>
                  <a:srgbClr val="E4E5B8"/>
                </a:solidFill>
                <a:latin typeface="Georgia"/>
                <a:ea typeface="Georgia"/>
                <a:cs typeface="Georgia"/>
                <a:sym typeface="Georgia"/>
              </a:rPr>
              <a:t>What is the materialist theory?</a:t>
            </a:r>
            <a:endParaRPr sz="2300">
              <a:solidFill>
                <a:srgbClr val="E4E5B8"/>
              </a:solidFill>
              <a:latin typeface="Georgia"/>
              <a:ea typeface="Georgia"/>
              <a:cs typeface="Georgia"/>
              <a:sym typeface="Georgia"/>
            </a:endParaRPr>
          </a:p>
          <a:p>
            <a:pPr indent="0" lvl="0" marL="0" rtl="0" algn="ctr">
              <a:spcBef>
                <a:spcPts val="0"/>
              </a:spcBef>
              <a:spcAft>
                <a:spcPts val="0"/>
              </a:spcAft>
              <a:buSzPts val="990"/>
              <a:buNone/>
            </a:pPr>
            <a:r>
              <a:t/>
            </a:r>
            <a:endParaRPr sz="2520">
              <a:solidFill>
                <a:srgbClr val="E4E5B8"/>
              </a:solidFill>
              <a:latin typeface="Georgia"/>
              <a:ea typeface="Georgia"/>
              <a:cs typeface="Georgia"/>
              <a:sym typeface="Georgia"/>
            </a:endParaRPr>
          </a:p>
        </p:txBody>
      </p:sp>
      <p:sp>
        <p:nvSpPr>
          <p:cNvPr id="252" name="Google Shape;252;p43"/>
          <p:cNvSpPr txBox="1"/>
          <p:nvPr/>
        </p:nvSpPr>
        <p:spPr>
          <a:xfrm>
            <a:off x="4338525" y="1519750"/>
            <a:ext cx="4822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lt2"/>
              </a:solidFill>
            </a:endParaRPr>
          </a:p>
        </p:txBody>
      </p:sp>
      <p:sp>
        <p:nvSpPr>
          <p:cNvPr id="253" name="Google Shape;253;p43"/>
          <p:cNvSpPr txBox="1"/>
          <p:nvPr/>
        </p:nvSpPr>
        <p:spPr>
          <a:xfrm>
            <a:off x="162525" y="1161550"/>
            <a:ext cx="8745300" cy="37557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a:solidFill>
                  <a:srgbClr val="E4E5B8"/>
                </a:solidFill>
                <a:latin typeface="Georgia"/>
                <a:ea typeface="Georgia"/>
                <a:cs typeface="Georgia"/>
                <a:sym typeface="Georgia"/>
              </a:rPr>
              <a:t>We already know what the dialectical method is. What is the materialist theory? Everything in the world changes, everything in life develops, but how do these changes take place and in what form does this development proceed? We know, for example, that the earth was once an incandescent, fiery mass; then it gradually cooled, plants and animals appeared, the development of the animal kingdom was followed by the appearance of a certain species of ape, and all this was followed by the appearance of man. </a:t>
            </a:r>
            <a:endParaRPr>
              <a:solidFill>
                <a:srgbClr val="E4E5B8"/>
              </a:solidFill>
              <a:latin typeface="Georgia"/>
              <a:ea typeface="Georgia"/>
              <a:cs typeface="Georgia"/>
              <a:sym typeface="Georgia"/>
            </a:endParaRPr>
          </a:p>
          <a:p>
            <a:pPr indent="0" lvl="0" marL="0" rtl="0" algn="just">
              <a:spcBef>
                <a:spcPts val="0"/>
              </a:spcBef>
              <a:spcAft>
                <a:spcPts val="0"/>
              </a:spcAft>
              <a:buNone/>
            </a:pPr>
            <a:r>
              <a:t/>
            </a:r>
            <a:endParaRPr>
              <a:solidFill>
                <a:srgbClr val="E4E5B8"/>
              </a:solidFill>
              <a:latin typeface="Georgia"/>
              <a:ea typeface="Georgia"/>
              <a:cs typeface="Georgia"/>
              <a:sym typeface="Georgia"/>
            </a:endParaRPr>
          </a:p>
          <a:p>
            <a:pPr indent="0" lvl="0" marL="0" rtl="0" algn="just">
              <a:spcBef>
                <a:spcPts val="0"/>
              </a:spcBef>
              <a:spcAft>
                <a:spcPts val="0"/>
              </a:spcAft>
              <a:buNone/>
            </a:pPr>
            <a:r>
              <a:rPr lang="en">
                <a:solidFill>
                  <a:srgbClr val="E4E5B8"/>
                </a:solidFill>
                <a:latin typeface="Georgia"/>
                <a:ea typeface="Georgia"/>
                <a:cs typeface="Georgia"/>
                <a:sym typeface="Georgia"/>
              </a:rPr>
              <a:t>This, broadly speaking, is the way nature developed. We also know that social life did not remain static either. </a:t>
            </a:r>
            <a:endParaRPr>
              <a:solidFill>
                <a:srgbClr val="E4E5B8"/>
              </a:solidFill>
              <a:latin typeface="Georgia"/>
              <a:ea typeface="Georgia"/>
              <a:cs typeface="Georgia"/>
              <a:sym typeface="Georgia"/>
            </a:endParaRPr>
          </a:p>
          <a:p>
            <a:pPr indent="0" lvl="0" marL="0" rtl="0" algn="just">
              <a:spcBef>
                <a:spcPts val="0"/>
              </a:spcBef>
              <a:spcAft>
                <a:spcPts val="0"/>
              </a:spcAft>
              <a:buNone/>
            </a:pPr>
            <a:r>
              <a:t/>
            </a:r>
            <a:endParaRPr>
              <a:solidFill>
                <a:srgbClr val="E4E5B8"/>
              </a:solidFill>
              <a:latin typeface="Georgia"/>
              <a:ea typeface="Georgia"/>
              <a:cs typeface="Georgia"/>
              <a:sym typeface="Georgia"/>
            </a:endParaRPr>
          </a:p>
          <a:p>
            <a:pPr indent="0" lvl="0" marL="0" rtl="0" algn="just">
              <a:spcBef>
                <a:spcPts val="0"/>
              </a:spcBef>
              <a:spcAft>
                <a:spcPts val="0"/>
              </a:spcAft>
              <a:buNone/>
            </a:pPr>
            <a:r>
              <a:rPr lang="en">
                <a:solidFill>
                  <a:srgbClr val="E4E5B8"/>
                </a:solidFill>
                <a:latin typeface="Georgia"/>
                <a:ea typeface="Georgia"/>
                <a:cs typeface="Georgia"/>
                <a:sym typeface="Georgia"/>
              </a:rPr>
              <a:t>There was a time when men lived on a primitive-communist basis; at that time, they gained their livelihood by primitive hunting; they roamed through the forests and procured their food in that way. </a:t>
            </a:r>
            <a:endParaRPr>
              <a:solidFill>
                <a:srgbClr val="E4E5B8"/>
              </a:solidFill>
              <a:latin typeface="Georgia"/>
              <a:ea typeface="Georgia"/>
              <a:cs typeface="Georgia"/>
              <a:sym typeface="Georgia"/>
            </a:endParaRPr>
          </a:p>
          <a:p>
            <a:pPr indent="0" lvl="0" marL="0" rtl="0" algn="just">
              <a:spcBef>
                <a:spcPts val="0"/>
              </a:spcBef>
              <a:spcAft>
                <a:spcPts val="0"/>
              </a:spcAft>
              <a:buNone/>
            </a:pPr>
            <a:r>
              <a:t/>
            </a:r>
            <a:endParaRPr>
              <a:solidFill>
                <a:srgbClr val="E4E5B8"/>
              </a:solidFill>
              <a:latin typeface="Georgia"/>
              <a:ea typeface="Georgia"/>
              <a:cs typeface="Georgia"/>
              <a:sym typeface="Georgia"/>
            </a:endParaRPr>
          </a:p>
          <a:p>
            <a:pPr indent="0" lvl="0" marL="0" rtl="0" algn="just">
              <a:spcBef>
                <a:spcPts val="0"/>
              </a:spcBef>
              <a:spcAft>
                <a:spcPts val="0"/>
              </a:spcAft>
              <a:buNone/>
            </a:pPr>
            <a:r>
              <a:rPr lang="en">
                <a:solidFill>
                  <a:srgbClr val="E4E5B8"/>
                </a:solidFill>
                <a:latin typeface="Georgia"/>
                <a:ea typeface="Georgia"/>
                <a:cs typeface="Georgia"/>
                <a:sym typeface="Georgia"/>
              </a:rPr>
              <a:t>There came a time when primitive communism was superseded by the matriarchate—at that time men satisfied their needs mainly by means of primitive agriculture. Later the matriarchate was superseded by the patriarchate, under which men gained their livelihood mainly by </a:t>
            </a:r>
            <a:r>
              <a:rPr lang="en">
                <a:solidFill>
                  <a:srgbClr val="E4E5B8"/>
                </a:solidFill>
                <a:latin typeface="Georgia"/>
                <a:ea typeface="Georgia"/>
                <a:cs typeface="Georgia"/>
                <a:sym typeface="Georgia"/>
              </a:rPr>
              <a:t>cattle breeding</a:t>
            </a:r>
            <a:r>
              <a:rPr lang="en">
                <a:solidFill>
                  <a:srgbClr val="E4E5B8"/>
                </a:solidFill>
                <a:latin typeface="Georgia"/>
                <a:ea typeface="Georgia"/>
                <a:cs typeface="Georgia"/>
                <a:sym typeface="Georgia"/>
              </a:rPr>
              <a:t>. </a:t>
            </a:r>
            <a:endParaRPr>
              <a:solidFill>
                <a:srgbClr val="E4E5B8"/>
              </a:solidFill>
              <a:latin typeface="Georgia"/>
              <a:ea typeface="Georgia"/>
              <a:cs typeface="Georgia"/>
              <a:sym typeface="Georgia"/>
            </a:endParaRPr>
          </a:p>
          <a:p>
            <a:pPr indent="0" lvl="0" marL="0" rtl="0" algn="l">
              <a:spcBef>
                <a:spcPts val="0"/>
              </a:spcBef>
              <a:spcAft>
                <a:spcPts val="0"/>
              </a:spcAft>
              <a:buNone/>
            </a:pPr>
            <a:r>
              <a:t/>
            </a:r>
            <a:endParaRPr sz="1100">
              <a:solidFill>
                <a:srgbClr val="E4E5B8"/>
              </a:solidFill>
              <a:latin typeface="Georgia"/>
              <a:ea typeface="Georgia"/>
              <a:cs typeface="Georgia"/>
              <a:sym typeface="Georgia"/>
            </a:endParaRPr>
          </a:p>
          <a:p>
            <a:pPr indent="0" lvl="0" marL="0" rtl="0" algn="l">
              <a:spcBef>
                <a:spcPts val="0"/>
              </a:spcBef>
              <a:spcAft>
                <a:spcPts val="0"/>
              </a:spcAft>
              <a:buNone/>
            </a:pPr>
            <a:r>
              <a:t/>
            </a:r>
            <a:endParaRPr sz="1100">
              <a:solidFill>
                <a:srgbClr val="E4E5B8"/>
              </a:solidFill>
              <a:latin typeface="Georgia"/>
              <a:ea typeface="Georgia"/>
              <a:cs typeface="Georgia"/>
              <a:sym typeface="Georgia"/>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44"/>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9" name="Google Shape;259;p44"/>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260" name="Google Shape;260;p44"/>
          <p:cNvSpPr txBox="1"/>
          <p:nvPr>
            <p:ph type="title"/>
          </p:nvPr>
        </p:nvSpPr>
        <p:spPr>
          <a:xfrm>
            <a:off x="1658025" y="264300"/>
            <a:ext cx="7249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300">
                <a:solidFill>
                  <a:srgbClr val="E4E5B8"/>
                </a:solidFill>
                <a:latin typeface="Georgia"/>
                <a:ea typeface="Georgia"/>
                <a:cs typeface="Georgia"/>
                <a:sym typeface="Georgia"/>
              </a:rPr>
              <a:t>What is the materialist theory?</a:t>
            </a:r>
            <a:endParaRPr sz="2300">
              <a:solidFill>
                <a:srgbClr val="E4E5B8"/>
              </a:solidFill>
              <a:latin typeface="Georgia"/>
              <a:ea typeface="Georgia"/>
              <a:cs typeface="Georgia"/>
              <a:sym typeface="Georgia"/>
            </a:endParaRPr>
          </a:p>
          <a:p>
            <a:pPr indent="0" lvl="0" marL="0" rtl="0" algn="ctr">
              <a:spcBef>
                <a:spcPts val="0"/>
              </a:spcBef>
              <a:spcAft>
                <a:spcPts val="0"/>
              </a:spcAft>
              <a:buSzPts val="990"/>
              <a:buNone/>
            </a:pPr>
            <a:r>
              <a:t/>
            </a:r>
            <a:endParaRPr sz="2520">
              <a:solidFill>
                <a:srgbClr val="E4E5B8"/>
              </a:solidFill>
              <a:latin typeface="Georgia"/>
              <a:ea typeface="Georgia"/>
              <a:cs typeface="Georgia"/>
              <a:sym typeface="Georgia"/>
            </a:endParaRPr>
          </a:p>
        </p:txBody>
      </p:sp>
      <p:sp>
        <p:nvSpPr>
          <p:cNvPr id="261" name="Google Shape;261;p44"/>
          <p:cNvSpPr txBox="1"/>
          <p:nvPr/>
        </p:nvSpPr>
        <p:spPr>
          <a:xfrm>
            <a:off x="4338525" y="1519750"/>
            <a:ext cx="4822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lt2"/>
              </a:solidFill>
            </a:endParaRPr>
          </a:p>
        </p:txBody>
      </p:sp>
      <p:sp>
        <p:nvSpPr>
          <p:cNvPr id="262" name="Google Shape;262;p44"/>
          <p:cNvSpPr txBox="1"/>
          <p:nvPr/>
        </p:nvSpPr>
        <p:spPr>
          <a:xfrm>
            <a:off x="162525" y="1147400"/>
            <a:ext cx="8745300" cy="37866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300">
                <a:solidFill>
                  <a:srgbClr val="E4E5B8"/>
                </a:solidFill>
                <a:latin typeface="Georgia"/>
                <a:ea typeface="Georgia"/>
                <a:cs typeface="Georgia"/>
                <a:sym typeface="Georgia"/>
              </a:rPr>
              <a:t>The patriarchate was later superseded by the slave-owning system—at that time men gained their livelihood by means of relatively more developed agriculture. The slave-owning system was followed by feudalism, and then, after all this, came the bourgeois system. </a:t>
            </a:r>
            <a:endParaRPr sz="1300">
              <a:solidFill>
                <a:srgbClr val="E4E5B8"/>
              </a:solidFill>
              <a:latin typeface="Georgia"/>
              <a:ea typeface="Georgia"/>
              <a:cs typeface="Georgia"/>
              <a:sym typeface="Georgia"/>
            </a:endParaRPr>
          </a:p>
          <a:p>
            <a:pPr indent="0" lvl="0" marL="0" rtl="0" algn="just">
              <a:spcBef>
                <a:spcPts val="0"/>
              </a:spcBef>
              <a:spcAft>
                <a:spcPts val="0"/>
              </a:spcAft>
              <a:buNone/>
            </a:pPr>
            <a:r>
              <a:t/>
            </a:r>
            <a:endParaRPr sz="1300">
              <a:solidFill>
                <a:srgbClr val="E4E5B8"/>
              </a:solidFill>
              <a:latin typeface="Georgia"/>
              <a:ea typeface="Georgia"/>
              <a:cs typeface="Georgia"/>
              <a:sym typeface="Georgia"/>
            </a:endParaRPr>
          </a:p>
          <a:p>
            <a:pPr indent="0" lvl="0" marL="0" rtl="0" algn="just">
              <a:spcBef>
                <a:spcPts val="0"/>
              </a:spcBef>
              <a:spcAft>
                <a:spcPts val="0"/>
              </a:spcAft>
              <a:buNone/>
            </a:pPr>
            <a:r>
              <a:rPr lang="en" sz="1300">
                <a:solidFill>
                  <a:srgbClr val="E4E5B8"/>
                </a:solidFill>
                <a:latin typeface="Georgia"/>
                <a:ea typeface="Georgia"/>
                <a:cs typeface="Georgia"/>
                <a:sym typeface="Georgia"/>
              </a:rPr>
              <a:t>That, broadly speaking, is the way social life developed. Yes, all this is well known. ... But how did this development take place; did consciousness call forth the development of “nature” and of “society,” or, on the contrary, did the development of “nature” and “society” call forth the development of consciousness? This is how the materialist theory presents the question. </a:t>
            </a:r>
            <a:endParaRPr sz="1300">
              <a:solidFill>
                <a:srgbClr val="E4E5B8"/>
              </a:solidFill>
              <a:latin typeface="Georgia"/>
              <a:ea typeface="Georgia"/>
              <a:cs typeface="Georgia"/>
              <a:sym typeface="Georgia"/>
            </a:endParaRPr>
          </a:p>
          <a:p>
            <a:pPr indent="0" lvl="0" marL="0" rtl="0" algn="just">
              <a:spcBef>
                <a:spcPts val="0"/>
              </a:spcBef>
              <a:spcAft>
                <a:spcPts val="0"/>
              </a:spcAft>
              <a:buNone/>
            </a:pPr>
            <a:r>
              <a:t/>
            </a:r>
            <a:endParaRPr sz="1300">
              <a:solidFill>
                <a:srgbClr val="E4E5B8"/>
              </a:solidFill>
              <a:latin typeface="Georgia"/>
              <a:ea typeface="Georgia"/>
              <a:cs typeface="Georgia"/>
              <a:sym typeface="Georgia"/>
            </a:endParaRPr>
          </a:p>
          <a:p>
            <a:pPr indent="0" lvl="0" marL="0" rtl="0" algn="just">
              <a:spcBef>
                <a:spcPts val="0"/>
              </a:spcBef>
              <a:spcAft>
                <a:spcPts val="0"/>
              </a:spcAft>
              <a:buNone/>
            </a:pPr>
            <a:r>
              <a:rPr lang="en" sz="1300">
                <a:solidFill>
                  <a:srgbClr val="E4E5B8"/>
                </a:solidFill>
                <a:latin typeface="Georgia"/>
                <a:ea typeface="Georgia"/>
                <a:cs typeface="Georgia"/>
                <a:sym typeface="Georgia"/>
              </a:rPr>
              <a:t>Some people say that “nature” and “social life” were preceded by the universal idea, which subsequently served as the basis of their development, so that the development of the phenomena of “nature” and of “social life” is, so to speak, the external form, merely the expression of the development of the universal idea. Such, for example, was the doctrine of the idealists, who in the course of time split up into several trends. </a:t>
            </a:r>
            <a:endParaRPr sz="1300">
              <a:solidFill>
                <a:srgbClr val="E4E5B8"/>
              </a:solidFill>
              <a:latin typeface="Georgia"/>
              <a:ea typeface="Georgia"/>
              <a:cs typeface="Georgia"/>
              <a:sym typeface="Georgia"/>
            </a:endParaRPr>
          </a:p>
          <a:p>
            <a:pPr indent="0" lvl="0" marL="0" rtl="0" algn="just">
              <a:spcBef>
                <a:spcPts val="0"/>
              </a:spcBef>
              <a:spcAft>
                <a:spcPts val="0"/>
              </a:spcAft>
              <a:buNone/>
            </a:pPr>
            <a:r>
              <a:t/>
            </a:r>
            <a:endParaRPr sz="1300">
              <a:solidFill>
                <a:srgbClr val="E4E5B8"/>
              </a:solidFill>
              <a:latin typeface="Georgia"/>
              <a:ea typeface="Georgia"/>
              <a:cs typeface="Georgia"/>
              <a:sym typeface="Georgia"/>
            </a:endParaRPr>
          </a:p>
          <a:p>
            <a:pPr indent="0" lvl="0" marL="0" rtl="0" algn="just">
              <a:spcBef>
                <a:spcPts val="0"/>
              </a:spcBef>
              <a:spcAft>
                <a:spcPts val="0"/>
              </a:spcAft>
              <a:buNone/>
            </a:pPr>
            <a:r>
              <a:rPr lang="en" sz="1300">
                <a:solidFill>
                  <a:srgbClr val="E4E5B8"/>
                </a:solidFill>
                <a:latin typeface="Georgia"/>
                <a:ea typeface="Georgia"/>
                <a:cs typeface="Georgia"/>
                <a:sym typeface="Georgia"/>
              </a:rPr>
              <a:t>Others say that from the very beginning there have existed in the world two mutually negating forces—idea and matter, consciousness and being, and that correspondingly, phenomena also fall into two categories—the ideal and the material, which negate each other, and contend against each other, so that the development of nature and society is a constant struggle between ideal and material phenomena. </a:t>
            </a:r>
            <a:endParaRPr sz="1300">
              <a:solidFill>
                <a:srgbClr val="E4E5B8"/>
              </a:solidFill>
              <a:latin typeface="Georgia"/>
              <a:ea typeface="Georgia"/>
              <a:cs typeface="Georgia"/>
              <a:sym typeface="Georgia"/>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45"/>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8" name="Google Shape;268;p45"/>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269" name="Google Shape;269;p45"/>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rgbClr val="000000"/>
              </a:buClr>
              <a:buSzPct val="43043"/>
              <a:buFont typeface="Arial"/>
              <a:buNone/>
            </a:pPr>
            <a:r>
              <a:rPr lang="en" sz="2300">
                <a:solidFill>
                  <a:srgbClr val="E4E5B8"/>
                </a:solidFill>
                <a:latin typeface="Georgia"/>
                <a:ea typeface="Georgia"/>
                <a:cs typeface="Georgia"/>
                <a:sym typeface="Georgia"/>
              </a:rPr>
              <a:t>What is the materialist theory?</a:t>
            </a:r>
            <a:endParaRPr sz="2300">
              <a:solidFill>
                <a:srgbClr val="E4E5B8"/>
              </a:solidFill>
              <a:latin typeface="Georgia"/>
              <a:ea typeface="Georgia"/>
              <a:cs typeface="Georgia"/>
              <a:sym typeface="Georgia"/>
            </a:endParaRPr>
          </a:p>
          <a:p>
            <a:pPr indent="0" lvl="0" marL="0" rtl="0" algn="ctr">
              <a:spcBef>
                <a:spcPts val="0"/>
              </a:spcBef>
              <a:spcAft>
                <a:spcPts val="0"/>
              </a:spcAft>
              <a:buNone/>
            </a:pPr>
            <a:r>
              <a:t/>
            </a:r>
            <a:endParaRPr>
              <a:solidFill>
                <a:srgbClr val="E4E5B8"/>
              </a:solidFill>
              <a:latin typeface="Georgia"/>
              <a:ea typeface="Georgia"/>
              <a:cs typeface="Georgia"/>
              <a:sym typeface="Georgia"/>
            </a:endParaRPr>
          </a:p>
          <a:p>
            <a:pPr indent="0" lvl="0" marL="0" rtl="0" algn="ctr">
              <a:spcBef>
                <a:spcPts val="0"/>
              </a:spcBef>
              <a:spcAft>
                <a:spcPts val="0"/>
              </a:spcAft>
              <a:buNone/>
            </a:pPr>
            <a:r>
              <a:t/>
            </a:r>
            <a:endParaRPr>
              <a:solidFill>
                <a:srgbClr val="E4E5B8"/>
              </a:solidFill>
              <a:latin typeface="Georgia"/>
              <a:ea typeface="Georgia"/>
              <a:cs typeface="Georgia"/>
              <a:sym typeface="Georgia"/>
            </a:endParaRPr>
          </a:p>
        </p:txBody>
      </p:sp>
      <p:sp>
        <p:nvSpPr>
          <p:cNvPr id="270" name="Google Shape;270;p45"/>
          <p:cNvSpPr txBox="1"/>
          <p:nvPr/>
        </p:nvSpPr>
        <p:spPr>
          <a:xfrm>
            <a:off x="4338525" y="1519750"/>
            <a:ext cx="4822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lt2"/>
              </a:solidFill>
            </a:endParaRPr>
          </a:p>
        </p:txBody>
      </p:sp>
      <p:sp>
        <p:nvSpPr>
          <p:cNvPr id="271" name="Google Shape;271;p45"/>
          <p:cNvSpPr txBox="1"/>
          <p:nvPr/>
        </p:nvSpPr>
        <p:spPr>
          <a:xfrm>
            <a:off x="51150" y="1101300"/>
            <a:ext cx="9041700" cy="40329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250">
                <a:solidFill>
                  <a:srgbClr val="E4E5B8"/>
                </a:solidFill>
                <a:latin typeface="Georgia"/>
                <a:ea typeface="Georgia"/>
                <a:cs typeface="Georgia"/>
                <a:sym typeface="Georgia"/>
              </a:rPr>
              <a:t>Such, for example, was the doctrine of the dualists, who in the course of time, like the idealists, split up into several trends. The materialist theory utterly repudiates both dualism and idealism. Of course, both ideal and material phenomena exist in the world, but this does not mean that they negate each other. </a:t>
            </a:r>
            <a:endParaRPr sz="1250">
              <a:solidFill>
                <a:srgbClr val="E4E5B8"/>
              </a:solidFill>
              <a:latin typeface="Georgia"/>
              <a:ea typeface="Georgia"/>
              <a:cs typeface="Georgia"/>
              <a:sym typeface="Georgia"/>
            </a:endParaRPr>
          </a:p>
          <a:p>
            <a:pPr indent="0" lvl="0" marL="0" rtl="0" algn="just">
              <a:spcBef>
                <a:spcPts val="0"/>
              </a:spcBef>
              <a:spcAft>
                <a:spcPts val="0"/>
              </a:spcAft>
              <a:buNone/>
            </a:pPr>
            <a:r>
              <a:t/>
            </a:r>
            <a:endParaRPr sz="1250">
              <a:solidFill>
                <a:srgbClr val="E4E5B8"/>
              </a:solidFill>
              <a:latin typeface="Georgia"/>
              <a:ea typeface="Georgia"/>
              <a:cs typeface="Georgia"/>
              <a:sym typeface="Georgia"/>
            </a:endParaRPr>
          </a:p>
          <a:p>
            <a:pPr indent="0" lvl="0" marL="0" rtl="0" algn="just">
              <a:spcBef>
                <a:spcPts val="0"/>
              </a:spcBef>
              <a:spcAft>
                <a:spcPts val="0"/>
              </a:spcAft>
              <a:buNone/>
            </a:pPr>
            <a:r>
              <a:rPr lang="en" sz="1250">
                <a:solidFill>
                  <a:srgbClr val="E4E5B8"/>
                </a:solidFill>
                <a:latin typeface="Georgia"/>
                <a:ea typeface="Georgia"/>
                <a:cs typeface="Georgia"/>
                <a:sym typeface="Georgia"/>
              </a:rPr>
              <a:t>On the contrary, the ideal and the material sides are two different forms of one and the same nature or society, the one cannot be conceived without the other, they exist together, develop together, and, consequently, we have no grounds whatever for thinking that they negate each other. Thus, so-called dualism proves to be unsound. A single and indivisible nature expressed in two different forms—material and ideal; a single and indivisible social life expressed in two different forms—material and ideal—that is how we should regard the development of nature and of social life. </a:t>
            </a:r>
            <a:endParaRPr sz="1250">
              <a:solidFill>
                <a:srgbClr val="E4E5B8"/>
              </a:solidFill>
              <a:latin typeface="Georgia"/>
              <a:ea typeface="Georgia"/>
              <a:cs typeface="Georgia"/>
              <a:sym typeface="Georgia"/>
            </a:endParaRPr>
          </a:p>
          <a:p>
            <a:pPr indent="0" lvl="0" marL="0" rtl="0" algn="just">
              <a:spcBef>
                <a:spcPts val="0"/>
              </a:spcBef>
              <a:spcAft>
                <a:spcPts val="0"/>
              </a:spcAft>
              <a:buNone/>
            </a:pPr>
            <a:r>
              <a:t/>
            </a:r>
            <a:endParaRPr sz="1250">
              <a:solidFill>
                <a:srgbClr val="E4E5B8"/>
              </a:solidFill>
              <a:latin typeface="Georgia"/>
              <a:ea typeface="Georgia"/>
              <a:cs typeface="Georgia"/>
              <a:sym typeface="Georgia"/>
            </a:endParaRPr>
          </a:p>
          <a:p>
            <a:pPr indent="0" lvl="0" marL="0" rtl="0" algn="just">
              <a:spcBef>
                <a:spcPts val="0"/>
              </a:spcBef>
              <a:spcAft>
                <a:spcPts val="0"/>
              </a:spcAft>
              <a:buNone/>
            </a:pPr>
            <a:r>
              <a:rPr lang="en" sz="1250">
                <a:solidFill>
                  <a:srgbClr val="E4E5B8"/>
                </a:solidFill>
                <a:latin typeface="Georgia"/>
                <a:ea typeface="Georgia"/>
                <a:cs typeface="Georgia"/>
                <a:sym typeface="Georgia"/>
              </a:rPr>
              <a:t>Such is the monism of the materialist theory. At the same time, the materialist theory also repudiates idealism. </a:t>
            </a:r>
            <a:endParaRPr sz="1250">
              <a:solidFill>
                <a:srgbClr val="E4E5B8"/>
              </a:solidFill>
              <a:latin typeface="Georgia"/>
              <a:ea typeface="Georgia"/>
              <a:cs typeface="Georgia"/>
              <a:sym typeface="Georgia"/>
            </a:endParaRPr>
          </a:p>
          <a:p>
            <a:pPr indent="0" lvl="0" marL="0" rtl="0" algn="just">
              <a:spcBef>
                <a:spcPts val="0"/>
              </a:spcBef>
              <a:spcAft>
                <a:spcPts val="0"/>
              </a:spcAft>
              <a:buNone/>
            </a:pPr>
            <a:r>
              <a:t/>
            </a:r>
            <a:endParaRPr sz="1250">
              <a:solidFill>
                <a:srgbClr val="E4E5B8"/>
              </a:solidFill>
              <a:latin typeface="Georgia"/>
              <a:ea typeface="Georgia"/>
              <a:cs typeface="Georgia"/>
              <a:sym typeface="Georgia"/>
            </a:endParaRPr>
          </a:p>
          <a:p>
            <a:pPr indent="0" lvl="0" marL="0" rtl="0" algn="just">
              <a:spcBef>
                <a:spcPts val="0"/>
              </a:spcBef>
              <a:spcAft>
                <a:spcPts val="0"/>
              </a:spcAft>
              <a:buNone/>
            </a:pPr>
            <a:r>
              <a:rPr lang="en" sz="1250">
                <a:solidFill>
                  <a:srgbClr val="E4E5B8"/>
                </a:solidFill>
                <a:latin typeface="Georgia"/>
                <a:ea typeface="Georgia"/>
                <a:cs typeface="Georgia"/>
                <a:sym typeface="Georgia"/>
              </a:rPr>
              <a:t>It is wrong to think that in its development the ideal side, and consciousness in general, precedes the development of the material side. So-called external “non-living” nature existed before there were any living beings. The first living matter possessed no consciousness, it possessed only irritability and the first rudiments of sensation. </a:t>
            </a:r>
            <a:endParaRPr sz="1250">
              <a:solidFill>
                <a:srgbClr val="E4E5B8"/>
              </a:solidFill>
              <a:latin typeface="Georgia"/>
              <a:ea typeface="Georgia"/>
              <a:cs typeface="Georgia"/>
              <a:sym typeface="Georgia"/>
            </a:endParaRPr>
          </a:p>
          <a:p>
            <a:pPr indent="0" lvl="0" marL="0" rtl="0" algn="just">
              <a:spcBef>
                <a:spcPts val="0"/>
              </a:spcBef>
              <a:spcAft>
                <a:spcPts val="0"/>
              </a:spcAft>
              <a:buNone/>
            </a:pPr>
            <a:r>
              <a:t/>
            </a:r>
            <a:endParaRPr sz="1250">
              <a:solidFill>
                <a:srgbClr val="E4E5B8"/>
              </a:solidFill>
              <a:latin typeface="Georgia"/>
              <a:ea typeface="Georgia"/>
              <a:cs typeface="Georgia"/>
              <a:sym typeface="Georgia"/>
            </a:endParaRPr>
          </a:p>
          <a:p>
            <a:pPr indent="0" lvl="0" marL="0" rtl="0" algn="just">
              <a:spcBef>
                <a:spcPts val="0"/>
              </a:spcBef>
              <a:spcAft>
                <a:spcPts val="0"/>
              </a:spcAft>
              <a:buNone/>
            </a:pPr>
            <a:r>
              <a:rPr lang="en" sz="1250">
                <a:solidFill>
                  <a:srgbClr val="E4E5B8"/>
                </a:solidFill>
                <a:latin typeface="Georgia"/>
                <a:ea typeface="Georgia"/>
                <a:cs typeface="Georgia"/>
                <a:sym typeface="Georgia"/>
              </a:rPr>
              <a:t>Later, animals gradually developed the power of sensation, which slowly passed into consciousness, in conformity with the development of the structure of their organisms and nervous systems. If the ape had always walked on all fours, if it had never stood upright, its descendant—man—would not have been able freely to use his lungs and vocal chords and, therefore, would not have been able to speak; and that would have fundamentally retarded the development of his consciousness. </a:t>
            </a:r>
            <a:endParaRPr sz="1250">
              <a:solidFill>
                <a:srgbClr val="E4E5B8"/>
              </a:solidFill>
              <a:latin typeface="Georgia"/>
              <a:ea typeface="Georgia"/>
              <a:cs typeface="Georgia"/>
              <a:sym typeface="Georgia"/>
            </a:endParaRPr>
          </a:p>
        </p:txBody>
      </p:sp>
      <p:sp>
        <p:nvSpPr>
          <p:cNvPr id="272" name="Google Shape;272;p45"/>
          <p:cNvSpPr txBox="1"/>
          <p:nvPr/>
        </p:nvSpPr>
        <p:spPr>
          <a:xfrm>
            <a:off x="5128100" y="1545225"/>
            <a:ext cx="40329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lt2"/>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46"/>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8" name="Google Shape;278;p46"/>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279" name="Google Shape;279;p46"/>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sz="2300">
                <a:solidFill>
                  <a:srgbClr val="E4E5B8"/>
                </a:solidFill>
                <a:latin typeface="Georgia"/>
                <a:ea typeface="Georgia"/>
                <a:cs typeface="Georgia"/>
                <a:sym typeface="Georgia"/>
              </a:rPr>
              <a:t>What is the materialist theory?</a:t>
            </a:r>
            <a:endParaRPr>
              <a:solidFill>
                <a:srgbClr val="E4E5B8"/>
              </a:solidFill>
              <a:latin typeface="Georgia"/>
              <a:ea typeface="Georgia"/>
              <a:cs typeface="Georgia"/>
              <a:sym typeface="Georgia"/>
            </a:endParaRPr>
          </a:p>
          <a:p>
            <a:pPr indent="0" lvl="0" marL="0" rtl="0" algn="ctr">
              <a:spcBef>
                <a:spcPts val="0"/>
              </a:spcBef>
              <a:spcAft>
                <a:spcPts val="0"/>
              </a:spcAft>
              <a:buNone/>
            </a:pPr>
            <a:r>
              <a:t/>
            </a:r>
            <a:endParaRPr>
              <a:solidFill>
                <a:srgbClr val="E4E5B8"/>
              </a:solidFill>
              <a:latin typeface="Georgia"/>
              <a:ea typeface="Georgia"/>
              <a:cs typeface="Georgia"/>
              <a:sym typeface="Georgia"/>
            </a:endParaRPr>
          </a:p>
        </p:txBody>
      </p:sp>
      <p:sp>
        <p:nvSpPr>
          <p:cNvPr id="280" name="Google Shape;280;p46"/>
          <p:cNvSpPr txBox="1"/>
          <p:nvPr/>
        </p:nvSpPr>
        <p:spPr>
          <a:xfrm>
            <a:off x="4338525" y="1519750"/>
            <a:ext cx="4822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lt2"/>
              </a:solidFill>
            </a:endParaRPr>
          </a:p>
        </p:txBody>
      </p:sp>
      <p:sp>
        <p:nvSpPr>
          <p:cNvPr id="281" name="Google Shape;281;p46"/>
          <p:cNvSpPr txBox="1"/>
          <p:nvPr/>
        </p:nvSpPr>
        <p:spPr>
          <a:xfrm>
            <a:off x="266050" y="1101300"/>
            <a:ext cx="8382300" cy="34170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a:solidFill>
                  <a:srgbClr val="E4E5B8"/>
                </a:solidFill>
                <a:latin typeface="Georgia"/>
                <a:ea typeface="Georgia"/>
                <a:cs typeface="Georgia"/>
                <a:sym typeface="Georgia"/>
              </a:rPr>
              <a:t>History shows that if at different times men were imbued with different ideas and desires, the reason for this is that at different times men fought nature in different ways to satisfy their needs and, accordingly, their economic relations assumed different forms. There was a time when men fought nature collectively, on the basis of primitive communism; at that time their property was communist property and, therefore, at that time they drew scarcely any distinction between “mine” and “thine,” their consciousness was communistic. </a:t>
            </a:r>
            <a:endParaRPr>
              <a:solidFill>
                <a:srgbClr val="E4E5B8"/>
              </a:solidFill>
              <a:latin typeface="Georgia"/>
              <a:ea typeface="Georgia"/>
              <a:cs typeface="Georgia"/>
              <a:sym typeface="Georgia"/>
            </a:endParaRPr>
          </a:p>
          <a:p>
            <a:pPr indent="0" lvl="0" marL="0" rtl="0" algn="just">
              <a:spcBef>
                <a:spcPts val="0"/>
              </a:spcBef>
              <a:spcAft>
                <a:spcPts val="0"/>
              </a:spcAft>
              <a:buNone/>
            </a:pPr>
            <a:r>
              <a:t/>
            </a:r>
            <a:endParaRPr>
              <a:solidFill>
                <a:srgbClr val="E4E5B8"/>
              </a:solidFill>
              <a:latin typeface="Georgia"/>
              <a:ea typeface="Georgia"/>
              <a:cs typeface="Georgia"/>
              <a:sym typeface="Georgia"/>
            </a:endParaRPr>
          </a:p>
          <a:p>
            <a:pPr indent="0" lvl="0" marL="0" rtl="0" algn="just">
              <a:spcBef>
                <a:spcPts val="0"/>
              </a:spcBef>
              <a:spcAft>
                <a:spcPts val="0"/>
              </a:spcAft>
              <a:buNone/>
            </a:pPr>
            <a:r>
              <a:rPr lang="en">
                <a:solidFill>
                  <a:srgbClr val="E4E5B8"/>
                </a:solidFill>
                <a:latin typeface="Georgia"/>
                <a:ea typeface="Georgia"/>
                <a:cs typeface="Georgia"/>
                <a:sym typeface="Georgia"/>
              </a:rPr>
              <a:t>There came a time when the distinction between “mine” and “thine” penetrated the process of production; at that time property, too, assumed a private, individualist character and, therefore, the consciousness of men became imbued with the sense of private property. </a:t>
            </a:r>
            <a:endParaRPr>
              <a:solidFill>
                <a:srgbClr val="E4E5B8"/>
              </a:solidFill>
              <a:latin typeface="Georgia"/>
              <a:ea typeface="Georgia"/>
              <a:cs typeface="Georgia"/>
              <a:sym typeface="Georgia"/>
            </a:endParaRPr>
          </a:p>
          <a:p>
            <a:pPr indent="0" lvl="0" marL="0" rtl="0" algn="just">
              <a:spcBef>
                <a:spcPts val="0"/>
              </a:spcBef>
              <a:spcAft>
                <a:spcPts val="0"/>
              </a:spcAft>
              <a:buNone/>
            </a:pPr>
            <a:r>
              <a:t/>
            </a:r>
            <a:endParaRPr>
              <a:solidFill>
                <a:srgbClr val="E4E5B8"/>
              </a:solidFill>
              <a:latin typeface="Georgia"/>
              <a:ea typeface="Georgia"/>
              <a:cs typeface="Georgia"/>
              <a:sym typeface="Georgia"/>
            </a:endParaRPr>
          </a:p>
          <a:p>
            <a:pPr indent="0" lvl="0" marL="0" rtl="0" algn="just">
              <a:spcBef>
                <a:spcPts val="0"/>
              </a:spcBef>
              <a:spcAft>
                <a:spcPts val="0"/>
              </a:spcAft>
              <a:buNone/>
            </a:pPr>
            <a:r>
              <a:rPr lang="en">
                <a:solidFill>
                  <a:srgbClr val="E4E5B8"/>
                </a:solidFill>
                <a:latin typeface="Georgia"/>
                <a:ea typeface="Georgia"/>
                <a:cs typeface="Georgia"/>
                <a:sym typeface="Georgia"/>
              </a:rPr>
              <a:t>Then came the time, the present time, when production is again assuming a social character and, consequently, property, too, will soon assume a social character—and this is precisely why the consciousness of men is gradually becoming imbued with socialism. Hence arose the well known materialist proposition: in the process of development content precedes form, form lags behind content.</a:t>
            </a:r>
            <a:endParaRPr>
              <a:solidFill>
                <a:srgbClr val="E4E5B8"/>
              </a:solidFill>
              <a:latin typeface="Georgia"/>
              <a:ea typeface="Georgia"/>
              <a:cs typeface="Georgia"/>
              <a:sym typeface="Georgia"/>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47"/>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87" name="Google Shape;287;p47"/>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288" name="Google Shape;288;p47"/>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sz="2300">
                <a:solidFill>
                  <a:srgbClr val="E4E5B8"/>
                </a:solidFill>
                <a:latin typeface="Georgia"/>
                <a:ea typeface="Georgia"/>
                <a:cs typeface="Georgia"/>
                <a:sym typeface="Georgia"/>
              </a:rPr>
              <a:t>What is the materialist theory?</a:t>
            </a:r>
            <a:endParaRPr>
              <a:solidFill>
                <a:srgbClr val="E4E5B8"/>
              </a:solidFill>
              <a:latin typeface="Georgia"/>
              <a:ea typeface="Georgia"/>
              <a:cs typeface="Georgia"/>
              <a:sym typeface="Georgia"/>
            </a:endParaRPr>
          </a:p>
          <a:p>
            <a:pPr indent="0" lvl="0" marL="0" rtl="0" algn="ctr">
              <a:spcBef>
                <a:spcPts val="0"/>
              </a:spcBef>
              <a:spcAft>
                <a:spcPts val="0"/>
              </a:spcAft>
              <a:buNone/>
            </a:pPr>
            <a:r>
              <a:t/>
            </a:r>
            <a:endParaRPr>
              <a:solidFill>
                <a:srgbClr val="E4E5B8"/>
              </a:solidFill>
              <a:latin typeface="Georgia"/>
              <a:ea typeface="Georgia"/>
              <a:cs typeface="Georgia"/>
              <a:sym typeface="Georgia"/>
            </a:endParaRPr>
          </a:p>
        </p:txBody>
      </p:sp>
      <p:sp>
        <p:nvSpPr>
          <p:cNvPr id="289" name="Google Shape;289;p47"/>
          <p:cNvSpPr txBox="1"/>
          <p:nvPr/>
        </p:nvSpPr>
        <p:spPr>
          <a:xfrm>
            <a:off x="4338525" y="1519750"/>
            <a:ext cx="4822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lt2"/>
              </a:solidFill>
            </a:endParaRPr>
          </a:p>
        </p:txBody>
      </p:sp>
      <p:sp>
        <p:nvSpPr>
          <p:cNvPr id="290" name="Google Shape;290;p47"/>
          <p:cNvSpPr txBox="1"/>
          <p:nvPr/>
        </p:nvSpPr>
        <p:spPr>
          <a:xfrm>
            <a:off x="266050" y="1101300"/>
            <a:ext cx="8382300" cy="39711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a:solidFill>
                  <a:srgbClr val="E4E5B8"/>
                </a:solidFill>
                <a:latin typeface="Georgia"/>
                <a:ea typeface="Georgia"/>
                <a:cs typeface="Georgia"/>
                <a:sym typeface="Georgia"/>
              </a:rPr>
              <a:t>And as, in Marx’s opinion, economic development is the “material foundation” of social life, its content, while legal political and religious-philosophical development is the “ideological form” of this content, its “superstructure,” Marx draws the conclusion that: “With the change of the economic foundation the entire immense superstructure is more or less rapidly transformed.” </a:t>
            </a:r>
            <a:endParaRPr>
              <a:solidFill>
                <a:srgbClr val="E4E5B8"/>
              </a:solidFill>
              <a:latin typeface="Georgia"/>
              <a:ea typeface="Georgia"/>
              <a:cs typeface="Georgia"/>
              <a:sym typeface="Georgia"/>
            </a:endParaRPr>
          </a:p>
          <a:p>
            <a:pPr indent="0" lvl="0" marL="0" rtl="0" algn="just">
              <a:spcBef>
                <a:spcPts val="0"/>
              </a:spcBef>
              <a:spcAft>
                <a:spcPts val="0"/>
              </a:spcAft>
              <a:buNone/>
            </a:pPr>
            <a:r>
              <a:t/>
            </a:r>
            <a:endParaRPr>
              <a:solidFill>
                <a:srgbClr val="E4E5B8"/>
              </a:solidFill>
              <a:latin typeface="Georgia"/>
              <a:ea typeface="Georgia"/>
              <a:cs typeface="Georgia"/>
              <a:sym typeface="Georgia"/>
            </a:endParaRPr>
          </a:p>
          <a:p>
            <a:pPr indent="0" lvl="0" marL="0" rtl="0" algn="just">
              <a:spcBef>
                <a:spcPts val="0"/>
              </a:spcBef>
              <a:spcAft>
                <a:spcPts val="0"/>
              </a:spcAft>
              <a:buNone/>
            </a:pPr>
            <a:r>
              <a:rPr lang="en">
                <a:solidFill>
                  <a:srgbClr val="E4E5B8"/>
                </a:solidFill>
                <a:latin typeface="Georgia"/>
                <a:ea typeface="Georgia"/>
                <a:cs typeface="Georgia"/>
                <a:sym typeface="Georgia"/>
              </a:rPr>
              <a:t>Content is impossible without form, but the point is that since a given form lags behind its content, it never fully corresponds to this content; and so, the new content is “obliged” to clothe itself for a time in the old form, and this causes a conflict between them. </a:t>
            </a:r>
            <a:endParaRPr>
              <a:solidFill>
                <a:srgbClr val="E4E5B8"/>
              </a:solidFill>
              <a:latin typeface="Georgia"/>
              <a:ea typeface="Georgia"/>
              <a:cs typeface="Georgia"/>
              <a:sym typeface="Georgia"/>
            </a:endParaRPr>
          </a:p>
          <a:p>
            <a:pPr indent="0" lvl="0" marL="0" rtl="0" algn="just">
              <a:spcBef>
                <a:spcPts val="0"/>
              </a:spcBef>
              <a:spcAft>
                <a:spcPts val="0"/>
              </a:spcAft>
              <a:buNone/>
            </a:pPr>
            <a:r>
              <a:t/>
            </a:r>
            <a:endParaRPr>
              <a:solidFill>
                <a:srgbClr val="E4E5B8"/>
              </a:solidFill>
              <a:latin typeface="Georgia"/>
              <a:ea typeface="Georgia"/>
              <a:cs typeface="Georgia"/>
              <a:sym typeface="Georgia"/>
            </a:endParaRPr>
          </a:p>
          <a:p>
            <a:pPr indent="0" lvl="0" marL="0" rtl="0" algn="just">
              <a:spcBef>
                <a:spcPts val="0"/>
              </a:spcBef>
              <a:spcAft>
                <a:spcPts val="0"/>
              </a:spcAft>
              <a:buNone/>
            </a:pPr>
            <a:r>
              <a:rPr lang="en">
                <a:solidFill>
                  <a:srgbClr val="E4E5B8"/>
                </a:solidFill>
                <a:latin typeface="Georgia"/>
                <a:ea typeface="Georgia"/>
                <a:cs typeface="Georgia"/>
                <a:sym typeface="Georgia"/>
              </a:rPr>
              <a:t>At the present time, for example, the form of appropriation of the product, which is private in character, does not correspond to the social content of production, and this is the basis of the present-day social “conflict.” </a:t>
            </a:r>
            <a:endParaRPr>
              <a:solidFill>
                <a:srgbClr val="E4E5B8"/>
              </a:solidFill>
              <a:latin typeface="Georgia"/>
              <a:ea typeface="Georgia"/>
              <a:cs typeface="Georgia"/>
              <a:sym typeface="Georgia"/>
            </a:endParaRPr>
          </a:p>
          <a:p>
            <a:pPr indent="0" lvl="0" marL="0" rtl="0" algn="just">
              <a:spcBef>
                <a:spcPts val="0"/>
              </a:spcBef>
              <a:spcAft>
                <a:spcPts val="0"/>
              </a:spcAft>
              <a:buNone/>
            </a:pPr>
            <a:r>
              <a:t/>
            </a:r>
            <a:endParaRPr>
              <a:solidFill>
                <a:srgbClr val="E4E5B8"/>
              </a:solidFill>
              <a:latin typeface="Georgia"/>
              <a:ea typeface="Georgia"/>
              <a:cs typeface="Georgia"/>
              <a:sym typeface="Georgia"/>
            </a:endParaRPr>
          </a:p>
          <a:p>
            <a:pPr indent="0" lvl="0" marL="0" rtl="0" algn="just">
              <a:spcBef>
                <a:spcPts val="0"/>
              </a:spcBef>
              <a:spcAft>
                <a:spcPts val="0"/>
              </a:spcAft>
              <a:buNone/>
            </a:pPr>
            <a:r>
              <a:rPr lang="en">
                <a:solidFill>
                  <a:srgbClr val="E4E5B8"/>
                </a:solidFill>
                <a:latin typeface="Georgia"/>
                <a:ea typeface="Georgia"/>
                <a:cs typeface="Georgia"/>
                <a:sym typeface="Georgia"/>
              </a:rPr>
              <a:t>On the other hand, the idea that consciousness is a form of being does not mean that by its nature consciousness, too, is matter. That was the opinion held only by the vulgar materialists…</a:t>
            </a:r>
            <a:endParaRPr>
              <a:solidFill>
                <a:srgbClr val="E4E5B8"/>
              </a:solidFill>
              <a:latin typeface="Georgia"/>
              <a:ea typeface="Georgia"/>
              <a:cs typeface="Georgia"/>
              <a:sym typeface="Georgia"/>
            </a:endParaRPr>
          </a:p>
          <a:p>
            <a:pPr indent="0" lvl="0" marL="0" rtl="0" algn="l">
              <a:spcBef>
                <a:spcPts val="0"/>
              </a:spcBef>
              <a:spcAft>
                <a:spcPts val="0"/>
              </a:spcAft>
              <a:buNone/>
            </a:pPr>
            <a:r>
              <a:t/>
            </a:r>
            <a:endParaRPr>
              <a:solidFill>
                <a:srgbClr val="E4E5B8"/>
              </a:solidFill>
              <a:latin typeface="Georgia"/>
              <a:ea typeface="Georgia"/>
              <a:cs typeface="Georgia"/>
              <a:sym typeface="Georgia"/>
            </a:endParaRPr>
          </a:p>
          <a:p>
            <a:pPr indent="0" lvl="0" marL="0" rtl="0" algn="l">
              <a:spcBef>
                <a:spcPts val="0"/>
              </a:spcBef>
              <a:spcAft>
                <a:spcPts val="0"/>
              </a:spcAft>
              <a:buNone/>
            </a:pPr>
            <a:r>
              <a:t/>
            </a:r>
            <a:endParaRPr sz="1100">
              <a:solidFill>
                <a:srgbClr val="E4E5B8"/>
              </a:solidFill>
              <a:latin typeface="Georgia"/>
              <a:ea typeface="Georgia"/>
              <a:cs typeface="Georgia"/>
              <a:sym typeface="Georgia"/>
            </a:endParaRPr>
          </a:p>
          <a:p>
            <a:pPr indent="0" lvl="0" marL="0" rtl="0" algn="l">
              <a:spcBef>
                <a:spcPts val="0"/>
              </a:spcBef>
              <a:spcAft>
                <a:spcPts val="0"/>
              </a:spcAft>
              <a:buNone/>
            </a:pPr>
            <a:r>
              <a:rPr lang="en" sz="1100">
                <a:solidFill>
                  <a:srgbClr val="E4E5B8"/>
                </a:solidFill>
                <a:latin typeface="Georgia"/>
                <a:ea typeface="Georgia"/>
                <a:cs typeface="Georgia"/>
                <a:sym typeface="Georgia"/>
              </a:rPr>
              <a:t> </a:t>
            </a:r>
            <a:endParaRPr sz="1100">
              <a:solidFill>
                <a:srgbClr val="E4E5B8"/>
              </a:solidFill>
              <a:latin typeface="Georgia"/>
              <a:ea typeface="Georgia"/>
              <a:cs typeface="Georgia"/>
              <a:sym typeface="Georgia"/>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48"/>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96" name="Google Shape;296;p48"/>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297" name="Google Shape;297;p48"/>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sz="2300">
                <a:solidFill>
                  <a:srgbClr val="E4E5B8"/>
                </a:solidFill>
                <a:latin typeface="Georgia"/>
                <a:ea typeface="Georgia"/>
                <a:cs typeface="Georgia"/>
                <a:sym typeface="Georgia"/>
              </a:rPr>
              <a:t>What is the materialist theory?</a:t>
            </a:r>
            <a:endParaRPr>
              <a:solidFill>
                <a:srgbClr val="E4E5B8"/>
              </a:solidFill>
              <a:latin typeface="Georgia"/>
              <a:ea typeface="Georgia"/>
              <a:cs typeface="Georgia"/>
              <a:sym typeface="Georgia"/>
            </a:endParaRPr>
          </a:p>
          <a:p>
            <a:pPr indent="0" lvl="0" marL="0" rtl="0" algn="ctr">
              <a:spcBef>
                <a:spcPts val="0"/>
              </a:spcBef>
              <a:spcAft>
                <a:spcPts val="0"/>
              </a:spcAft>
              <a:buNone/>
            </a:pPr>
            <a:r>
              <a:t/>
            </a:r>
            <a:endParaRPr>
              <a:solidFill>
                <a:srgbClr val="E4E5B8"/>
              </a:solidFill>
              <a:latin typeface="Georgia"/>
              <a:ea typeface="Georgia"/>
              <a:cs typeface="Georgia"/>
              <a:sym typeface="Georgia"/>
            </a:endParaRPr>
          </a:p>
        </p:txBody>
      </p:sp>
      <p:sp>
        <p:nvSpPr>
          <p:cNvPr id="298" name="Google Shape;298;p48"/>
          <p:cNvSpPr txBox="1"/>
          <p:nvPr/>
        </p:nvSpPr>
        <p:spPr>
          <a:xfrm>
            <a:off x="4338525" y="1519750"/>
            <a:ext cx="4822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lt2"/>
              </a:solidFill>
            </a:endParaRPr>
          </a:p>
        </p:txBody>
      </p:sp>
      <p:sp>
        <p:nvSpPr>
          <p:cNvPr id="299" name="Google Shape;299;p48"/>
          <p:cNvSpPr txBox="1"/>
          <p:nvPr/>
        </p:nvSpPr>
        <p:spPr>
          <a:xfrm>
            <a:off x="373025" y="1141275"/>
            <a:ext cx="8223000" cy="39405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300">
                <a:solidFill>
                  <a:srgbClr val="E4E5B8"/>
                </a:solidFill>
                <a:latin typeface="Georgia"/>
                <a:ea typeface="Georgia"/>
                <a:cs typeface="Georgia"/>
                <a:sym typeface="Georgia"/>
              </a:rPr>
              <a:t>According to Marx’s materialism, consciousness and being, idea and matter, are two different forms of the same phenomenon, which, broadly speaking, is called nature, or society. Consequently, they do not negate each other  nor are they one and the same phenomenon. </a:t>
            </a:r>
            <a:endParaRPr sz="1300">
              <a:solidFill>
                <a:srgbClr val="E4E5B8"/>
              </a:solidFill>
              <a:latin typeface="Georgia"/>
              <a:ea typeface="Georgia"/>
              <a:cs typeface="Georgia"/>
              <a:sym typeface="Georgia"/>
            </a:endParaRPr>
          </a:p>
          <a:p>
            <a:pPr indent="0" lvl="0" marL="0" rtl="0" algn="just">
              <a:spcBef>
                <a:spcPts val="0"/>
              </a:spcBef>
              <a:spcAft>
                <a:spcPts val="0"/>
              </a:spcAft>
              <a:buNone/>
            </a:pPr>
            <a:r>
              <a:t/>
            </a:r>
            <a:endParaRPr sz="1300">
              <a:solidFill>
                <a:srgbClr val="E4E5B8"/>
              </a:solidFill>
              <a:latin typeface="Georgia"/>
              <a:ea typeface="Georgia"/>
              <a:cs typeface="Georgia"/>
              <a:sym typeface="Georgia"/>
            </a:endParaRPr>
          </a:p>
          <a:p>
            <a:pPr indent="0" lvl="0" marL="0" rtl="0" algn="just">
              <a:spcBef>
                <a:spcPts val="0"/>
              </a:spcBef>
              <a:spcAft>
                <a:spcPts val="0"/>
              </a:spcAft>
              <a:buNone/>
            </a:pPr>
            <a:r>
              <a:rPr lang="en" sz="1300">
                <a:solidFill>
                  <a:srgbClr val="E4E5B8"/>
                </a:solidFill>
                <a:latin typeface="Georgia"/>
                <a:ea typeface="Georgia"/>
                <a:cs typeface="Georgia"/>
                <a:sym typeface="Georgia"/>
              </a:rPr>
              <a:t>The only point is that, in the development of nature and society, consciousness, i.e., what takes place in our heads, is preceded by a corresponding material change, i.e., what takes place outside of us; any given material change is, sooner or later, inevitably followed by a corresponding ideal change.</a:t>
            </a:r>
            <a:endParaRPr sz="1300">
              <a:solidFill>
                <a:srgbClr val="E4E5B8"/>
              </a:solidFill>
              <a:latin typeface="Georgia"/>
              <a:ea typeface="Georgia"/>
              <a:cs typeface="Georgia"/>
              <a:sym typeface="Georgia"/>
            </a:endParaRPr>
          </a:p>
          <a:p>
            <a:pPr indent="0" lvl="0" marL="0" rtl="0" algn="just">
              <a:spcBef>
                <a:spcPts val="0"/>
              </a:spcBef>
              <a:spcAft>
                <a:spcPts val="0"/>
              </a:spcAft>
              <a:buNone/>
            </a:pPr>
            <a:r>
              <a:t/>
            </a:r>
            <a:endParaRPr sz="1300">
              <a:solidFill>
                <a:srgbClr val="E4E5B8"/>
              </a:solidFill>
              <a:latin typeface="Georgia"/>
              <a:ea typeface="Georgia"/>
              <a:cs typeface="Georgia"/>
              <a:sym typeface="Georgia"/>
            </a:endParaRPr>
          </a:p>
          <a:p>
            <a:pPr indent="0" lvl="0" marL="0" rtl="0" algn="just">
              <a:spcBef>
                <a:spcPts val="0"/>
              </a:spcBef>
              <a:spcAft>
                <a:spcPts val="0"/>
              </a:spcAft>
              <a:buNone/>
            </a:pPr>
            <a:r>
              <a:rPr lang="en" sz="1300">
                <a:solidFill>
                  <a:srgbClr val="E4E5B8"/>
                </a:solidFill>
                <a:latin typeface="Georgia"/>
                <a:ea typeface="Georgia"/>
                <a:cs typeface="Georgia"/>
                <a:sym typeface="Georgia"/>
              </a:rPr>
              <a:t> Very well, we shall be told, perhaps this is true as applied to the history of nature and society. But how do different conceptions and ideas arise in our heads at the present time? Do so-called external conditions really exist, or is it only our conceptions of these external conditions that exist? And if external conditions exist, to what degree are they perceptible and cognizable? </a:t>
            </a:r>
            <a:endParaRPr sz="1300">
              <a:solidFill>
                <a:srgbClr val="E4E5B8"/>
              </a:solidFill>
              <a:latin typeface="Georgia"/>
              <a:ea typeface="Georgia"/>
              <a:cs typeface="Georgia"/>
              <a:sym typeface="Georgia"/>
            </a:endParaRPr>
          </a:p>
          <a:p>
            <a:pPr indent="0" lvl="0" marL="0" rtl="0" algn="just">
              <a:spcBef>
                <a:spcPts val="0"/>
              </a:spcBef>
              <a:spcAft>
                <a:spcPts val="0"/>
              </a:spcAft>
              <a:buNone/>
            </a:pPr>
            <a:r>
              <a:t/>
            </a:r>
            <a:endParaRPr sz="1300">
              <a:solidFill>
                <a:srgbClr val="E4E5B8"/>
              </a:solidFill>
              <a:latin typeface="Georgia"/>
              <a:ea typeface="Georgia"/>
              <a:cs typeface="Georgia"/>
              <a:sym typeface="Georgia"/>
            </a:endParaRPr>
          </a:p>
          <a:p>
            <a:pPr indent="0" lvl="0" marL="0" rtl="0" algn="just">
              <a:spcBef>
                <a:spcPts val="0"/>
              </a:spcBef>
              <a:spcAft>
                <a:spcPts val="0"/>
              </a:spcAft>
              <a:buNone/>
            </a:pPr>
            <a:r>
              <a:rPr lang="en" sz="1300">
                <a:solidFill>
                  <a:srgbClr val="E4E5B8"/>
                </a:solidFill>
                <a:latin typeface="Georgia"/>
                <a:ea typeface="Georgia"/>
                <a:cs typeface="Georgia"/>
                <a:sym typeface="Georgia"/>
              </a:rPr>
              <a:t>On this point the materialist theory says that our conceptions, our “self,” exist only in so far as external</a:t>
            </a:r>
            <a:endParaRPr sz="1300">
              <a:solidFill>
                <a:srgbClr val="E4E5B8"/>
              </a:solidFill>
              <a:latin typeface="Georgia"/>
              <a:ea typeface="Georgia"/>
              <a:cs typeface="Georgia"/>
              <a:sym typeface="Georgia"/>
            </a:endParaRPr>
          </a:p>
          <a:p>
            <a:pPr indent="0" lvl="0" marL="0" rtl="0" algn="just">
              <a:spcBef>
                <a:spcPts val="0"/>
              </a:spcBef>
              <a:spcAft>
                <a:spcPts val="0"/>
              </a:spcAft>
              <a:buNone/>
            </a:pPr>
            <a:r>
              <a:rPr lang="en" sz="1300">
                <a:solidFill>
                  <a:srgbClr val="E4E5B8"/>
                </a:solidFill>
                <a:latin typeface="Georgia"/>
                <a:ea typeface="Georgia"/>
                <a:cs typeface="Georgia"/>
                <a:sym typeface="Georgia"/>
              </a:rPr>
              <a:t>conditions exist that give rise to impressions in our “self.”</a:t>
            </a:r>
            <a:endParaRPr sz="1300">
              <a:solidFill>
                <a:srgbClr val="E4E5B8"/>
              </a:solidFill>
              <a:latin typeface="Georgia"/>
              <a:ea typeface="Georgia"/>
              <a:cs typeface="Georgia"/>
              <a:sym typeface="Georgia"/>
            </a:endParaRPr>
          </a:p>
          <a:p>
            <a:pPr indent="0" lvl="0" marL="0" rtl="0" algn="just">
              <a:spcBef>
                <a:spcPts val="0"/>
              </a:spcBef>
              <a:spcAft>
                <a:spcPts val="0"/>
              </a:spcAft>
              <a:buNone/>
            </a:pPr>
            <a:r>
              <a:t/>
            </a:r>
            <a:endParaRPr sz="1300">
              <a:solidFill>
                <a:srgbClr val="E4E5B8"/>
              </a:solidFill>
              <a:latin typeface="Georgia"/>
              <a:ea typeface="Georgia"/>
              <a:cs typeface="Georgia"/>
              <a:sym typeface="Georgia"/>
            </a:endParaRPr>
          </a:p>
          <a:p>
            <a:pPr indent="0" lvl="0" marL="0" rtl="0" algn="just">
              <a:spcBef>
                <a:spcPts val="0"/>
              </a:spcBef>
              <a:spcAft>
                <a:spcPts val="0"/>
              </a:spcAft>
              <a:buNone/>
            </a:pPr>
            <a:r>
              <a:rPr lang="en" sz="1200">
                <a:solidFill>
                  <a:srgbClr val="E4E5B8"/>
                </a:solidFill>
                <a:latin typeface="Georgia"/>
                <a:ea typeface="Georgia"/>
                <a:cs typeface="Georgia"/>
                <a:sym typeface="Georgia"/>
              </a:rPr>
              <a:t>Whoever unthinkingly says that nothing exists but our conceptions, is compelled to deny the existence of all external</a:t>
            </a:r>
            <a:endParaRPr sz="1200">
              <a:solidFill>
                <a:srgbClr val="E4E5B8"/>
              </a:solidFill>
              <a:latin typeface="Georgia"/>
              <a:ea typeface="Georgia"/>
              <a:cs typeface="Georgia"/>
              <a:sym typeface="Georgia"/>
            </a:endParaRPr>
          </a:p>
          <a:p>
            <a:pPr indent="0" lvl="0" marL="0" rtl="0" algn="just">
              <a:spcBef>
                <a:spcPts val="0"/>
              </a:spcBef>
              <a:spcAft>
                <a:spcPts val="0"/>
              </a:spcAft>
              <a:buNone/>
            </a:pPr>
            <a:r>
              <a:rPr lang="en" sz="1200">
                <a:solidFill>
                  <a:srgbClr val="E4E5B8"/>
                </a:solidFill>
                <a:latin typeface="Georgia"/>
                <a:ea typeface="Georgia"/>
                <a:cs typeface="Georgia"/>
                <a:sym typeface="Georgia"/>
              </a:rPr>
              <a:t>conditions and, consequently, must deny the existence of all other people and admit the existence only of his own “self,” which is absurd, and utterly contradicts the principles of science. </a:t>
            </a:r>
            <a:endParaRPr sz="1800">
              <a:solidFill>
                <a:schemeClr val="lt2"/>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49"/>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5" name="Google Shape;305;p49"/>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306" name="Google Shape;306;p49"/>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sz="2300">
                <a:solidFill>
                  <a:srgbClr val="E4E5B8"/>
                </a:solidFill>
                <a:latin typeface="Georgia"/>
                <a:ea typeface="Georgia"/>
                <a:cs typeface="Georgia"/>
                <a:sym typeface="Georgia"/>
              </a:rPr>
              <a:t>What is the materialist theory?</a:t>
            </a:r>
            <a:endParaRPr>
              <a:solidFill>
                <a:srgbClr val="E4E5B8"/>
              </a:solidFill>
              <a:latin typeface="Georgia"/>
              <a:ea typeface="Georgia"/>
              <a:cs typeface="Georgia"/>
              <a:sym typeface="Georgia"/>
            </a:endParaRPr>
          </a:p>
          <a:p>
            <a:pPr indent="0" lvl="0" marL="0" rtl="0" algn="ctr">
              <a:spcBef>
                <a:spcPts val="0"/>
              </a:spcBef>
              <a:spcAft>
                <a:spcPts val="0"/>
              </a:spcAft>
              <a:buNone/>
            </a:pPr>
            <a:r>
              <a:t/>
            </a:r>
            <a:endParaRPr>
              <a:solidFill>
                <a:srgbClr val="E4E5B8"/>
              </a:solidFill>
              <a:latin typeface="Georgia"/>
              <a:ea typeface="Georgia"/>
              <a:cs typeface="Georgia"/>
              <a:sym typeface="Georgia"/>
            </a:endParaRPr>
          </a:p>
        </p:txBody>
      </p:sp>
      <p:sp>
        <p:nvSpPr>
          <p:cNvPr id="307" name="Google Shape;307;p49"/>
          <p:cNvSpPr txBox="1"/>
          <p:nvPr/>
        </p:nvSpPr>
        <p:spPr>
          <a:xfrm>
            <a:off x="4338525" y="1519750"/>
            <a:ext cx="4822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lt2"/>
              </a:solidFill>
            </a:endParaRPr>
          </a:p>
        </p:txBody>
      </p:sp>
      <p:sp>
        <p:nvSpPr>
          <p:cNvPr id="308" name="Google Shape;308;p49"/>
          <p:cNvSpPr txBox="1"/>
          <p:nvPr/>
        </p:nvSpPr>
        <p:spPr>
          <a:xfrm>
            <a:off x="304225" y="1168350"/>
            <a:ext cx="8603400" cy="36942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200">
                <a:solidFill>
                  <a:srgbClr val="E4E5B8"/>
                </a:solidFill>
                <a:latin typeface="Georgia"/>
                <a:ea typeface="Georgia"/>
                <a:cs typeface="Georgia"/>
                <a:sym typeface="Georgia"/>
              </a:rPr>
              <a:t>Obviously, external conditions do actually exist; these conditions existed before us, and will exist after us; and the more often and the more strongly they affect our consciousness, the more easily perceptible and cognizable do they become. As regards the question as to how different conceptions and ideas arise in our heads at the present time, we must observe that here we have a repetition in brief of what takes place in the history of nature and society. </a:t>
            </a:r>
            <a:endParaRPr sz="1200">
              <a:solidFill>
                <a:srgbClr val="E4E5B8"/>
              </a:solidFill>
              <a:latin typeface="Georgia"/>
              <a:ea typeface="Georgia"/>
              <a:cs typeface="Georgia"/>
              <a:sym typeface="Georgia"/>
            </a:endParaRPr>
          </a:p>
          <a:p>
            <a:pPr indent="0" lvl="0" marL="0" rtl="0" algn="just">
              <a:spcBef>
                <a:spcPts val="0"/>
              </a:spcBef>
              <a:spcAft>
                <a:spcPts val="0"/>
              </a:spcAft>
              <a:buNone/>
            </a:pPr>
            <a:r>
              <a:t/>
            </a:r>
            <a:endParaRPr sz="1200">
              <a:solidFill>
                <a:srgbClr val="E4E5B8"/>
              </a:solidFill>
              <a:latin typeface="Georgia"/>
              <a:ea typeface="Georgia"/>
              <a:cs typeface="Georgia"/>
              <a:sym typeface="Georgia"/>
            </a:endParaRPr>
          </a:p>
          <a:p>
            <a:pPr indent="0" lvl="0" marL="0" rtl="0" algn="just">
              <a:spcBef>
                <a:spcPts val="0"/>
              </a:spcBef>
              <a:spcAft>
                <a:spcPts val="0"/>
              </a:spcAft>
              <a:buNone/>
            </a:pPr>
            <a:r>
              <a:rPr lang="en" sz="1200">
                <a:solidFill>
                  <a:srgbClr val="E4E5B8"/>
                </a:solidFill>
                <a:latin typeface="Georgia"/>
                <a:ea typeface="Georgia"/>
                <a:cs typeface="Georgia"/>
                <a:sym typeface="Georgia"/>
              </a:rPr>
              <a:t>In this case, too, the object outside of us preceded our conception of it; in this case, too, our conception, the form, lags behind the object—behind its content. </a:t>
            </a:r>
            <a:endParaRPr sz="1200">
              <a:solidFill>
                <a:srgbClr val="E4E5B8"/>
              </a:solidFill>
              <a:latin typeface="Georgia"/>
              <a:ea typeface="Georgia"/>
              <a:cs typeface="Georgia"/>
              <a:sym typeface="Georgia"/>
            </a:endParaRPr>
          </a:p>
          <a:p>
            <a:pPr indent="0" lvl="0" marL="0" rtl="0" algn="just">
              <a:spcBef>
                <a:spcPts val="0"/>
              </a:spcBef>
              <a:spcAft>
                <a:spcPts val="0"/>
              </a:spcAft>
              <a:buNone/>
            </a:pPr>
            <a:r>
              <a:t/>
            </a:r>
            <a:endParaRPr sz="1200">
              <a:solidFill>
                <a:srgbClr val="E4E5B8"/>
              </a:solidFill>
              <a:latin typeface="Georgia"/>
              <a:ea typeface="Georgia"/>
              <a:cs typeface="Georgia"/>
              <a:sym typeface="Georgia"/>
            </a:endParaRPr>
          </a:p>
          <a:p>
            <a:pPr indent="0" lvl="0" marL="0" rtl="0" algn="just">
              <a:spcBef>
                <a:spcPts val="0"/>
              </a:spcBef>
              <a:spcAft>
                <a:spcPts val="0"/>
              </a:spcAft>
              <a:buNone/>
            </a:pPr>
            <a:r>
              <a:rPr lang="en" sz="1200">
                <a:solidFill>
                  <a:srgbClr val="E4E5B8"/>
                </a:solidFill>
                <a:latin typeface="Georgia"/>
                <a:ea typeface="Georgia"/>
                <a:cs typeface="Georgia"/>
                <a:sym typeface="Georgia"/>
              </a:rPr>
              <a:t>When I look at a tree and see it—that only shows that this tree existed even before the conception of a tree arose in my head, that it was this tree that aroused the corresponding conception in my head. ... Such, in brief, is the content of Marx’s materialist theory. </a:t>
            </a:r>
            <a:endParaRPr sz="1200">
              <a:solidFill>
                <a:srgbClr val="E4E5B8"/>
              </a:solidFill>
              <a:latin typeface="Georgia"/>
              <a:ea typeface="Georgia"/>
              <a:cs typeface="Georgia"/>
              <a:sym typeface="Georgia"/>
            </a:endParaRPr>
          </a:p>
          <a:p>
            <a:pPr indent="0" lvl="0" marL="0" rtl="0" algn="just">
              <a:spcBef>
                <a:spcPts val="0"/>
              </a:spcBef>
              <a:spcAft>
                <a:spcPts val="0"/>
              </a:spcAft>
              <a:buNone/>
            </a:pPr>
            <a:r>
              <a:t/>
            </a:r>
            <a:endParaRPr sz="1200">
              <a:solidFill>
                <a:srgbClr val="E4E5B8"/>
              </a:solidFill>
              <a:latin typeface="Georgia"/>
              <a:ea typeface="Georgia"/>
              <a:cs typeface="Georgia"/>
              <a:sym typeface="Georgia"/>
            </a:endParaRPr>
          </a:p>
          <a:p>
            <a:pPr indent="0" lvl="0" marL="0" rtl="0" algn="just">
              <a:spcBef>
                <a:spcPts val="0"/>
              </a:spcBef>
              <a:spcAft>
                <a:spcPts val="0"/>
              </a:spcAft>
              <a:buNone/>
            </a:pPr>
            <a:r>
              <a:rPr lang="en" sz="1200">
                <a:solidFill>
                  <a:srgbClr val="E4E5B8"/>
                </a:solidFill>
                <a:latin typeface="Georgia"/>
                <a:ea typeface="Georgia"/>
                <a:cs typeface="Georgia"/>
                <a:sym typeface="Georgia"/>
              </a:rPr>
              <a:t>The importance of the materialist theory for the practical activities of mankind can be readily understood. If the economic conditions change first and the consciousness of men undergoes a corresponding change later, it is clear that we must seek the grounds for a given ideal not in the minds of men, not in their imaginations, but in the development of their economic conditions. Only that ideal is good and acceptable which is based on a study of economic conditions. </a:t>
            </a:r>
            <a:endParaRPr sz="1200">
              <a:solidFill>
                <a:srgbClr val="E4E5B8"/>
              </a:solidFill>
              <a:latin typeface="Georgia"/>
              <a:ea typeface="Georgia"/>
              <a:cs typeface="Georgia"/>
              <a:sym typeface="Georgia"/>
            </a:endParaRPr>
          </a:p>
          <a:p>
            <a:pPr indent="0" lvl="0" marL="0" rtl="0" algn="just">
              <a:spcBef>
                <a:spcPts val="0"/>
              </a:spcBef>
              <a:spcAft>
                <a:spcPts val="0"/>
              </a:spcAft>
              <a:buNone/>
            </a:pPr>
            <a:r>
              <a:t/>
            </a:r>
            <a:endParaRPr sz="1200">
              <a:solidFill>
                <a:srgbClr val="E4E5B8"/>
              </a:solidFill>
              <a:latin typeface="Georgia"/>
              <a:ea typeface="Georgia"/>
              <a:cs typeface="Georgia"/>
              <a:sym typeface="Georgia"/>
            </a:endParaRPr>
          </a:p>
          <a:p>
            <a:pPr indent="0" lvl="0" marL="0" rtl="0" algn="just">
              <a:spcBef>
                <a:spcPts val="0"/>
              </a:spcBef>
              <a:spcAft>
                <a:spcPts val="0"/>
              </a:spcAft>
              <a:buNone/>
            </a:pPr>
            <a:r>
              <a:rPr lang="en" sz="1200">
                <a:solidFill>
                  <a:srgbClr val="E4E5B8"/>
                </a:solidFill>
                <a:latin typeface="Georgia"/>
                <a:ea typeface="Georgia"/>
                <a:cs typeface="Georgia"/>
                <a:sym typeface="Georgia"/>
              </a:rPr>
              <a:t>All those ideals which ignore economic conditions and are not based upon their development are useless and unacceptable. Such is the first practical conclusion to be drawn from the materialist theory. </a:t>
            </a:r>
            <a:endParaRPr sz="1200">
              <a:solidFill>
                <a:srgbClr val="E4E5B8"/>
              </a:solidFill>
              <a:latin typeface="Georgia"/>
              <a:ea typeface="Georgia"/>
              <a:cs typeface="Georgia"/>
              <a:sym typeface="Georgia"/>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50"/>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14" name="Google Shape;314;p50"/>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315" name="Google Shape;315;p50"/>
          <p:cNvSpPr txBox="1"/>
          <p:nvPr>
            <p:ph type="title"/>
          </p:nvPr>
        </p:nvSpPr>
        <p:spPr>
          <a:xfrm>
            <a:off x="2256925" y="306750"/>
            <a:ext cx="38133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The Shoemaker</a:t>
            </a:r>
            <a:endParaRPr>
              <a:solidFill>
                <a:srgbClr val="E4E5B8"/>
              </a:solidFill>
              <a:latin typeface="Georgia"/>
              <a:ea typeface="Georgia"/>
              <a:cs typeface="Georgia"/>
              <a:sym typeface="Georgia"/>
            </a:endParaRPr>
          </a:p>
          <a:p>
            <a:pPr indent="0" lvl="0" marL="0" rtl="0" algn="ctr">
              <a:spcBef>
                <a:spcPts val="0"/>
              </a:spcBef>
              <a:spcAft>
                <a:spcPts val="0"/>
              </a:spcAft>
              <a:buNone/>
            </a:pPr>
            <a:r>
              <a:t/>
            </a:r>
            <a:endParaRPr>
              <a:solidFill>
                <a:srgbClr val="E4E5B8"/>
              </a:solidFill>
              <a:latin typeface="Georgia"/>
              <a:ea typeface="Georgia"/>
              <a:cs typeface="Georgia"/>
              <a:sym typeface="Georgia"/>
            </a:endParaRPr>
          </a:p>
        </p:txBody>
      </p:sp>
      <p:sp>
        <p:nvSpPr>
          <p:cNvPr id="316" name="Google Shape;316;p50"/>
          <p:cNvSpPr txBox="1"/>
          <p:nvPr/>
        </p:nvSpPr>
        <p:spPr>
          <a:xfrm>
            <a:off x="4338525" y="1519750"/>
            <a:ext cx="4822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lt2"/>
              </a:solidFill>
            </a:endParaRPr>
          </a:p>
        </p:txBody>
      </p:sp>
      <p:sp>
        <p:nvSpPr>
          <p:cNvPr id="317" name="Google Shape;317;p50"/>
          <p:cNvSpPr txBox="1"/>
          <p:nvPr/>
        </p:nvSpPr>
        <p:spPr>
          <a:xfrm>
            <a:off x="152075" y="1153925"/>
            <a:ext cx="8882700" cy="35865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300">
                <a:solidFill>
                  <a:srgbClr val="E4E5B8"/>
                </a:solidFill>
                <a:latin typeface="Georgia"/>
                <a:ea typeface="Georgia"/>
                <a:cs typeface="Georgia"/>
                <a:sym typeface="Georgia"/>
              </a:rPr>
              <a:t> Here is a simple illustration. Let us take a shoemaker who owned a tiny workshop, but who, unable to withstand the competition of the big manufacturers, closed his workshop and took a job, say, at Adelkhanov’s shoe factory in Tiflis. He went to work at Adelkhanov’s factory not with the view to becoming a permanent wage-worker, but with the object of saving up some money, of accumulating a little capital to enable him to reopen his workshop. As you see, the position of this shoemaker is already proletarian, but his consciousness is still non-proletarian, it is thoroughly petty-bourgeois. </a:t>
            </a:r>
            <a:endParaRPr sz="1300">
              <a:solidFill>
                <a:srgbClr val="E4E5B8"/>
              </a:solidFill>
              <a:latin typeface="Georgia"/>
              <a:ea typeface="Georgia"/>
              <a:cs typeface="Georgia"/>
              <a:sym typeface="Georgia"/>
            </a:endParaRPr>
          </a:p>
          <a:p>
            <a:pPr indent="0" lvl="0" marL="0" rtl="0" algn="just">
              <a:spcBef>
                <a:spcPts val="0"/>
              </a:spcBef>
              <a:spcAft>
                <a:spcPts val="0"/>
              </a:spcAft>
              <a:buNone/>
            </a:pPr>
            <a:r>
              <a:t/>
            </a:r>
            <a:endParaRPr sz="1300">
              <a:solidFill>
                <a:srgbClr val="E4E5B8"/>
              </a:solidFill>
              <a:latin typeface="Georgia"/>
              <a:ea typeface="Georgia"/>
              <a:cs typeface="Georgia"/>
              <a:sym typeface="Georgia"/>
            </a:endParaRPr>
          </a:p>
          <a:p>
            <a:pPr indent="0" lvl="0" marL="0" rtl="0" algn="just">
              <a:spcBef>
                <a:spcPts val="0"/>
              </a:spcBef>
              <a:spcAft>
                <a:spcPts val="0"/>
              </a:spcAft>
              <a:buNone/>
            </a:pPr>
            <a:r>
              <a:rPr lang="en" sz="1300">
                <a:solidFill>
                  <a:srgbClr val="E4E5B8"/>
                </a:solidFill>
                <a:latin typeface="Georgia"/>
                <a:ea typeface="Georgia"/>
                <a:cs typeface="Georgia"/>
                <a:sym typeface="Georgia"/>
              </a:rPr>
              <a:t>In other words, this shoemaker has already lost his petty bourgeois position, it has gone, but his petty-bourgeois consciousness has not yet gone, it has lagged behind his actual position. Clearly, here too, in social life, first the external conditions change, first the conditions of men change and then their consciousness changes accordingly. But let us return to our shoemaker. As we already know, he intends to save up some money and then reopen his workshop. This proletarianised shoemaker goes on working, but finds that it is a very difficult matter to save money, A because what he earns barely suffices to maintain an existence. </a:t>
            </a:r>
            <a:endParaRPr sz="1300">
              <a:solidFill>
                <a:srgbClr val="E4E5B8"/>
              </a:solidFill>
              <a:latin typeface="Georgia"/>
              <a:ea typeface="Georgia"/>
              <a:cs typeface="Georgia"/>
              <a:sym typeface="Georgia"/>
            </a:endParaRPr>
          </a:p>
          <a:p>
            <a:pPr indent="0" lvl="0" marL="0" rtl="0" algn="just">
              <a:spcBef>
                <a:spcPts val="0"/>
              </a:spcBef>
              <a:spcAft>
                <a:spcPts val="0"/>
              </a:spcAft>
              <a:buNone/>
            </a:pPr>
            <a:r>
              <a:t/>
            </a:r>
            <a:endParaRPr sz="1300">
              <a:solidFill>
                <a:srgbClr val="E4E5B8"/>
              </a:solidFill>
              <a:latin typeface="Georgia"/>
              <a:ea typeface="Georgia"/>
              <a:cs typeface="Georgia"/>
              <a:sym typeface="Georgia"/>
            </a:endParaRPr>
          </a:p>
          <a:p>
            <a:pPr indent="0" lvl="0" marL="0" rtl="0" algn="just">
              <a:spcBef>
                <a:spcPts val="0"/>
              </a:spcBef>
              <a:spcAft>
                <a:spcPts val="0"/>
              </a:spcAft>
              <a:buNone/>
            </a:pPr>
            <a:r>
              <a:rPr lang="en" sz="1300">
                <a:solidFill>
                  <a:srgbClr val="E4E5B8"/>
                </a:solidFill>
                <a:latin typeface="Georgia"/>
                <a:ea typeface="Georgia"/>
                <a:cs typeface="Georgia"/>
                <a:sym typeface="Georgia"/>
              </a:rPr>
              <a:t>Moreover, he realises that the opening of a private workshop is after all not so alluring: the rent he will have to pay for the premises, the caprices of customers, shortage of money, the competition of the big manufacturers and similar worries— such are the many troubles that torment the private workshop owner. On the other hand, the proletarian is relatively freer from such cares; he is not troubled by customers, or by having to pay rent for premises. </a:t>
            </a:r>
            <a:endParaRPr sz="130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51"/>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3" name="Google Shape;323;p51"/>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324" name="Google Shape;324;p51"/>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The Shoemaker</a:t>
            </a:r>
            <a:endParaRPr>
              <a:solidFill>
                <a:srgbClr val="E4E5B8"/>
              </a:solidFill>
              <a:latin typeface="Georgia"/>
              <a:ea typeface="Georgia"/>
              <a:cs typeface="Georgia"/>
              <a:sym typeface="Georgia"/>
            </a:endParaRPr>
          </a:p>
          <a:p>
            <a:pPr indent="0" lvl="0" marL="0" rtl="0" algn="ctr">
              <a:spcBef>
                <a:spcPts val="0"/>
              </a:spcBef>
              <a:spcAft>
                <a:spcPts val="0"/>
              </a:spcAft>
              <a:buNone/>
            </a:pPr>
            <a:r>
              <a:t/>
            </a:r>
            <a:endParaRPr>
              <a:solidFill>
                <a:srgbClr val="E4E5B8"/>
              </a:solidFill>
              <a:latin typeface="Georgia"/>
              <a:ea typeface="Georgia"/>
              <a:cs typeface="Georgia"/>
              <a:sym typeface="Georgia"/>
            </a:endParaRPr>
          </a:p>
        </p:txBody>
      </p:sp>
      <p:sp>
        <p:nvSpPr>
          <p:cNvPr id="325" name="Google Shape;325;p51"/>
          <p:cNvSpPr txBox="1"/>
          <p:nvPr/>
        </p:nvSpPr>
        <p:spPr>
          <a:xfrm>
            <a:off x="4338525" y="1519750"/>
            <a:ext cx="4822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lt2"/>
              </a:solidFill>
            </a:endParaRPr>
          </a:p>
        </p:txBody>
      </p:sp>
      <p:sp>
        <p:nvSpPr>
          <p:cNvPr id="326" name="Google Shape;326;p51"/>
          <p:cNvSpPr txBox="1"/>
          <p:nvPr/>
        </p:nvSpPr>
        <p:spPr>
          <a:xfrm>
            <a:off x="260875" y="1101300"/>
            <a:ext cx="8551500" cy="40635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a:solidFill>
                  <a:srgbClr val="E4E5B8"/>
                </a:solidFill>
                <a:latin typeface="Georgia"/>
                <a:ea typeface="Georgia"/>
                <a:cs typeface="Georgia"/>
                <a:sym typeface="Georgia"/>
              </a:rPr>
              <a:t>He goes to the factory every morning, “calmly” goes home in the evening, and as calmly pockets his “pay” on Saturdays. Here, for the first time, the wings of our shoemaker’s petty-bourgeois dreams are clipped; here for the first time proletarian strivings awaken in his soul. Time passes and our shoemaker sees that he has not enough money to satisfy his most essential needs, that what he needs very badly is a rise in wages. At the same time, he hears his fellow-workers talking about unions and strikes. Here our shoemaker realises that in order to improve his conditions he must fight the masters and not open a workshop of his own. He joins the union, enters the strike movement, and soon becomes imbued with socialist ideas. ... </a:t>
            </a:r>
            <a:endParaRPr>
              <a:solidFill>
                <a:srgbClr val="E4E5B8"/>
              </a:solidFill>
              <a:latin typeface="Georgia"/>
              <a:ea typeface="Georgia"/>
              <a:cs typeface="Georgia"/>
              <a:sym typeface="Georgia"/>
            </a:endParaRPr>
          </a:p>
          <a:p>
            <a:pPr indent="0" lvl="0" marL="0" rtl="0" algn="just">
              <a:spcBef>
                <a:spcPts val="0"/>
              </a:spcBef>
              <a:spcAft>
                <a:spcPts val="0"/>
              </a:spcAft>
              <a:buNone/>
            </a:pPr>
            <a:r>
              <a:t/>
            </a:r>
            <a:endParaRPr>
              <a:solidFill>
                <a:srgbClr val="E4E5B8"/>
              </a:solidFill>
              <a:latin typeface="Georgia"/>
              <a:ea typeface="Georgia"/>
              <a:cs typeface="Georgia"/>
              <a:sym typeface="Georgia"/>
            </a:endParaRPr>
          </a:p>
          <a:p>
            <a:pPr indent="0" lvl="0" marL="0" rtl="0" algn="just">
              <a:spcBef>
                <a:spcPts val="0"/>
              </a:spcBef>
              <a:spcAft>
                <a:spcPts val="0"/>
              </a:spcAft>
              <a:buNone/>
            </a:pPr>
            <a:r>
              <a:rPr lang="en">
                <a:solidFill>
                  <a:srgbClr val="E4E5B8"/>
                </a:solidFill>
                <a:latin typeface="Georgia"/>
                <a:ea typeface="Georgia"/>
                <a:cs typeface="Georgia"/>
                <a:sym typeface="Georgia"/>
              </a:rPr>
              <a:t>Thus, in the long run, the change in the shoemaker’s material conditions was followed by a change in his consciousness: first his material conditions changed, and then, after a time, his consciousness changed accordingly. The same must be said about classes and about society as a whole. In social life, too, first the external conditions change, first the material conditions change, and then the idea s of men, their habits, customs and their world outlook change accordingly. </a:t>
            </a:r>
            <a:endParaRPr>
              <a:solidFill>
                <a:srgbClr val="E4E5B8"/>
              </a:solidFill>
              <a:latin typeface="Georgia"/>
              <a:ea typeface="Georgia"/>
              <a:cs typeface="Georgia"/>
              <a:sym typeface="Georgia"/>
            </a:endParaRPr>
          </a:p>
          <a:p>
            <a:pPr indent="0" lvl="0" marL="0" rtl="0" algn="just">
              <a:spcBef>
                <a:spcPts val="0"/>
              </a:spcBef>
              <a:spcAft>
                <a:spcPts val="0"/>
              </a:spcAft>
              <a:buNone/>
            </a:pPr>
            <a:r>
              <a:t/>
            </a:r>
            <a:endParaRPr>
              <a:solidFill>
                <a:srgbClr val="E4E5B8"/>
              </a:solidFill>
              <a:latin typeface="Georgia"/>
              <a:ea typeface="Georgia"/>
              <a:cs typeface="Georgia"/>
              <a:sym typeface="Georgia"/>
            </a:endParaRPr>
          </a:p>
          <a:p>
            <a:pPr indent="0" lvl="0" marL="0" rtl="0" algn="just">
              <a:spcBef>
                <a:spcPts val="0"/>
              </a:spcBef>
              <a:spcAft>
                <a:spcPts val="0"/>
              </a:spcAft>
              <a:buNone/>
            </a:pPr>
            <a:r>
              <a:rPr lang="en">
                <a:solidFill>
                  <a:srgbClr val="E4E5B8"/>
                </a:solidFill>
                <a:latin typeface="Georgia"/>
                <a:ea typeface="Georgia"/>
                <a:cs typeface="Georgia"/>
                <a:sym typeface="Georgia"/>
              </a:rPr>
              <a:t>That is why Marx says: “It is not the consciousness of men that determines their existence, but their social being that determines their consciousness.” If we can call the material side, the external conditions, being, and other phenomena of the same kind, the content, then we can call the ideal side, consciousness and other phenomena of the same kind, the form.</a:t>
            </a:r>
            <a:endParaRPr sz="1800">
              <a:solidFill>
                <a:schemeClr val="lt2"/>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52"/>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32" name="Google Shape;332;p52"/>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333" name="Google Shape;333;p52"/>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sz="1856">
                <a:solidFill>
                  <a:srgbClr val="E4E5B8"/>
                </a:solidFill>
                <a:latin typeface="Georgia"/>
                <a:ea typeface="Georgia"/>
                <a:cs typeface="Georgia"/>
                <a:sym typeface="Georgia"/>
              </a:rPr>
              <a:t>What is the anarchist view of the materialist theory of Marx and Engels?</a:t>
            </a:r>
            <a:endParaRPr sz="3356">
              <a:solidFill>
                <a:srgbClr val="E4E5B8"/>
              </a:solidFill>
              <a:latin typeface="Georgia"/>
              <a:ea typeface="Georgia"/>
              <a:cs typeface="Georgia"/>
              <a:sym typeface="Georgia"/>
            </a:endParaRPr>
          </a:p>
          <a:p>
            <a:pPr indent="0" lvl="0" marL="0" rtl="0" algn="ctr">
              <a:spcBef>
                <a:spcPts val="0"/>
              </a:spcBef>
              <a:spcAft>
                <a:spcPts val="0"/>
              </a:spcAft>
              <a:buNone/>
            </a:pPr>
            <a:r>
              <a:t/>
            </a:r>
            <a:endParaRPr>
              <a:solidFill>
                <a:srgbClr val="E4E5B8"/>
              </a:solidFill>
              <a:latin typeface="Georgia"/>
              <a:ea typeface="Georgia"/>
              <a:cs typeface="Georgia"/>
              <a:sym typeface="Georgia"/>
            </a:endParaRPr>
          </a:p>
        </p:txBody>
      </p:sp>
      <p:sp>
        <p:nvSpPr>
          <p:cNvPr id="334" name="Google Shape;334;p52"/>
          <p:cNvSpPr txBox="1"/>
          <p:nvPr/>
        </p:nvSpPr>
        <p:spPr>
          <a:xfrm>
            <a:off x="4338525" y="1519750"/>
            <a:ext cx="4822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lt2"/>
              </a:solidFill>
            </a:endParaRPr>
          </a:p>
        </p:txBody>
      </p:sp>
      <p:sp>
        <p:nvSpPr>
          <p:cNvPr id="335" name="Google Shape;335;p52"/>
          <p:cNvSpPr txBox="1"/>
          <p:nvPr/>
        </p:nvSpPr>
        <p:spPr>
          <a:xfrm>
            <a:off x="84900" y="1101300"/>
            <a:ext cx="8992200" cy="39867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300">
                <a:solidFill>
                  <a:srgbClr val="E4E5B8"/>
                </a:solidFill>
                <a:latin typeface="Georgia"/>
                <a:ea typeface="Georgia"/>
                <a:cs typeface="Georgia"/>
                <a:sym typeface="Georgia"/>
              </a:rPr>
              <a:t>What is the anarchist view of the materialist theory of Marx and Engels? While the dialectical method originated with Hegel, the materialist theory is a further development of the materialism of Feuerbach. The Anarchists know this very well, and they try to take advantage of the defects of Hegel and Feuerbach to discredit the dialectical materialism of Marx and Engels. </a:t>
            </a:r>
            <a:endParaRPr sz="1300">
              <a:solidFill>
                <a:srgbClr val="E4E5B8"/>
              </a:solidFill>
              <a:latin typeface="Georgia"/>
              <a:ea typeface="Georgia"/>
              <a:cs typeface="Georgia"/>
              <a:sym typeface="Georgia"/>
            </a:endParaRPr>
          </a:p>
          <a:p>
            <a:pPr indent="0" lvl="0" marL="0" rtl="0" algn="just">
              <a:spcBef>
                <a:spcPts val="0"/>
              </a:spcBef>
              <a:spcAft>
                <a:spcPts val="0"/>
              </a:spcAft>
              <a:buNone/>
            </a:pPr>
            <a:r>
              <a:t/>
            </a:r>
            <a:endParaRPr sz="1300">
              <a:solidFill>
                <a:srgbClr val="E4E5B8"/>
              </a:solidFill>
              <a:latin typeface="Georgia"/>
              <a:ea typeface="Georgia"/>
              <a:cs typeface="Georgia"/>
              <a:sym typeface="Georgia"/>
            </a:endParaRPr>
          </a:p>
          <a:p>
            <a:pPr indent="0" lvl="0" marL="0" rtl="0" algn="just">
              <a:spcBef>
                <a:spcPts val="0"/>
              </a:spcBef>
              <a:spcAft>
                <a:spcPts val="0"/>
              </a:spcAft>
              <a:buNone/>
            </a:pPr>
            <a:r>
              <a:rPr lang="en" sz="1300">
                <a:solidFill>
                  <a:srgbClr val="E4E5B8"/>
                </a:solidFill>
                <a:latin typeface="Georgia"/>
                <a:ea typeface="Georgia"/>
                <a:cs typeface="Georgia"/>
                <a:sym typeface="Georgia"/>
              </a:rPr>
              <a:t>We have already shown with reference to Hegel and the dialectical method that these tricks of the Anarchists prove nothing but their own ignorance. The same must be said with reference to their attacks on Feuerbach and the materialist theory.</a:t>
            </a:r>
            <a:endParaRPr sz="1300">
              <a:solidFill>
                <a:srgbClr val="E4E5B8"/>
              </a:solidFill>
              <a:latin typeface="Georgia"/>
              <a:ea typeface="Georgia"/>
              <a:cs typeface="Georgia"/>
              <a:sym typeface="Georgia"/>
            </a:endParaRPr>
          </a:p>
          <a:p>
            <a:pPr indent="0" lvl="0" marL="0" rtl="0" algn="just">
              <a:spcBef>
                <a:spcPts val="0"/>
              </a:spcBef>
              <a:spcAft>
                <a:spcPts val="0"/>
              </a:spcAft>
              <a:buNone/>
            </a:pPr>
            <a:r>
              <a:t/>
            </a:r>
            <a:endParaRPr sz="1300">
              <a:solidFill>
                <a:srgbClr val="E4E5B8"/>
              </a:solidFill>
              <a:latin typeface="Georgia"/>
              <a:ea typeface="Georgia"/>
              <a:cs typeface="Georgia"/>
              <a:sym typeface="Georgia"/>
            </a:endParaRPr>
          </a:p>
          <a:p>
            <a:pPr indent="0" lvl="0" marL="0" rtl="0" algn="just">
              <a:spcBef>
                <a:spcPts val="0"/>
              </a:spcBef>
              <a:spcAft>
                <a:spcPts val="0"/>
              </a:spcAft>
              <a:buNone/>
            </a:pPr>
            <a:r>
              <a:rPr lang="en" sz="1300">
                <a:solidFill>
                  <a:srgbClr val="E4E5B8"/>
                </a:solidFill>
                <a:latin typeface="Georgia"/>
                <a:ea typeface="Georgia"/>
                <a:cs typeface="Georgia"/>
                <a:sym typeface="Georgia"/>
              </a:rPr>
              <a:t>True, nobody has any doubts about Feuerbach’s pantheism, his deification of man, and other errors of his of the same kind. On the contrary, Marx and Engels were the first to reveal Feuerbach’s errors. Nevertheless, the Anarchists deem it necessary once again to “expose” the already exposed errors. Why? </a:t>
            </a:r>
            <a:endParaRPr sz="1300">
              <a:solidFill>
                <a:srgbClr val="E4E5B8"/>
              </a:solidFill>
              <a:latin typeface="Georgia"/>
              <a:ea typeface="Georgia"/>
              <a:cs typeface="Georgia"/>
              <a:sym typeface="Georgia"/>
            </a:endParaRPr>
          </a:p>
          <a:p>
            <a:pPr indent="0" lvl="0" marL="0" rtl="0" algn="just">
              <a:spcBef>
                <a:spcPts val="0"/>
              </a:spcBef>
              <a:spcAft>
                <a:spcPts val="0"/>
              </a:spcAft>
              <a:buNone/>
            </a:pPr>
            <a:r>
              <a:t/>
            </a:r>
            <a:endParaRPr sz="1300">
              <a:solidFill>
                <a:srgbClr val="E4E5B8"/>
              </a:solidFill>
              <a:latin typeface="Georgia"/>
              <a:ea typeface="Georgia"/>
              <a:cs typeface="Georgia"/>
              <a:sym typeface="Georgia"/>
            </a:endParaRPr>
          </a:p>
          <a:p>
            <a:pPr indent="0" lvl="0" marL="0" rtl="0" algn="just">
              <a:spcBef>
                <a:spcPts val="0"/>
              </a:spcBef>
              <a:spcAft>
                <a:spcPts val="0"/>
              </a:spcAft>
              <a:buNone/>
            </a:pPr>
            <a:r>
              <a:rPr lang="en" sz="1300">
                <a:solidFill>
                  <a:srgbClr val="E4E5B8"/>
                </a:solidFill>
                <a:latin typeface="Georgia"/>
                <a:ea typeface="Georgia"/>
                <a:cs typeface="Georgia"/>
                <a:sym typeface="Georgia"/>
              </a:rPr>
              <a:t>Probably because, in reviling Feuerbach, they want indirectly to discredit the materialist theory of Marx and Engels. Of course, if we examine the subject impartially we shall certainly find that in addition to erroneous ideas, Feuerbach gave utterance to correct ideas, as has been the case with many scholars in history. Nevertheless, the Anarchists go on “exposing.” ... We say again that by tricks of this kind they prove nothing but their own ignorance. </a:t>
            </a:r>
            <a:endParaRPr sz="1300">
              <a:solidFill>
                <a:srgbClr val="E4E5B8"/>
              </a:solidFill>
              <a:latin typeface="Georgia"/>
              <a:ea typeface="Georgia"/>
              <a:cs typeface="Georgia"/>
              <a:sym typeface="Georgia"/>
            </a:endParaRPr>
          </a:p>
          <a:p>
            <a:pPr indent="0" lvl="0" marL="0" rtl="0" algn="just">
              <a:spcBef>
                <a:spcPts val="0"/>
              </a:spcBef>
              <a:spcAft>
                <a:spcPts val="0"/>
              </a:spcAft>
              <a:buNone/>
            </a:pPr>
            <a:r>
              <a:t/>
            </a:r>
            <a:endParaRPr sz="1300">
              <a:solidFill>
                <a:srgbClr val="E4E5B8"/>
              </a:solidFill>
              <a:latin typeface="Georgia"/>
              <a:ea typeface="Georgia"/>
              <a:cs typeface="Georgia"/>
              <a:sym typeface="Georgia"/>
            </a:endParaRPr>
          </a:p>
          <a:p>
            <a:pPr indent="0" lvl="0" marL="0" rtl="0" algn="just">
              <a:spcBef>
                <a:spcPts val="0"/>
              </a:spcBef>
              <a:spcAft>
                <a:spcPts val="0"/>
              </a:spcAft>
              <a:buNone/>
            </a:pPr>
            <a:r>
              <a:rPr lang="en" sz="1300">
                <a:solidFill>
                  <a:srgbClr val="E4E5B8"/>
                </a:solidFill>
                <a:latin typeface="Georgia"/>
                <a:ea typeface="Georgia"/>
                <a:cs typeface="Georgia"/>
                <a:sym typeface="Georgia"/>
              </a:rPr>
              <a:t>Fin.</a:t>
            </a:r>
            <a:endParaRPr sz="1300">
              <a:solidFill>
                <a:srgbClr val="E4E5B8"/>
              </a:solidFill>
              <a:latin typeface="Georgia"/>
              <a:ea typeface="Georgia"/>
              <a:cs typeface="Georgia"/>
              <a:sym typeface="Georgia"/>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53"/>
          <p:cNvSpPr txBox="1"/>
          <p:nvPr>
            <p:ph type="title"/>
          </p:nvPr>
        </p:nvSpPr>
        <p:spPr>
          <a:xfrm>
            <a:off x="311700" y="331270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5200">
                <a:solidFill>
                  <a:srgbClr val="E4E5B8"/>
                </a:solidFill>
                <a:latin typeface="Georgia"/>
                <a:ea typeface="Georgia"/>
                <a:cs typeface="Georgia"/>
                <a:sym typeface="Georgia"/>
              </a:rPr>
              <a:t>Discussion</a:t>
            </a:r>
            <a:endParaRPr sz="5200">
              <a:solidFill>
                <a:srgbClr val="E4E5B8"/>
              </a:solidFill>
              <a:latin typeface="Georgia"/>
              <a:ea typeface="Georgia"/>
              <a:cs typeface="Georgia"/>
              <a:sym typeface="Georgia"/>
            </a:endParaRPr>
          </a:p>
        </p:txBody>
      </p:sp>
      <p:pic>
        <p:nvPicPr>
          <p:cNvPr id="341" name="Google Shape;341;p53"/>
          <p:cNvPicPr preferRelativeResize="0"/>
          <p:nvPr/>
        </p:nvPicPr>
        <p:blipFill>
          <a:blip r:embed="rId3">
            <a:alphaModFix/>
          </a:blip>
          <a:stretch>
            <a:fillRect/>
          </a:stretch>
        </p:blipFill>
        <p:spPr>
          <a:xfrm>
            <a:off x="3648975" y="897800"/>
            <a:ext cx="1846049" cy="1846049"/>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54"/>
          <p:cNvSpPr txBox="1"/>
          <p:nvPr>
            <p:ph type="title"/>
          </p:nvPr>
        </p:nvSpPr>
        <p:spPr>
          <a:xfrm>
            <a:off x="311700" y="331270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5200">
                <a:solidFill>
                  <a:srgbClr val="E4E5B8"/>
                </a:solidFill>
                <a:latin typeface="Georgia"/>
                <a:ea typeface="Georgia"/>
                <a:cs typeface="Georgia"/>
                <a:sym typeface="Georgia"/>
              </a:rPr>
              <a:t>Proletarian Socialism</a:t>
            </a:r>
            <a:endParaRPr sz="5200">
              <a:solidFill>
                <a:srgbClr val="E4E5B8"/>
              </a:solidFill>
              <a:latin typeface="Georgia"/>
              <a:ea typeface="Georgia"/>
              <a:cs typeface="Georgia"/>
              <a:sym typeface="Georgia"/>
            </a:endParaRPr>
          </a:p>
        </p:txBody>
      </p:sp>
      <p:pic>
        <p:nvPicPr>
          <p:cNvPr id="347" name="Google Shape;347;p54"/>
          <p:cNvPicPr preferRelativeResize="0"/>
          <p:nvPr/>
        </p:nvPicPr>
        <p:blipFill>
          <a:blip r:embed="rId3">
            <a:alphaModFix/>
          </a:blip>
          <a:stretch>
            <a:fillRect/>
          </a:stretch>
        </p:blipFill>
        <p:spPr>
          <a:xfrm>
            <a:off x="3648975" y="897800"/>
            <a:ext cx="1846049" cy="1846049"/>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55"/>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53" name="Google Shape;353;p55"/>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354" name="Google Shape;354;p55"/>
          <p:cNvSpPr txBox="1"/>
          <p:nvPr/>
        </p:nvSpPr>
        <p:spPr>
          <a:xfrm>
            <a:off x="126525" y="1101300"/>
            <a:ext cx="5167800" cy="4356000"/>
          </a:xfrm>
          <a:prstGeom prst="rect">
            <a:avLst/>
          </a:prstGeom>
          <a:noFill/>
          <a:ln>
            <a:noFill/>
          </a:ln>
        </p:spPr>
        <p:txBody>
          <a:bodyPr anchorCtr="0" anchor="t" bIns="91425" lIns="91425" spcFirstLastPara="1" rIns="91425" wrap="square" tIns="91425">
            <a:spAutoFit/>
          </a:bodyPr>
          <a:lstStyle/>
          <a:p>
            <a:pPr indent="-361950" lvl="0" marL="457200" rtl="0" algn="just">
              <a:spcBef>
                <a:spcPts val="0"/>
              </a:spcBef>
              <a:spcAft>
                <a:spcPts val="0"/>
              </a:spcAft>
              <a:buClr>
                <a:srgbClr val="E4E5B8"/>
              </a:buClr>
              <a:buSzPts val="2100"/>
              <a:buFont typeface="Georgia"/>
              <a:buChar char="●"/>
            </a:pPr>
            <a:r>
              <a:rPr lang="en" sz="2000">
                <a:solidFill>
                  <a:srgbClr val="E4E5B8"/>
                </a:solidFill>
                <a:latin typeface="Georgia"/>
                <a:ea typeface="Georgia"/>
                <a:cs typeface="Georgia"/>
                <a:sym typeface="Georgia"/>
              </a:rPr>
              <a:t>What practical conclusions can we draw from Marx’s theoretical method and theory?</a:t>
            </a:r>
            <a:endParaRPr sz="2000">
              <a:solidFill>
                <a:srgbClr val="E4E5B8"/>
              </a:solidFill>
              <a:latin typeface="Georgia"/>
              <a:ea typeface="Georgia"/>
              <a:cs typeface="Georgia"/>
              <a:sym typeface="Georgia"/>
            </a:endParaRPr>
          </a:p>
          <a:p>
            <a:pPr indent="-355600" lvl="0" marL="457200" rtl="0" algn="just">
              <a:spcBef>
                <a:spcPts val="0"/>
              </a:spcBef>
              <a:spcAft>
                <a:spcPts val="0"/>
              </a:spcAft>
              <a:buClr>
                <a:srgbClr val="E4E5B8"/>
              </a:buClr>
              <a:buSzPts val="2000"/>
              <a:buFont typeface="Georgia"/>
              <a:buChar char="●"/>
            </a:pPr>
            <a:r>
              <a:rPr lang="en" sz="2000">
                <a:solidFill>
                  <a:srgbClr val="E4E5B8"/>
                </a:solidFill>
                <a:latin typeface="Georgia"/>
                <a:ea typeface="Georgia"/>
                <a:cs typeface="Georgia"/>
                <a:sym typeface="Georgia"/>
              </a:rPr>
              <a:t>How is the dialectical method connection to proletarian socialism?</a:t>
            </a:r>
            <a:endParaRPr sz="2000">
              <a:solidFill>
                <a:srgbClr val="E4E5B8"/>
              </a:solidFill>
              <a:latin typeface="Georgia"/>
              <a:ea typeface="Georgia"/>
              <a:cs typeface="Georgia"/>
              <a:sym typeface="Georgia"/>
            </a:endParaRPr>
          </a:p>
          <a:p>
            <a:pPr indent="-355600" lvl="0" marL="457200" rtl="0" algn="just">
              <a:spcBef>
                <a:spcPts val="0"/>
              </a:spcBef>
              <a:spcAft>
                <a:spcPts val="0"/>
              </a:spcAft>
              <a:buClr>
                <a:srgbClr val="E4E5B8"/>
              </a:buClr>
              <a:buSzPts val="2000"/>
              <a:buFont typeface="Georgia"/>
              <a:buChar char="●"/>
            </a:pPr>
            <a:r>
              <a:rPr lang="en" sz="2000">
                <a:solidFill>
                  <a:srgbClr val="E4E5B8"/>
                </a:solidFill>
                <a:latin typeface="Georgia"/>
                <a:ea typeface="Georgia"/>
                <a:cs typeface="Georgia"/>
                <a:sym typeface="Georgia"/>
              </a:rPr>
              <a:t>The dialectical method affirms that the proletarian class is the only class which </a:t>
            </a:r>
            <a:r>
              <a:rPr lang="en" sz="2000">
                <a:solidFill>
                  <a:srgbClr val="E4E5B8"/>
                </a:solidFill>
                <a:latin typeface="Georgia"/>
                <a:ea typeface="Georgia"/>
                <a:cs typeface="Georgia"/>
                <a:sym typeface="Georgia"/>
              </a:rPr>
              <a:t>continuously</a:t>
            </a:r>
            <a:r>
              <a:rPr lang="en" sz="2000">
                <a:solidFill>
                  <a:srgbClr val="E4E5B8"/>
                </a:solidFill>
                <a:latin typeface="Georgia"/>
                <a:ea typeface="Georgia"/>
                <a:cs typeface="Georgia"/>
                <a:sym typeface="Georgia"/>
              </a:rPr>
              <a:t>  </a:t>
            </a:r>
            <a:r>
              <a:rPr lang="en" sz="2000">
                <a:solidFill>
                  <a:srgbClr val="E4E5B8"/>
                </a:solidFill>
                <a:latin typeface="Georgia"/>
                <a:ea typeface="Georgia"/>
                <a:cs typeface="Georgia"/>
                <a:sym typeface="Georgia"/>
              </a:rPr>
              <a:t>grows and </a:t>
            </a:r>
            <a:r>
              <a:rPr lang="en" sz="2000">
                <a:solidFill>
                  <a:srgbClr val="E4E5B8"/>
                </a:solidFill>
                <a:latin typeface="Georgia"/>
                <a:ea typeface="Georgia"/>
                <a:cs typeface="Georgia"/>
                <a:sym typeface="Georgia"/>
              </a:rPr>
              <a:t>marches forward, therefore we serve and place our hopes on this class.</a:t>
            </a:r>
            <a:endParaRPr sz="2000">
              <a:solidFill>
                <a:srgbClr val="E4E5B8"/>
              </a:solidFill>
              <a:latin typeface="Georgia"/>
              <a:ea typeface="Georgia"/>
              <a:cs typeface="Georgia"/>
              <a:sym typeface="Georgia"/>
            </a:endParaRPr>
          </a:p>
          <a:p>
            <a:pPr indent="0" lvl="0" marL="0" rtl="0" algn="l">
              <a:spcBef>
                <a:spcPts val="0"/>
              </a:spcBef>
              <a:spcAft>
                <a:spcPts val="0"/>
              </a:spcAft>
              <a:buNone/>
            </a:pPr>
            <a:r>
              <a:t/>
            </a:r>
            <a:endParaRPr sz="2100">
              <a:solidFill>
                <a:srgbClr val="E4E5B8"/>
              </a:solidFill>
              <a:latin typeface="Georgia"/>
              <a:ea typeface="Georgia"/>
              <a:cs typeface="Georgia"/>
              <a:sym typeface="Georgia"/>
            </a:endParaRPr>
          </a:p>
          <a:p>
            <a:pPr indent="0" lvl="0" marL="0" rtl="0" algn="l">
              <a:spcBef>
                <a:spcPts val="0"/>
              </a:spcBef>
              <a:spcAft>
                <a:spcPts val="0"/>
              </a:spcAft>
              <a:buNone/>
            </a:pPr>
            <a:r>
              <a:t/>
            </a:r>
            <a:endParaRPr sz="2100">
              <a:solidFill>
                <a:srgbClr val="E4E5B8"/>
              </a:solidFill>
              <a:latin typeface="Georgia"/>
              <a:ea typeface="Georgia"/>
              <a:cs typeface="Georgia"/>
              <a:sym typeface="Georgia"/>
            </a:endParaRPr>
          </a:p>
          <a:p>
            <a:pPr indent="0" lvl="0" marL="0" rtl="0" algn="l">
              <a:spcBef>
                <a:spcPts val="0"/>
              </a:spcBef>
              <a:spcAft>
                <a:spcPts val="0"/>
              </a:spcAft>
              <a:buNone/>
            </a:pPr>
            <a:r>
              <a:t/>
            </a:r>
            <a:endParaRPr>
              <a:solidFill>
                <a:srgbClr val="E4E5B8"/>
              </a:solidFill>
              <a:latin typeface="Georgia"/>
              <a:ea typeface="Georgia"/>
              <a:cs typeface="Georgia"/>
              <a:sym typeface="Georgia"/>
            </a:endParaRPr>
          </a:p>
          <a:p>
            <a:pPr indent="0" lvl="0" marL="0" rtl="0" algn="l">
              <a:spcBef>
                <a:spcPts val="0"/>
              </a:spcBef>
              <a:spcAft>
                <a:spcPts val="0"/>
              </a:spcAft>
              <a:buNone/>
            </a:pPr>
            <a:r>
              <a:t/>
            </a:r>
            <a:endParaRPr>
              <a:solidFill>
                <a:srgbClr val="E4E5B8"/>
              </a:solidFill>
              <a:latin typeface="Georgia"/>
              <a:ea typeface="Georgia"/>
              <a:cs typeface="Georgia"/>
              <a:sym typeface="Georgia"/>
            </a:endParaRPr>
          </a:p>
        </p:txBody>
      </p:sp>
      <p:sp>
        <p:nvSpPr>
          <p:cNvPr id="355" name="Google Shape;355;p55"/>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Applying Theory to Revolution</a:t>
            </a:r>
            <a:endParaRPr>
              <a:solidFill>
                <a:srgbClr val="E4E5B8"/>
              </a:solidFill>
              <a:latin typeface="Georgia"/>
              <a:ea typeface="Georgia"/>
              <a:cs typeface="Georgia"/>
              <a:sym typeface="Georgia"/>
            </a:endParaRPr>
          </a:p>
        </p:txBody>
      </p:sp>
      <p:pic>
        <p:nvPicPr>
          <p:cNvPr id="356" name="Google Shape;356;p55"/>
          <p:cNvPicPr preferRelativeResize="0"/>
          <p:nvPr/>
        </p:nvPicPr>
        <p:blipFill>
          <a:blip r:embed="rId4">
            <a:alphaModFix/>
          </a:blip>
          <a:stretch>
            <a:fillRect/>
          </a:stretch>
        </p:blipFill>
        <p:spPr>
          <a:xfrm>
            <a:off x="5446725" y="1253700"/>
            <a:ext cx="3333750" cy="18669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56"/>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62" name="Google Shape;362;p56"/>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363" name="Google Shape;363;p56"/>
          <p:cNvSpPr txBox="1"/>
          <p:nvPr/>
        </p:nvSpPr>
        <p:spPr>
          <a:xfrm>
            <a:off x="126525" y="1101300"/>
            <a:ext cx="7067100" cy="3894300"/>
          </a:xfrm>
          <a:prstGeom prst="rect">
            <a:avLst/>
          </a:prstGeom>
          <a:noFill/>
          <a:ln>
            <a:noFill/>
          </a:ln>
        </p:spPr>
        <p:txBody>
          <a:bodyPr anchorCtr="0" anchor="t" bIns="91425" lIns="91425" spcFirstLastPara="1" rIns="91425" wrap="square" tIns="91425">
            <a:spAutoFit/>
          </a:bodyPr>
          <a:lstStyle/>
          <a:p>
            <a:pPr indent="-361950" lvl="0" marL="457200" rtl="0" algn="just">
              <a:spcBef>
                <a:spcPts val="0"/>
              </a:spcBef>
              <a:spcAft>
                <a:spcPts val="0"/>
              </a:spcAft>
              <a:buClr>
                <a:srgbClr val="E4E5B8"/>
              </a:buClr>
              <a:buSzPts val="2100"/>
              <a:buFont typeface="Georgia"/>
              <a:buChar char="●"/>
            </a:pPr>
            <a:r>
              <a:rPr lang="en" sz="2000">
                <a:solidFill>
                  <a:srgbClr val="E4E5B8"/>
                </a:solidFill>
                <a:latin typeface="Georgia"/>
                <a:ea typeface="Georgia"/>
                <a:cs typeface="Georgia"/>
                <a:sym typeface="Georgia"/>
              </a:rPr>
              <a:t>How should we</a:t>
            </a:r>
            <a:r>
              <a:rPr lang="en" sz="2000">
                <a:solidFill>
                  <a:srgbClr val="E4E5B8"/>
                </a:solidFill>
                <a:latin typeface="Georgia"/>
                <a:ea typeface="Georgia"/>
                <a:cs typeface="Georgia"/>
                <a:sym typeface="Georgia"/>
              </a:rPr>
              <a:t> serve the proletariat?</a:t>
            </a:r>
            <a:endParaRPr sz="2000">
              <a:solidFill>
                <a:srgbClr val="E4E5B8"/>
              </a:solidFill>
              <a:latin typeface="Georgia"/>
              <a:ea typeface="Georgia"/>
              <a:cs typeface="Georgia"/>
              <a:sym typeface="Georgia"/>
            </a:endParaRPr>
          </a:p>
          <a:p>
            <a:pPr indent="-355600" lvl="0" marL="457200" rtl="0" algn="just">
              <a:spcBef>
                <a:spcPts val="0"/>
              </a:spcBef>
              <a:spcAft>
                <a:spcPts val="0"/>
              </a:spcAft>
              <a:buClr>
                <a:srgbClr val="E4E5B8"/>
              </a:buClr>
              <a:buSzPts val="2000"/>
              <a:buFont typeface="Georgia"/>
              <a:buChar char="●"/>
            </a:pPr>
            <a:r>
              <a:rPr lang="en" sz="2000">
                <a:solidFill>
                  <a:srgbClr val="E4E5B8"/>
                </a:solidFill>
                <a:latin typeface="Georgia"/>
                <a:ea typeface="Georgia"/>
                <a:cs typeface="Georgia"/>
                <a:sym typeface="Georgia"/>
              </a:rPr>
              <a:t>Any ideal should fully serve the economic development of the country, and the capitalist system shows that production is now assuming a social character.</a:t>
            </a:r>
            <a:endParaRPr sz="2000">
              <a:solidFill>
                <a:srgbClr val="E4E5B8"/>
              </a:solidFill>
              <a:latin typeface="Georgia"/>
              <a:ea typeface="Georgia"/>
              <a:cs typeface="Georgia"/>
              <a:sym typeface="Georgia"/>
            </a:endParaRPr>
          </a:p>
          <a:p>
            <a:pPr indent="-355600" lvl="0" marL="457200" rtl="0" algn="just">
              <a:spcBef>
                <a:spcPts val="0"/>
              </a:spcBef>
              <a:spcAft>
                <a:spcPts val="0"/>
              </a:spcAft>
              <a:buClr>
                <a:srgbClr val="E4E5B8"/>
              </a:buClr>
              <a:buSzPts val="2000"/>
              <a:buFont typeface="Georgia"/>
              <a:buChar char="●"/>
            </a:pPr>
            <a:r>
              <a:rPr lang="en" sz="2000">
                <a:solidFill>
                  <a:srgbClr val="E4E5B8"/>
                </a:solidFill>
                <a:latin typeface="Georgia"/>
                <a:ea typeface="Georgia"/>
                <a:cs typeface="Georgia"/>
                <a:sym typeface="Georgia"/>
              </a:rPr>
              <a:t>This developing social character is a negation of existing capitalist property.</a:t>
            </a:r>
            <a:endParaRPr sz="2000">
              <a:solidFill>
                <a:srgbClr val="E4E5B8"/>
              </a:solidFill>
              <a:latin typeface="Georgia"/>
              <a:ea typeface="Georgia"/>
              <a:cs typeface="Georgia"/>
              <a:sym typeface="Georgia"/>
            </a:endParaRPr>
          </a:p>
          <a:p>
            <a:pPr indent="-355600" lvl="0" marL="457200" rtl="0" algn="just">
              <a:spcBef>
                <a:spcPts val="0"/>
              </a:spcBef>
              <a:spcAft>
                <a:spcPts val="0"/>
              </a:spcAft>
              <a:buClr>
                <a:srgbClr val="E4E5B8"/>
              </a:buClr>
              <a:buSzPts val="2000"/>
              <a:buFont typeface="Georgia"/>
              <a:buChar char="●"/>
            </a:pPr>
            <a:r>
              <a:rPr lang="en" sz="2000">
                <a:solidFill>
                  <a:srgbClr val="E4E5B8"/>
                </a:solidFill>
                <a:latin typeface="Georgia"/>
                <a:ea typeface="Georgia"/>
                <a:cs typeface="Georgia"/>
                <a:sym typeface="Georgia"/>
              </a:rPr>
              <a:t>Therefore, our task is to abolish capitalist property and establish socialist property.</a:t>
            </a:r>
            <a:endParaRPr sz="2000">
              <a:solidFill>
                <a:srgbClr val="E4E5B8"/>
              </a:solidFill>
              <a:latin typeface="Georgia"/>
              <a:ea typeface="Georgia"/>
              <a:cs typeface="Georgia"/>
              <a:sym typeface="Georgia"/>
            </a:endParaRPr>
          </a:p>
          <a:p>
            <a:pPr indent="-355600" lvl="0" marL="457200" rtl="0" algn="just">
              <a:spcBef>
                <a:spcPts val="0"/>
              </a:spcBef>
              <a:spcAft>
                <a:spcPts val="0"/>
              </a:spcAft>
              <a:buClr>
                <a:srgbClr val="E4E5B8"/>
              </a:buClr>
              <a:buSzPts val="2000"/>
              <a:buFont typeface="Georgia"/>
              <a:buChar char="●"/>
            </a:pPr>
            <a:r>
              <a:rPr lang="en" sz="2000">
                <a:solidFill>
                  <a:srgbClr val="E4E5B8"/>
                </a:solidFill>
                <a:latin typeface="Georgia"/>
                <a:ea typeface="Georgia"/>
                <a:cs typeface="Georgia"/>
                <a:sym typeface="Georgia"/>
              </a:rPr>
              <a:t>Capitalist</a:t>
            </a:r>
            <a:r>
              <a:rPr lang="en" sz="2000">
                <a:solidFill>
                  <a:srgbClr val="E4E5B8"/>
                </a:solidFill>
                <a:latin typeface="Georgia"/>
                <a:ea typeface="Georgia"/>
                <a:cs typeface="Georgia"/>
                <a:sym typeface="Georgia"/>
              </a:rPr>
              <a:t> </a:t>
            </a:r>
            <a:r>
              <a:rPr lang="en" sz="2000">
                <a:solidFill>
                  <a:srgbClr val="E4E5B8"/>
                </a:solidFill>
                <a:latin typeface="Georgia"/>
                <a:ea typeface="Georgia"/>
                <a:cs typeface="Georgia"/>
                <a:sym typeface="Georgia"/>
              </a:rPr>
              <a:t>development</a:t>
            </a:r>
            <a:r>
              <a:rPr lang="en" sz="2000">
                <a:solidFill>
                  <a:srgbClr val="E4E5B8"/>
                </a:solidFill>
                <a:latin typeface="Georgia"/>
                <a:ea typeface="Georgia"/>
                <a:cs typeface="Georgia"/>
                <a:sym typeface="Georgia"/>
              </a:rPr>
              <a:t> also shows us that production is expansive, thus fight for a broad socialist life as the principal goal— this is how we should serve the proletariat.</a:t>
            </a:r>
            <a:endParaRPr sz="2000">
              <a:solidFill>
                <a:srgbClr val="E4E5B8"/>
              </a:solidFill>
              <a:latin typeface="Georgia"/>
              <a:ea typeface="Georgia"/>
              <a:cs typeface="Georgia"/>
              <a:sym typeface="Georgia"/>
            </a:endParaRPr>
          </a:p>
        </p:txBody>
      </p:sp>
      <p:sp>
        <p:nvSpPr>
          <p:cNvPr id="364" name="Google Shape;364;p56"/>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Applying Theory to Revolution</a:t>
            </a:r>
            <a:endParaRPr>
              <a:solidFill>
                <a:srgbClr val="E4E5B8"/>
              </a:solidFill>
              <a:latin typeface="Georgia"/>
              <a:ea typeface="Georgia"/>
              <a:cs typeface="Georgia"/>
              <a:sym typeface="Georgia"/>
            </a:endParaRPr>
          </a:p>
        </p:txBody>
      </p:sp>
      <p:pic>
        <p:nvPicPr>
          <p:cNvPr id="365" name="Google Shape;365;p56"/>
          <p:cNvPicPr preferRelativeResize="0"/>
          <p:nvPr/>
        </p:nvPicPr>
        <p:blipFill>
          <a:blip r:embed="rId4">
            <a:alphaModFix/>
          </a:blip>
          <a:stretch>
            <a:fillRect/>
          </a:stretch>
        </p:blipFill>
        <p:spPr>
          <a:xfrm>
            <a:off x="7040875" y="1253700"/>
            <a:ext cx="1950726" cy="3234898"/>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57"/>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71" name="Google Shape;371;p57"/>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372" name="Google Shape;372;p57"/>
          <p:cNvSpPr txBox="1"/>
          <p:nvPr/>
        </p:nvSpPr>
        <p:spPr>
          <a:xfrm>
            <a:off x="126525" y="1101300"/>
            <a:ext cx="7067100" cy="3263100"/>
          </a:xfrm>
          <a:prstGeom prst="rect">
            <a:avLst/>
          </a:prstGeom>
          <a:noFill/>
          <a:ln>
            <a:noFill/>
          </a:ln>
        </p:spPr>
        <p:txBody>
          <a:bodyPr anchorCtr="0" anchor="t" bIns="91425" lIns="91425" spcFirstLastPara="1" rIns="91425" wrap="square" tIns="91425">
            <a:spAutoFit/>
          </a:bodyPr>
          <a:lstStyle/>
          <a:p>
            <a:pPr indent="-355600" lvl="0" marL="457200" rtl="0" algn="just">
              <a:spcBef>
                <a:spcPts val="0"/>
              </a:spcBef>
              <a:spcAft>
                <a:spcPts val="0"/>
              </a:spcAft>
              <a:buClr>
                <a:srgbClr val="E4E5B8"/>
              </a:buClr>
              <a:buSzPts val="2000"/>
              <a:buFont typeface="Georgia"/>
              <a:buChar char="●"/>
            </a:pPr>
            <a:r>
              <a:rPr lang="en" sz="2000">
                <a:solidFill>
                  <a:srgbClr val="E4E5B8"/>
                </a:solidFill>
                <a:latin typeface="Georgia"/>
                <a:ea typeface="Georgia"/>
                <a:cs typeface="Georgia"/>
                <a:sym typeface="Georgia"/>
              </a:rPr>
              <a:t>Capitalists buy the labour power of the proletarians, they hire the proletarians, and this is why the capitalists appropriate the fruits of the labour of the proletarians, this is why the capitalists exploit the proletarians and not vice versa.</a:t>
            </a:r>
            <a:endParaRPr sz="2000">
              <a:solidFill>
                <a:srgbClr val="E4E5B8"/>
              </a:solidFill>
              <a:latin typeface="Georgia"/>
              <a:ea typeface="Georgia"/>
              <a:cs typeface="Georgia"/>
              <a:sym typeface="Georgia"/>
            </a:endParaRPr>
          </a:p>
          <a:p>
            <a:pPr indent="-355600" lvl="0" marL="457200" rtl="0" algn="just">
              <a:spcBef>
                <a:spcPts val="0"/>
              </a:spcBef>
              <a:spcAft>
                <a:spcPts val="0"/>
              </a:spcAft>
              <a:buClr>
                <a:srgbClr val="E4E5B8"/>
              </a:buClr>
              <a:buSzPts val="2000"/>
              <a:buFont typeface="Georgia"/>
              <a:buChar char="●"/>
            </a:pPr>
            <a:r>
              <a:rPr lang="en" sz="2000">
                <a:solidFill>
                  <a:srgbClr val="E4E5B8"/>
                </a:solidFill>
                <a:latin typeface="Georgia"/>
                <a:ea typeface="Georgia"/>
                <a:cs typeface="Georgia"/>
                <a:sym typeface="Georgia"/>
              </a:rPr>
              <a:t>Capitalists hire proletarians to keep the factories and mills going—if they did not do that their instruments and means of production would yield no profit. That is why the proletarians sell their labour power to the capitalists—if they did not, they would die of starvation.</a:t>
            </a:r>
            <a:endParaRPr sz="2000">
              <a:solidFill>
                <a:srgbClr val="E4E5B8"/>
              </a:solidFill>
              <a:latin typeface="Georgia"/>
              <a:ea typeface="Georgia"/>
              <a:cs typeface="Georgia"/>
              <a:sym typeface="Georgia"/>
            </a:endParaRPr>
          </a:p>
        </p:txBody>
      </p:sp>
      <p:sp>
        <p:nvSpPr>
          <p:cNvPr id="373" name="Google Shape;373;p57"/>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What is Proletarian Socialism?</a:t>
            </a:r>
            <a:endParaRPr>
              <a:solidFill>
                <a:srgbClr val="E4E5B8"/>
              </a:solidFill>
              <a:latin typeface="Georgia"/>
              <a:ea typeface="Georgia"/>
              <a:cs typeface="Georgia"/>
              <a:sym typeface="Georgia"/>
            </a:endParaRPr>
          </a:p>
        </p:txBody>
      </p:sp>
      <p:pic>
        <p:nvPicPr>
          <p:cNvPr id="374" name="Google Shape;374;p57"/>
          <p:cNvPicPr preferRelativeResize="0"/>
          <p:nvPr/>
        </p:nvPicPr>
        <p:blipFill>
          <a:blip r:embed="rId4">
            <a:alphaModFix/>
          </a:blip>
          <a:stretch>
            <a:fillRect/>
          </a:stretch>
        </p:blipFill>
        <p:spPr>
          <a:xfrm>
            <a:off x="7332325" y="2885900"/>
            <a:ext cx="1645575" cy="164557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58"/>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0" name="Google Shape;380;p58"/>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381" name="Google Shape;381;p58"/>
          <p:cNvSpPr txBox="1"/>
          <p:nvPr/>
        </p:nvSpPr>
        <p:spPr>
          <a:xfrm>
            <a:off x="126525" y="1101300"/>
            <a:ext cx="7664700" cy="3570900"/>
          </a:xfrm>
          <a:prstGeom prst="rect">
            <a:avLst/>
          </a:prstGeom>
          <a:noFill/>
          <a:ln>
            <a:noFill/>
          </a:ln>
        </p:spPr>
        <p:txBody>
          <a:bodyPr anchorCtr="0" anchor="t" bIns="91425" lIns="91425" spcFirstLastPara="1" rIns="91425" wrap="square" tIns="91425">
            <a:spAutoFit/>
          </a:bodyPr>
          <a:lstStyle/>
          <a:p>
            <a:pPr indent="-355600" lvl="0" marL="457200" rtl="0" algn="just">
              <a:spcBef>
                <a:spcPts val="0"/>
              </a:spcBef>
              <a:spcAft>
                <a:spcPts val="0"/>
              </a:spcAft>
              <a:buClr>
                <a:srgbClr val="E4E5B8"/>
              </a:buClr>
              <a:buSzPts val="2000"/>
              <a:buFont typeface="Georgia"/>
              <a:buChar char="●"/>
            </a:pPr>
            <a:r>
              <a:rPr lang="en" sz="2000">
                <a:solidFill>
                  <a:srgbClr val="E4E5B8"/>
                </a:solidFill>
                <a:latin typeface="Georgia"/>
                <a:ea typeface="Georgia"/>
                <a:cs typeface="Georgia"/>
                <a:sym typeface="Georgia"/>
              </a:rPr>
              <a:t>Capitalist production cannot be united and organised: it is all split up among the private enterprises of individual capitalists. </a:t>
            </a:r>
            <a:endParaRPr sz="2000">
              <a:solidFill>
                <a:srgbClr val="E4E5B8"/>
              </a:solidFill>
              <a:latin typeface="Georgia"/>
              <a:ea typeface="Georgia"/>
              <a:cs typeface="Georgia"/>
              <a:sym typeface="Georgia"/>
            </a:endParaRPr>
          </a:p>
          <a:p>
            <a:pPr indent="-355600" lvl="0" marL="457200" rtl="0" algn="just">
              <a:spcBef>
                <a:spcPts val="0"/>
              </a:spcBef>
              <a:spcAft>
                <a:spcPts val="0"/>
              </a:spcAft>
              <a:buClr>
                <a:srgbClr val="E4E5B8"/>
              </a:buClr>
              <a:buSzPts val="2000"/>
              <a:buFont typeface="Georgia"/>
              <a:buChar char="●"/>
            </a:pPr>
            <a:r>
              <a:rPr lang="en" sz="2000">
                <a:solidFill>
                  <a:srgbClr val="E4E5B8"/>
                </a:solidFill>
                <a:latin typeface="Georgia"/>
                <a:ea typeface="Georgia"/>
                <a:cs typeface="Georgia"/>
                <a:sym typeface="Georgia"/>
              </a:rPr>
              <a:t>Secondly, the immediate purpose of this scattered production is not to satisfy the needs of the people, but to produce goods to increase the profits of the capitalists.</a:t>
            </a:r>
            <a:endParaRPr sz="2000">
              <a:solidFill>
                <a:srgbClr val="E4E5B8"/>
              </a:solidFill>
              <a:latin typeface="Georgia"/>
              <a:ea typeface="Georgia"/>
              <a:cs typeface="Georgia"/>
              <a:sym typeface="Georgia"/>
            </a:endParaRPr>
          </a:p>
          <a:p>
            <a:pPr indent="-355600" lvl="0" marL="457200" rtl="0" algn="just">
              <a:spcBef>
                <a:spcPts val="0"/>
              </a:spcBef>
              <a:spcAft>
                <a:spcPts val="0"/>
              </a:spcAft>
              <a:buClr>
                <a:srgbClr val="E4E5B8"/>
              </a:buClr>
              <a:buSzPts val="2000"/>
              <a:buFont typeface="Georgia"/>
              <a:buChar char="●"/>
            </a:pPr>
            <a:r>
              <a:rPr lang="en" sz="2000">
                <a:solidFill>
                  <a:srgbClr val="E4E5B8"/>
                </a:solidFill>
                <a:latin typeface="Georgia"/>
                <a:ea typeface="Georgia"/>
                <a:cs typeface="Georgia"/>
                <a:sym typeface="Georgia"/>
              </a:rPr>
              <a:t>Crises, unemployment, suspension and anarchy of production are the direct results of present-day unorganised capitalist production.</a:t>
            </a:r>
            <a:endParaRPr sz="2000">
              <a:solidFill>
                <a:srgbClr val="E4E5B8"/>
              </a:solidFill>
              <a:latin typeface="Georgia"/>
              <a:ea typeface="Georgia"/>
              <a:cs typeface="Georgia"/>
              <a:sym typeface="Georgia"/>
            </a:endParaRPr>
          </a:p>
          <a:p>
            <a:pPr indent="-355600" lvl="0" marL="457200" rtl="0" algn="just">
              <a:spcBef>
                <a:spcPts val="0"/>
              </a:spcBef>
              <a:spcAft>
                <a:spcPts val="0"/>
              </a:spcAft>
              <a:buClr>
                <a:srgbClr val="E4E5B8"/>
              </a:buClr>
              <a:buSzPts val="2000"/>
              <a:buFont typeface="Georgia"/>
              <a:buChar char="●"/>
            </a:pPr>
            <a:r>
              <a:rPr lang="en" sz="2000">
                <a:solidFill>
                  <a:srgbClr val="E4E5B8"/>
                </a:solidFill>
                <a:latin typeface="Georgia"/>
                <a:ea typeface="Georgia"/>
                <a:cs typeface="Georgia"/>
                <a:sym typeface="Georgia"/>
              </a:rPr>
              <a:t>If this social system still remains standing, if it firmly withstands the attacks of the proletariat, it is because it is protected by the capitalist state, by the capitalist government.</a:t>
            </a:r>
            <a:endParaRPr sz="2000">
              <a:solidFill>
                <a:srgbClr val="E4E5B8"/>
              </a:solidFill>
              <a:latin typeface="Georgia"/>
              <a:ea typeface="Georgia"/>
              <a:cs typeface="Georgia"/>
              <a:sym typeface="Georgia"/>
            </a:endParaRPr>
          </a:p>
        </p:txBody>
      </p:sp>
      <p:sp>
        <p:nvSpPr>
          <p:cNvPr id="382" name="Google Shape;382;p58"/>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What is Proletarian Socialism?</a:t>
            </a:r>
            <a:endParaRPr>
              <a:solidFill>
                <a:srgbClr val="E4E5B8"/>
              </a:solidFill>
              <a:latin typeface="Georgia"/>
              <a:ea typeface="Georgia"/>
              <a:cs typeface="Georgia"/>
              <a:sym typeface="Georgia"/>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59"/>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8" name="Google Shape;388;p59"/>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389" name="Google Shape;389;p59"/>
          <p:cNvSpPr txBox="1"/>
          <p:nvPr/>
        </p:nvSpPr>
        <p:spPr>
          <a:xfrm>
            <a:off x="126525" y="1101300"/>
            <a:ext cx="8356800" cy="3263100"/>
          </a:xfrm>
          <a:prstGeom prst="rect">
            <a:avLst/>
          </a:prstGeom>
          <a:noFill/>
          <a:ln>
            <a:noFill/>
          </a:ln>
        </p:spPr>
        <p:txBody>
          <a:bodyPr anchorCtr="0" anchor="t" bIns="91425" lIns="91425" spcFirstLastPara="1" rIns="91425" wrap="square" tIns="91425">
            <a:spAutoFit/>
          </a:bodyPr>
          <a:lstStyle/>
          <a:p>
            <a:pPr indent="-355600" lvl="0" marL="457200" rtl="0" algn="just">
              <a:spcBef>
                <a:spcPts val="0"/>
              </a:spcBef>
              <a:spcAft>
                <a:spcPts val="0"/>
              </a:spcAft>
              <a:buClr>
                <a:srgbClr val="E4E5B8"/>
              </a:buClr>
              <a:buSzPts val="2000"/>
              <a:buFont typeface="Georgia"/>
              <a:buChar char="●"/>
            </a:pPr>
            <a:r>
              <a:rPr lang="en" sz="2000">
                <a:solidFill>
                  <a:srgbClr val="E4E5B8"/>
                </a:solidFill>
                <a:latin typeface="Georgia"/>
                <a:ea typeface="Georgia"/>
                <a:cs typeface="Georgia"/>
                <a:sym typeface="Georgia"/>
              </a:rPr>
              <a:t>There will be no classes; neither capitalists nor proletarians and, no exploitation. There will be only workers engaged in collective labour. </a:t>
            </a:r>
            <a:endParaRPr sz="2000">
              <a:solidFill>
                <a:srgbClr val="E4E5B8"/>
              </a:solidFill>
              <a:latin typeface="Georgia"/>
              <a:ea typeface="Georgia"/>
              <a:cs typeface="Georgia"/>
              <a:sym typeface="Georgia"/>
            </a:endParaRPr>
          </a:p>
          <a:p>
            <a:pPr indent="-355600" lvl="0" marL="457200" rtl="0" algn="just">
              <a:spcBef>
                <a:spcPts val="0"/>
              </a:spcBef>
              <a:spcAft>
                <a:spcPts val="0"/>
              </a:spcAft>
              <a:buClr>
                <a:srgbClr val="E4E5B8"/>
              </a:buClr>
              <a:buSzPts val="2000"/>
              <a:buFont typeface="Georgia"/>
              <a:buChar char="●"/>
            </a:pPr>
            <a:r>
              <a:rPr lang="en" sz="2000">
                <a:solidFill>
                  <a:srgbClr val="E4E5B8"/>
                </a:solidFill>
                <a:latin typeface="Georgia"/>
                <a:ea typeface="Georgia"/>
                <a:cs typeface="Georgia"/>
                <a:sym typeface="Georgia"/>
              </a:rPr>
              <a:t>With the abolition of exploitati</a:t>
            </a:r>
            <a:r>
              <a:rPr lang="en" sz="2000">
                <a:solidFill>
                  <a:srgbClr val="E4E5B8"/>
                </a:solidFill>
                <a:latin typeface="Georgia"/>
                <a:ea typeface="Georgia"/>
                <a:cs typeface="Georgia"/>
                <a:sym typeface="Georgia"/>
              </a:rPr>
              <a:t>on commodity production</a:t>
            </a:r>
            <a:r>
              <a:rPr lang="en" sz="2000">
                <a:solidFill>
                  <a:srgbClr val="E4E5B8"/>
                </a:solidFill>
                <a:latin typeface="Georgia"/>
                <a:ea typeface="Georgia"/>
                <a:cs typeface="Georgia"/>
                <a:sym typeface="Georgia"/>
              </a:rPr>
              <a:t>, buying and selling will also be abolished, there will be no room for buyers and sellers of labour power— there will be only free workers.</a:t>
            </a:r>
            <a:endParaRPr sz="2000">
              <a:solidFill>
                <a:srgbClr val="E4E5B8"/>
              </a:solidFill>
              <a:latin typeface="Georgia"/>
              <a:ea typeface="Georgia"/>
              <a:cs typeface="Georgia"/>
              <a:sym typeface="Georgia"/>
            </a:endParaRPr>
          </a:p>
          <a:p>
            <a:pPr indent="-355600" lvl="0" marL="457200" rtl="0" algn="just">
              <a:spcBef>
                <a:spcPts val="0"/>
              </a:spcBef>
              <a:spcAft>
                <a:spcPts val="0"/>
              </a:spcAft>
              <a:buClr>
                <a:srgbClr val="E4E5B8"/>
              </a:buClr>
              <a:buSzPts val="2000"/>
              <a:buFont typeface="Georgia"/>
              <a:buChar char="●"/>
            </a:pPr>
            <a:r>
              <a:rPr lang="en" sz="2000">
                <a:solidFill>
                  <a:srgbClr val="E4E5B8"/>
                </a:solidFill>
                <a:latin typeface="Georgia"/>
                <a:ea typeface="Georgia"/>
                <a:cs typeface="Georgia"/>
                <a:sym typeface="Georgia"/>
              </a:rPr>
              <a:t>The abolition of wage-labour will be accompanied by the complete abolition of the private ownership of the instruments and means of production.</a:t>
            </a:r>
            <a:endParaRPr sz="2000">
              <a:solidFill>
                <a:srgbClr val="E4E5B8"/>
              </a:solidFill>
              <a:latin typeface="Georgia"/>
              <a:ea typeface="Georgia"/>
              <a:cs typeface="Georgia"/>
              <a:sym typeface="Georgia"/>
            </a:endParaRPr>
          </a:p>
          <a:p>
            <a:pPr indent="-355600" lvl="0" marL="457200" rtl="0" algn="just">
              <a:spcBef>
                <a:spcPts val="0"/>
              </a:spcBef>
              <a:spcAft>
                <a:spcPts val="0"/>
              </a:spcAft>
              <a:buClr>
                <a:srgbClr val="E4E5B8"/>
              </a:buClr>
              <a:buSzPts val="2000"/>
              <a:buFont typeface="Georgia"/>
              <a:buChar char="●"/>
            </a:pPr>
            <a:r>
              <a:rPr lang="en" sz="2000">
                <a:solidFill>
                  <a:srgbClr val="E4E5B8"/>
                </a:solidFill>
                <a:latin typeface="Georgia"/>
                <a:ea typeface="Georgia"/>
                <a:cs typeface="Georgia"/>
                <a:sym typeface="Georgia"/>
              </a:rPr>
              <a:t>There will be only workers who collectively own all the land and minerals, all the forests, factories, mills, railways, etc.</a:t>
            </a:r>
            <a:endParaRPr sz="2000">
              <a:solidFill>
                <a:srgbClr val="E4E5B8"/>
              </a:solidFill>
              <a:latin typeface="Georgia"/>
              <a:ea typeface="Georgia"/>
              <a:cs typeface="Georgia"/>
              <a:sym typeface="Georgia"/>
            </a:endParaRPr>
          </a:p>
        </p:txBody>
      </p:sp>
      <p:sp>
        <p:nvSpPr>
          <p:cNvPr id="390" name="Google Shape;390;p59"/>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Future Society will be Socialist Society</a:t>
            </a:r>
            <a:endParaRPr>
              <a:solidFill>
                <a:srgbClr val="E4E5B8"/>
              </a:solidFill>
              <a:latin typeface="Georgia"/>
              <a:ea typeface="Georgia"/>
              <a:cs typeface="Georgia"/>
              <a:sym typeface="Georgia"/>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60"/>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6" name="Google Shape;396;p60"/>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397" name="Google Shape;397;p60"/>
          <p:cNvSpPr txBox="1"/>
          <p:nvPr/>
        </p:nvSpPr>
        <p:spPr>
          <a:xfrm>
            <a:off x="126525" y="1101300"/>
            <a:ext cx="8671500" cy="3879000"/>
          </a:xfrm>
          <a:prstGeom prst="rect">
            <a:avLst/>
          </a:prstGeom>
          <a:noFill/>
          <a:ln>
            <a:noFill/>
          </a:ln>
        </p:spPr>
        <p:txBody>
          <a:bodyPr anchorCtr="0" anchor="t" bIns="91425" lIns="91425" spcFirstLastPara="1" rIns="91425" wrap="square" tIns="91425">
            <a:spAutoFit/>
          </a:bodyPr>
          <a:lstStyle/>
          <a:p>
            <a:pPr indent="-355600" lvl="0" marL="457200" rtl="0" algn="just">
              <a:spcBef>
                <a:spcPts val="0"/>
              </a:spcBef>
              <a:spcAft>
                <a:spcPts val="0"/>
              </a:spcAft>
              <a:buClr>
                <a:srgbClr val="E4E5B8"/>
              </a:buClr>
              <a:buSzPts val="2000"/>
              <a:buFont typeface="Georgia"/>
              <a:buChar char="●"/>
            </a:pPr>
            <a:r>
              <a:rPr lang="en" sz="2000">
                <a:solidFill>
                  <a:srgbClr val="E4E5B8"/>
                </a:solidFill>
                <a:latin typeface="Georgia"/>
                <a:ea typeface="Georgia"/>
                <a:cs typeface="Georgia"/>
                <a:sym typeface="Georgia"/>
              </a:rPr>
              <a:t>The main purpose of production in the future will be to satisfy the needs of society and not to produce goods to increase the profits of the capitalists.</a:t>
            </a:r>
            <a:endParaRPr sz="2000">
              <a:solidFill>
                <a:srgbClr val="E4E5B8"/>
              </a:solidFill>
              <a:latin typeface="Georgia"/>
              <a:ea typeface="Georgia"/>
              <a:cs typeface="Georgia"/>
              <a:sym typeface="Georgia"/>
            </a:endParaRPr>
          </a:p>
          <a:p>
            <a:pPr indent="-355600" lvl="0" marL="457200" rtl="0" algn="just">
              <a:spcBef>
                <a:spcPts val="0"/>
              </a:spcBef>
              <a:spcAft>
                <a:spcPts val="0"/>
              </a:spcAft>
              <a:buClr>
                <a:srgbClr val="E4E5B8"/>
              </a:buClr>
              <a:buSzPts val="2000"/>
              <a:buFont typeface="Georgia"/>
              <a:buChar char="●"/>
            </a:pPr>
            <a:r>
              <a:rPr lang="en" sz="2000">
                <a:solidFill>
                  <a:srgbClr val="E4E5B8"/>
                </a:solidFill>
                <a:latin typeface="Georgia"/>
                <a:ea typeface="Georgia"/>
                <a:cs typeface="Georgia"/>
                <a:sym typeface="Georgia"/>
              </a:rPr>
              <a:t>Future production will be socialistically organised, highly developed, which will take into account the needs of society and will produce as much as society needs.</a:t>
            </a:r>
            <a:endParaRPr sz="2000">
              <a:solidFill>
                <a:srgbClr val="E4E5B8"/>
              </a:solidFill>
              <a:latin typeface="Georgia"/>
              <a:ea typeface="Georgia"/>
              <a:cs typeface="Georgia"/>
              <a:sym typeface="Georgia"/>
            </a:endParaRPr>
          </a:p>
          <a:p>
            <a:pPr indent="-355600" lvl="0" marL="457200" rtl="0" algn="just">
              <a:spcBef>
                <a:spcPts val="0"/>
              </a:spcBef>
              <a:spcAft>
                <a:spcPts val="0"/>
              </a:spcAft>
              <a:buClr>
                <a:srgbClr val="E4E5B8"/>
              </a:buClr>
              <a:buSzPts val="2000"/>
              <a:buFont typeface="Georgia"/>
              <a:buChar char="●"/>
            </a:pPr>
            <a:r>
              <a:rPr lang="en" sz="2000">
                <a:solidFill>
                  <a:srgbClr val="E4E5B8"/>
                </a:solidFill>
                <a:latin typeface="Georgia"/>
                <a:ea typeface="Georgia"/>
                <a:cs typeface="Georgia"/>
                <a:sym typeface="Georgia"/>
              </a:rPr>
              <a:t>There will be no room whether for scattered production, competition, crises, or unemployment. </a:t>
            </a:r>
            <a:endParaRPr sz="2000">
              <a:solidFill>
                <a:srgbClr val="E4E5B8"/>
              </a:solidFill>
              <a:latin typeface="Georgia"/>
              <a:ea typeface="Georgia"/>
              <a:cs typeface="Georgia"/>
              <a:sym typeface="Georgia"/>
            </a:endParaRPr>
          </a:p>
          <a:p>
            <a:pPr indent="-355600" lvl="0" marL="457200" rtl="0" algn="just">
              <a:spcBef>
                <a:spcPts val="0"/>
              </a:spcBef>
              <a:spcAft>
                <a:spcPts val="0"/>
              </a:spcAft>
              <a:buClr>
                <a:srgbClr val="E4E5B8"/>
              </a:buClr>
              <a:buSzPts val="2000"/>
              <a:buFont typeface="Georgia"/>
              <a:buChar char="●"/>
            </a:pPr>
            <a:r>
              <a:rPr lang="en" sz="2000">
                <a:solidFill>
                  <a:srgbClr val="E4E5B8"/>
                </a:solidFill>
                <a:latin typeface="Georgia"/>
                <a:ea typeface="Georgia"/>
                <a:cs typeface="Georgia"/>
                <a:sym typeface="Georgia"/>
              </a:rPr>
              <a:t>Where there are no classes, where there are neither rich nor poor, there is no need for a state, there is no need either for political power, which oppresses the poor and protects the rich. Consequently, in socialist society there will be no need for the existence of political power.</a:t>
            </a:r>
            <a:endParaRPr sz="2000">
              <a:solidFill>
                <a:srgbClr val="E4E5B8"/>
              </a:solidFill>
              <a:latin typeface="Georgia"/>
              <a:ea typeface="Georgia"/>
              <a:cs typeface="Georgia"/>
              <a:sym typeface="Georgia"/>
            </a:endParaRPr>
          </a:p>
        </p:txBody>
      </p:sp>
      <p:sp>
        <p:nvSpPr>
          <p:cNvPr id="398" name="Google Shape;398;p60"/>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Future Society will be Socialist Society</a:t>
            </a:r>
            <a:endParaRPr>
              <a:solidFill>
                <a:srgbClr val="E4E5B8"/>
              </a:solidFill>
              <a:latin typeface="Georgia"/>
              <a:ea typeface="Georgia"/>
              <a:cs typeface="Georgia"/>
              <a:sym typeface="Georgia"/>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61"/>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04" name="Google Shape;404;p61"/>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405" name="Google Shape;405;p61"/>
          <p:cNvSpPr txBox="1"/>
          <p:nvPr/>
        </p:nvSpPr>
        <p:spPr>
          <a:xfrm>
            <a:off x="126525" y="1101300"/>
            <a:ext cx="8671500" cy="3879000"/>
          </a:xfrm>
          <a:prstGeom prst="rect">
            <a:avLst/>
          </a:prstGeom>
          <a:noFill/>
          <a:ln>
            <a:noFill/>
          </a:ln>
        </p:spPr>
        <p:txBody>
          <a:bodyPr anchorCtr="0" anchor="t" bIns="91425" lIns="91425" spcFirstLastPara="1" rIns="91425" wrap="square" tIns="91425">
            <a:spAutoFit/>
          </a:bodyPr>
          <a:lstStyle/>
          <a:p>
            <a:pPr indent="-355600" lvl="0" marL="457200" rtl="0" algn="just">
              <a:spcBef>
                <a:spcPts val="0"/>
              </a:spcBef>
              <a:spcAft>
                <a:spcPts val="0"/>
              </a:spcAft>
              <a:buClr>
                <a:srgbClr val="E4E5B8"/>
              </a:buClr>
              <a:buSzPts val="2000"/>
              <a:buFont typeface="Georgia"/>
              <a:buChar char="●"/>
            </a:pPr>
            <a:r>
              <a:rPr lang="en" sz="2000">
                <a:solidFill>
                  <a:srgbClr val="E4E5B8"/>
                </a:solidFill>
                <a:latin typeface="Georgia"/>
                <a:ea typeface="Georgia"/>
                <a:cs typeface="Georgia"/>
                <a:sym typeface="Georgia"/>
              </a:rPr>
              <a:t>For the purpose of administering public affairs there will have to be in socialist society, in addition to local offices which will collect information, a central statistical bureau, which will collect information about the needs of the whole of society, and then distribute the various kinds of work among the working people accordingly. </a:t>
            </a:r>
            <a:endParaRPr sz="2000">
              <a:solidFill>
                <a:srgbClr val="E4E5B8"/>
              </a:solidFill>
              <a:latin typeface="Georgia"/>
              <a:ea typeface="Georgia"/>
              <a:cs typeface="Georgia"/>
              <a:sym typeface="Georgia"/>
            </a:endParaRPr>
          </a:p>
          <a:p>
            <a:pPr indent="-355600" lvl="0" marL="457200" rtl="0" algn="just">
              <a:spcBef>
                <a:spcPts val="0"/>
              </a:spcBef>
              <a:spcAft>
                <a:spcPts val="0"/>
              </a:spcAft>
              <a:buClr>
                <a:srgbClr val="E4E5B8"/>
              </a:buClr>
              <a:buSzPts val="2000"/>
              <a:buFont typeface="Georgia"/>
              <a:buChar char="●"/>
            </a:pPr>
            <a:r>
              <a:rPr lang="en" sz="2000">
                <a:solidFill>
                  <a:srgbClr val="E4E5B8"/>
                </a:solidFill>
                <a:latin typeface="Georgia"/>
                <a:ea typeface="Georgia"/>
                <a:cs typeface="Georgia"/>
                <a:sym typeface="Georgia"/>
              </a:rPr>
              <a:t>It will also be necessary to hold conferences, and particularly congresses, the decisions of which will certainly be binding upon the comrades in the minority until the next congress is held.</a:t>
            </a:r>
            <a:endParaRPr sz="2000">
              <a:solidFill>
                <a:srgbClr val="E4E5B8"/>
              </a:solidFill>
              <a:latin typeface="Georgia"/>
              <a:ea typeface="Georgia"/>
              <a:cs typeface="Georgia"/>
              <a:sym typeface="Georgia"/>
            </a:endParaRPr>
          </a:p>
          <a:p>
            <a:pPr indent="-355600" lvl="0" marL="457200" rtl="0" algn="just">
              <a:spcBef>
                <a:spcPts val="0"/>
              </a:spcBef>
              <a:spcAft>
                <a:spcPts val="0"/>
              </a:spcAft>
              <a:buClr>
                <a:srgbClr val="E4E5B8"/>
              </a:buClr>
              <a:buSzPts val="2000"/>
              <a:buFont typeface="Georgia"/>
              <a:buChar char="●"/>
            </a:pPr>
            <a:r>
              <a:rPr lang="en" sz="2000">
                <a:solidFill>
                  <a:srgbClr val="E4E5B8"/>
                </a:solidFill>
                <a:latin typeface="Georgia"/>
                <a:ea typeface="Georgia"/>
                <a:cs typeface="Georgia"/>
                <a:sym typeface="Georgia"/>
              </a:rPr>
              <a:t>Future society demands from each of its members as much labour as he can perform, it, in its turn, must provide each member with all the products he needs. From each according to his ability, to each according to his needs!</a:t>
            </a:r>
            <a:endParaRPr sz="2000">
              <a:solidFill>
                <a:srgbClr val="E4E5B8"/>
              </a:solidFill>
              <a:latin typeface="Georgia"/>
              <a:ea typeface="Georgia"/>
              <a:cs typeface="Georgia"/>
              <a:sym typeface="Georgia"/>
            </a:endParaRPr>
          </a:p>
        </p:txBody>
      </p:sp>
      <p:sp>
        <p:nvSpPr>
          <p:cNvPr id="406" name="Google Shape;406;p61"/>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Future Society will be Socialist Society</a:t>
            </a:r>
            <a:endParaRPr>
              <a:solidFill>
                <a:srgbClr val="E4E5B8"/>
              </a:solidFill>
              <a:latin typeface="Georgia"/>
              <a:ea typeface="Georgia"/>
              <a:cs typeface="Georgia"/>
              <a:sym typeface="Georgia"/>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sp>
        <p:nvSpPr>
          <p:cNvPr id="411" name="Google Shape;411;p62"/>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12" name="Google Shape;412;p62"/>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413" name="Google Shape;413;p62"/>
          <p:cNvSpPr txBox="1"/>
          <p:nvPr/>
        </p:nvSpPr>
        <p:spPr>
          <a:xfrm>
            <a:off x="126525" y="1101300"/>
            <a:ext cx="6832200" cy="38790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2000">
                <a:solidFill>
                  <a:srgbClr val="E4E5B8"/>
                </a:solidFill>
                <a:latin typeface="Georgia"/>
                <a:ea typeface="Georgia"/>
                <a:cs typeface="Georgia"/>
                <a:sym typeface="Georgia"/>
              </a:rPr>
              <a:t>In the first stage of socialism, when conditions are shifting into the new way of life, when the productive forces also will not yet have been sufficiently developed and there will still be “dirty” and “clean” work to do, the “to each according to his needs,” will be greatly hindered and society will be obliged temporarily to take some other path, a middle path. </a:t>
            </a:r>
            <a:endParaRPr sz="2000">
              <a:solidFill>
                <a:srgbClr val="E4E5B8"/>
              </a:solidFill>
              <a:latin typeface="Georgia"/>
              <a:ea typeface="Georgia"/>
              <a:cs typeface="Georgia"/>
              <a:sym typeface="Georgia"/>
            </a:endParaRPr>
          </a:p>
          <a:p>
            <a:pPr indent="0" lvl="0" marL="0" rtl="0" algn="just">
              <a:spcBef>
                <a:spcPts val="0"/>
              </a:spcBef>
              <a:spcAft>
                <a:spcPts val="0"/>
              </a:spcAft>
              <a:buNone/>
            </a:pPr>
            <a:r>
              <a:t/>
            </a:r>
            <a:endParaRPr sz="2000">
              <a:solidFill>
                <a:srgbClr val="E4E5B8"/>
              </a:solidFill>
              <a:latin typeface="Georgia"/>
              <a:ea typeface="Georgia"/>
              <a:cs typeface="Georgia"/>
              <a:sym typeface="Georgia"/>
            </a:endParaRPr>
          </a:p>
          <a:p>
            <a:pPr indent="0" lvl="0" marL="0" rtl="0" algn="just">
              <a:spcBef>
                <a:spcPts val="0"/>
              </a:spcBef>
              <a:spcAft>
                <a:spcPts val="0"/>
              </a:spcAft>
              <a:buNone/>
            </a:pPr>
            <a:r>
              <a:rPr lang="en" sz="2000">
                <a:solidFill>
                  <a:srgbClr val="E4E5B8"/>
                </a:solidFill>
                <a:latin typeface="Georgia"/>
                <a:ea typeface="Georgia"/>
                <a:cs typeface="Georgia"/>
                <a:sym typeface="Georgia"/>
              </a:rPr>
              <a:t>But it is also clear that when future society runs into its groove, when the survivals of capitalism will have been eradicated, the only principle that will conform to socialist society will be the one pointed out above.</a:t>
            </a:r>
            <a:endParaRPr sz="2000">
              <a:solidFill>
                <a:srgbClr val="E4E5B8"/>
              </a:solidFill>
              <a:latin typeface="Georgia"/>
              <a:ea typeface="Georgia"/>
              <a:cs typeface="Georgia"/>
              <a:sym typeface="Georgia"/>
            </a:endParaRPr>
          </a:p>
        </p:txBody>
      </p:sp>
      <p:sp>
        <p:nvSpPr>
          <p:cNvPr id="414" name="Google Shape;414;p62"/>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Future Society will be Socialist Society</a:t>
            </a:r>
            <a:endParaRPr>
              <a:solidFill>
                <a:srgbClr val="E4E5B8"/>
              </a:solidFill>
              <a:latin typeface="Georgia"/>
              <a:ea typeface="Georgia"/>
              <a:cs typeface="Georgia"/>
              <a:sym typeface="Georgia"/>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p63"/>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20" name="Google Shape;420;p63"/>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421" name="Google Shape;421;p63"/>
          <p:cNvSpPr txBox="1"/>
          <p:nvPr/>
        </p:nvSpPr>
        <p:spPr>
          <a:xfrm>
            <a:off x="126525" y="1101300"/>
            <a:ext cx="6832200" cy="38790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2000">
                <a:solidFill>
                  <a:srgbClr val="E4E5B8"/>
                </a:solidFill>
                <a:latin typeface="Georgia"/>
                <a:ea typeface="Georgia"/>
                <a:cs typeface="Georgia"/>
                <a:sym typeface="Georgia"/>
              </a:rPr>
              <a:t>Socialist society presupposes an adequate development of productive forces and socialist consciousness among men, their socialist enlightenment.</a:t>
            </a:r>
            <a:endParaRPr sz="2000">
              <a:solidFill>
                <a:srgbClr val="E4E5B8"/>
              </a:solidFill>
              <a:latin typeface="Georgia"/>
              <a:ea typeface="Georgia"/>
              <a:cs typeface="Georgia"/>
              <a:sym typeface="Georgia"/>
            </a:endParaRPr>
          </a:p>
          <a:p>
            <a:pPr indent="0" lvl="0" marL="0" rtl="0" algn="just">
              <a:spcBef>
                <a:spcPts val="0"/>
              </a:spcBef>
              <a:spcAft>
                <a:spcPts val="0"/>
              </a:spcAft>
              <a:buNone/>
            </a:pPr>
            <a:r>
              <a:rPr lang="en" sz="2000">
                <a:solidFill>
                  <a:srgbClr val="E4E5B8"/>
                </a:solidFill>
                <a:latin typeface="Georgia"/>
                <a:ea typeface="Georgia"/>
                <a:cs typeface="Georgia"/>
                <a:sym typeface="Georgia"/>
              </a:rPr>
              <a:t>As capitalist property will not exist in future society, productive forces will increase tenfold.</a:t>
            </a:r>
            <a:endParaRPr sz="2000">
              <a:solidFill>
                <a:srgbClr val="E4E5B8"/>
              </a:solidFill>
              <a:latin typeface="Georgia"/>
              <a:ea typeface="Georgia"/>
              <a:cs typeface="Georgia"/>
              <a:sym typeface="Georgia"/>
            </a:endParaRPr>
          </a:p>
          <a:p>
            <a:pPr indent="0" lvl="0" marL="0" rtl="0" algn="just">
              <a:spcBef>
                <a:spcPts val="0"/>
              </a:spcBef>
              <a:spcAft>
                <a:spcPts val="0"/>
              </a:spcAft>
              <a:buNone/>
            </a:pPr>
            <a:r>
              <a:rPr lang="en" sz="2000">
                <a:solidFill>
                  <a:srgbClr val="E4E5B8"/>
                </a:solidFill>
                <a:latin typeface="Georgia"/>
                <a:ea typeface="Georgia"/>
                <a:cs typeface="Georgia"/>
                <a:sym typeface="Georgia"/>
              </a:rPr>
              <a:t>The millions of unemployed will also be put to work, which greatly develops the productive forces.</a:t>
            </a:r>
            <a:endParaRPr sz="2000">
              <a:solidFill>
                <a:srgbClr val="E4E5B8"/>
              </a:solidFill>
              <a:latin typeface="Georgia"/>
              <a:ea typeface="Georgia"/>
              <a:cs typeface="Georgia"/>
              <a:sym typeface="Georgia"/>
            </a:endParaRPr>
          </a:p>
          <a:p>
            <a:pPr indent="0" lvl="0" marL="0" rtl="0" algn="just">
              <a:spcBef>
                <a:spcPts val="0"/>
              </a:spcBef>
              <a:spcAft>
                <a:spcPts val="0"/>
              </a:spcAft>
              <a:buNone/>
            </a:pPr>
            <a:r>
              <a:rPr lang="en" sz="2000">
                <a:solidFill>
                  <a:srgbClr val="E4E5B8"/>
                </a:solidFill>
                <a:latin typeface="Georgia"/>
                <a:ea typeface="Georgia"/>
                <a:cs typeface="Georgia"/>
                <a:sym typeface="Georgia"/>
              </a:rPr>
              <a:t>Proletarian socialism is based not on sentiment, not on abstract “justice,” not on love for the proletariat, but on the scientific grounds referred to above.</a:t>
            </a:r>
            <a:endParaRPr sz="2000">
              <a:solidFill>
                <a:srgbClr val="E4E5B8"/>
              </a:solidFill>
              <a:latin typeface="Georgia"/>
              <a:ea typeface="Georgia"/>
              <a:cs typeface="Georgia"/>
              <a:sym typeface="Georgia"/>
            </a:endParaRPr>
          </a:p>
          <a:p>
            <a:pPr indent="0" lvl="0" marL="0" rtl="0" algn="just">
              <a:spcBef>
                <a:spcPts val="0"/>
              </a:spcBef>
              <a:spcAft>
                <a:spcPts val="0"/>
              </a:spcAft>
              <a:buNone/>
            </a:pPr>
            <a:r>
              <a:rPr lang="en" sz="2000">
                <a:solidFill>
                  <a:srgbClr val="E4E5B8"/>
                </a:solidFill>
                <a:latin typeface="Georgia"/>
                <a:ea typeface="Georgia"/>
                <a:cs typeface="Georgia"/>
                <a:sym typeface="Georgia"/>
              </a:rPr>
              <a:t>That is why proletarian socialism is also called “scientific socialism.”</a:t>
            </a:r>
            <a:endParaRPr sz="2000">
              <a:solidFill>
                <a:srgbClr val="E4E5B8"/>
              </a:solidFill>
              <a:latin typeface="Georgia"/>
              <a:ea typeface="Georgia"/>
              <a:cs typeface="Georgia"/>
              <a:sym typeface="Georgia"/>
            </a:endParaRPr>
          </a:p>
        </p:txBody>
      </p:sp>
      <p:sp>
        <p:nvSpPr>
          <p:cNvPr id="422" name="Google Shape;422;p63"/>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Can Production Keep up with Every Need?</a:t>
            </a:r>
            <a:endParaRPr>
              <a:solidFill>
                <a:srgbClr val="E4E5B8"/>
              </a:solidFill>
              <a:latin typeface="Georgia"/>
              <a:ea typeface="Georgia"/>
              <a:cs typeface="Georgia"/>
              <a:sym typeface="Georgia"/>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p64"/>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28" name="Google Shape;428;p64"/>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429" name="Google Shape;429;p64"/>
          <p:cNvSpPr txBox="1"/>
          <p:nvPr/>
        </p:nvSpPr>
        <p:spPr>
          <a:xfrm>
            <a:off x="126525" y="1101300"/>
            <a:ext cx="8781300" cy="38790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2000">
                <a:solidFill>
                  <a:srgbClr val="E4E5B8"/>
                </a:solidFill>
                <a:latin typeface="Georgia"/>
                <a:ea typeface="Georgia"/>
                <a:cs typeface="Georgia"/>
                <a:sym typeface="Georgia"/>
              </a:rPr>
              <a:t>That does not mean that since capitalism is decaying the socialist system can be established any time we like. Only Anarchists and other petty-bourgeois ideologists think that.</a:t>
            </a:r>
            <a:endParaRPr sz="2000">
              <a:solidFill>
                <a:srgbClr val="E4E5B8"/>
              </a:solidFill>
              <a:latin typeface="Georgia"/>
              <a:ea typeface="Georgia"/>
              <a:cs typeface="Georgia"/>
              <a:sym typeface="Georgia"/>
            </a:endParaRPr>
          </a:p>
          <a:p>
            <a:pPr indent="0" lvl="0" marL="0" rtl="0" algn="just">
              <a:spcBef>
                <a:spcPts val="0"/>
              </a:spcBef>
              <a:spcAft>
                <a:spcPts val="0"/>
              </a:spcAft>
              <a:buNone/>
            </a:pPr>
            <a:r>
              <a:rPr lang="en" sz="2000">
                <a:solidFill>
                  <a:srgbClr val="E4E5B8"/>
                </a:solidFill>
                <a:latin typeface="Georgia"/>
                <a:ea typeface="Georgia"/>
                <a:cs typeface="Georgia"/>
                <a:sym typeface="Georgia"/>
              </a:rPr>
              <a:t>The majority in society may already be proletarianised, but socialism may still not be achievable. The achievement of socialism calls for class consciousness, the unity of the proletariat and its ability to manage its own affairs. In order that all this may be acquired, political freedom is needed. But political freedom is not equally ensured everywhere.</a:t>
            </a:r>
            <a:endParaRPr sz="2000">
              <a:solidFill>
                <a:srgbClr val="E4E5B8"/>
              </a:solidFill>
              <a:latin typeface="Georgia"/>
              <a:ea typeface="Georgia"/>
              <a:cs typeface="Georgia"/>
              <a:sym typeface="Georgia"/>
            </a:endParaRPr>
          </a:p>
          <a:p>
            <a:pPr indent="0" lvl="0" marL="0" rtl="0" algn="just">
              <a:spcBef>
                <a:spcPts val="0"/>
              </a:spcBef>
              <a:spcAft>
                <a:spcPts val="0"/>
              </a:spcAft>
              <a:buNone/>
            </a:pPr>
            <a:r>
              <a:rPr lang="en" sz="2000">
                <a:solidFill>
                  <a:srgbClr val="E4E5B8"/>
                </a:solidFill>
                <a:latin typeface="Georgia"/>
                <a:ea typeface="Georgia"/>
                <a:cs typeface="Georgia"/>
                <a:sym typeface="Georgia"/>
              </a:rPr>
              <a:t>Political freedom is best ensured in a democratic republic, in so far as it can be ensured under capitalism at all. Therefore, all advocates of proletarian socialism necessarily strive for the establishment of a democratic republic as the best “bridge” to socialism.</a:t>
            </a:r>
            <a:endParaRPr sz="2000">
              <a:solidFill>
                <a:srgbClr val="E4E5B8"/>
              </a:solidFill>
              <a:latin typeface="Georgia"/>
              <a:ea typeface="Georgia"/>
              <a:cs typeface="Georgia"/>
              <a:sym typeface="Georgia"/>
            </a:endParaRPr>
          </a:p>
        </p:txBody>
      </p:sp>
      <p:sp>
        <p:nvSpPr>
          <p:cNvPr id="430" name="Google Shape;430;p64"/>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The Minimum &amp; Maximum Programme</a:t>
            </a:r>
            <a:endParaRPr>
              <a:solidFill>
                <a:srgbClr val="E4E5B8"/>
              </a:solidFill>
              <a:latin typeface="Georgia"/>
              <a:ea typeface="Georgia"/>
              <a:cs typeface="Georgia"/>
              <a:sym typeface="Georgia"/>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sp>
        <p:nvSpPr>
          <p:cNvPr id="435" name="Google Shape;435;p65"/>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6" name="Google Shape;436;p65"/>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437" name="Google Shape;437;p65"/>
          <p:cNvSpPr txBox="1"/>
          <p:nvPr/>
        </p:nvSpPr>
        <p:spPr>
          <a:xfrm>
            <a:off x="126525" y="1101300"/>
            <a:ext cx="8781300" cy="3879000"/>
          </a:xfrm>
          <a:prstGeom prst="rect">
            <a:avLst/>
          </a:prstGeom>
          <a:noFill/>
          <a:ln>
            <a:noFill/>
          </a:ln>
        </p:spPr>
        <p:txBody>
          <a:bodyPr anchorCtr="0" anchor="t" bIns="91425" lIns="91425" spcFirstLastPara="1" rIns="91425" wrap="square" tIns="91425">
            <a:spAutoFit/>
          </a:bodyPr>
          <a:lstStyle/>
          <a:p>
            <a:pPr indent="-355600" lvl="0" marL="457200" rtl="0" algn="just">
              <a:spcBef>
                <a:spcPts val="0"/>
              </a:spcBef>
              <a:spcAft>
                <a:spcPts val="0"/>
              </a:spcAft>
              <a:buClr>
                <a:srgbClr val="E4E5B8"/>
              </a:buClr>
              <a:buSzPts val="2000"/>
              <a:buFont typeface="Georgia"/>
              <a:buChar char="●"/>
            </a:pPr>
            <a:r>
              <a:rPr lang="en" sz="2000">
                <a:solidFill>
                  <a:srgbClr val="E4E5B8"/>
                </a:solidFill>
                <a:latin typeface="Georgia"/>
                <a:ea typeface="Georgia"/>
                <a:cs typeface="Georgia"/>
                <a:sym typeface="Georgia"/>
              </a:rPr>
              <a:t>The maximum programme is the goal of which is socialism, and the minimum programme the object of which is to lay the road to socialism through a democratic republic.</a:t>
            </a:r>
            <a:endParaRPr sz="2000">
              <a:solidFill>
                <a:srgbClr val="E4E5B8"/>
              </a:solidFill>
              <a:latin typeface="Georgia"/>
              <a:ea typeface="Georgia"/>
              <a:cs typeface="Georgia"/>
              <a:sym typeface="Georgia"/>
            </a:endParaRPr>
          </a:p>
          <a:p>
            <a:pPr indent="-355600" lvl="0" marL="457200" rtl="0" algn="just">
              <a:spcBef>
                <a:spcPts val="0"/>
              </a:spcBef>
              <a:spcAft>
                <a:spcPts val="0"/>
              </a:spcAft>
              <a:buClr>
                <a:srgbClr val="E4E5B8"/>
              </a:buClr>
              <a:buSzPts val="2000"/>
              <a:buFont typeface="Georgia"/>
              <a:buChar char="●"/>
            </a:pPr>
            <a:r>
              <a:rPr lang="en" sz="2000">
                <a:solidFill>
                  <a:srgbClr val="E4E5B8"/>
                </a:solidFill>
                <a:latin typeface="Georgia"/>
                <a:ea typeface="Georgia"/>
                <a:cs typeface="Georgia"/>
                <a:sym typeface="Georgia"/>
              </a:rPr>
              <a:t>Whether it’s a strike, boycott, meetings, demonstrations, political activity, all of these are forms of class struggle, all are important for developing the proletarian movement. </a:t>
            </a:r>
            <a:endParaRPr sz="2000">
              <a:solidFill>
                <a:srgbClr val="E4E5B8"/>
              </a:solidFill>
              <a:latin typeface="Georgia"/>
              <a:ea typeface="Georgia"/>
              <a:cs typeface="Georgia"/>
              <a:sym typeface="Georgia"/>
            </a:endParaRPr>
          </a:p>
          <a:p>
            <a:pPr indent="-355600" lvl="0" marL="457200" rtl="0" algn="just">
              <a:spcBef>
                <a:spcPts val="0"/>
              </a:spcBef>
              <a:spcAft>
                <a:spcPts val="0"/>
              </a:spcAft>
              <a:buClr>
                <a:srgbClr val="E4E5B8"/>
              </a:buClr>
              <a:buSzPts val="2000"/>
              <a:buFont typeface="Georgia"/>
              <a:buChar char="●"/>
            </a:pPr>
            <a:r>
              <a:rPr lang="en" sz="2000">
                <a:solidFill>
                  <a:srgbClr val="E4E5B8"/>
                </a:solidFill>
                <a:latin typeface="Georgia"/>
                <a:ea typeface="Georgia"/>
                <a:cs typeface="Georgia"/>
                <a:sym typeface="Georgia"/>
              </a:rPr>
              <a:t>All these forms of struggle are merely preparatory means, that not one of them, taken separately, constitutes the decisive means by which the proletariat can smash capitalism.The general strike can only create some of the conditions that are necessary for the smashing of capitalism. Parliamentarism can only prepare some of the conditions that are necessary for overthrowing capitalism.</a:t>
            </a:r>
            <a:endParaRPr sz="2000">
              <a:solidFill>
                <a:srgbClr val="E4E5B8"/>
              </a:solidFill>
              <a:latin typeface="Georgia"/>
              <a:ea typeface="Georgia"/>
              <a:cs typeface="Georgia"/>
              <a:sym typeface="Georgia"/>
            </a:endParaRPr>
          </a:p>
        </p:txBody>
      </p:sp>
      <p:sp>
        <p:nvSpPr>
          <p:cNvPr id="438" name="Google Shape;438;p65"/>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The Minimum &amp; Maximum Programme</a:t>
            </a:r>
            <a:endParaRPr>
              <a:solidFill>
                <a:srgbClr val="E4E5B8"/>
              </a:solidFill>
              <a:latin typeface="Georgia"/>
              <a:ea typeface="Georgia"/>
              <a:cs typeface="Georgia"/>
              <a:sym typeface="Georgia"/>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sp>
        <p:nvSpPr>
          <p:cNvPr id="443" name="Google Shape;443;p66"/>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44" name="Google Shape;444;p66"/>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445" name="Google Shape;445;p66"/>
          <p:cNvSpPr txBox="1"/>
          <p:nvPr/>
        </p:nvSpPr>
        <p:spPr>
          <a:xfrm>
            <a:off x="126525" y="1070825"/>
            <a:ext cx="8781300" cy="4263600"/>
          </a:xfrm>
          <a:prstGeom prst="rect">
            <a:avLst/>
          </a:prstGeom>
          <a:noFill/>
          <a:ln>
            <a:noFill/>
          </a:ln>
        </p:spPr>
        <p:txBody>
          <a:bodyPr anchorCtr="0" anchor="t" bIns="91425" lIns="91425" spcFirstLastPara="1" rIns="91425" wrap="square" tIns="91425">
            <a:spAutoFit/>
          </a:bodyPr>
          <a:lstStyle/>
          <a:p>
            <a:pPr indent="-336550" lvl="0" marL="457200" rtl="0" algn="just">
              <a:spcBef>
                <a:spcPts val="0"/>
              </a:spcBef>
              <a:spcAft>
                <a:spcPts val="0"/>
              </a:spcAft>
              <a:buClr>
                <a:srgbClr val="E4E5B8"/>
              </a:buClr>
              <a:buSzPts val="1700"/>
              <a:buFont typeface="Georgia"/>
              <a:buChar char="●"/>
            </a:pPr>
            <a:r>
              <a:rPr lang="en" sz="1700">
                <a:solidFill>
                  <a:srgbClr val="E4E5B8"/>
                </a:solidFill>
                <a:latin typeface="Georgia"/>
                <a:ea typeface="Georgia"/>
                <a:cs typeface="Georgia"/>
                <a:sym typeface="Georgia"/>
              </a:rPr>
              <a:t>The socialist revolution must not be conceived as a sudden and short blow, it is a prolonged struggle waged by the proletarian masses, who inflict defeat upon the bourgeoisie and capture its positions. And as the victory of the proletariat will at the same time mean domination over the vanquished bourgeoisie, as, in a collision of classes, the defeat of one class signifies the domination of the other, the first stage of the socialist revolution will be the political domination of the proletariat over the bourgeoisie. </a:t>
            </a:r>
            <a:endParaRPr sz="1700">
              <a:solidFill>
                <a:srgbClr val="E4E5B8"/>
              </a:solidFill>
              <a:latin typeface="Georgia"/>
              <a:ea typeface="Georgia"/>
              <a:cs typeface="Georgia"/>
              <a:sym typeface="Georgia"/>
            </a:endParaRPr>
          </a:p>
          <a:p>
            <a:pPr indent="0" lvl="0" marL="457200" rtl="0" algn="just">
              <a:spcBef>
                <a:spcPts val="0"/>
              </a:spcBef>
              <a:spcAft>
                <a:spcPts val="0"/>
              </a:spcAft>
              <a:buNone/>
            </a:pPr>
            <a:r>
              <a:t/>
            </a:r>
            <a:endParaRPr sz="1000">
              <a:solidFill>
                <a:srgbClr val="E4E5B8"/>
              </a:solidFill>
              <a:latin typeface="Georgia"/>
              <a:ea typeface="Georgia"/>
              <a:cs typeface="Georgia"/>
              <a:sym typeface="Georgia"/>
            </a:endParaRPr>
          </a:p>
          <a:p>
            <a:pPr indent="-336550" lvl="0" marL="457200" rtl="0" algn="just">
              <a:spcBef>
                <a:spcPts val="0"/>
              </a:spcBef>
              <a:spcAft>
                <a:spcPts val="0"/>
              </a:spcAft>
              <a:buClr>
                <a:srgbClr val="E4E5B8"/>
              </a:buClr>
              <a:buSzPts val="1700"/>
              <a:buFont typeface="Georgia"/>
              <a:buChar char="●"/>
            </a:pPr>
            <a:r>
              <a:rPr lang="en" sz="1700">
                <a:solidFill>
                  <a:srgbClr val="E4E5B8"/>
                </a:solidFill>
                <a:latin typeface="Georgia"/>
                <a:ea typeface="Georgia"/>
                <a:cs typeface="Georgia"/>
                <a:sym typeface="Georgia"/>
              </a:rPr>
              <a:t>The socialist dictatorship of the proletariat, capture of power by the proletariat—this is what the socialist revolution must start with. This means that </a:t>
            </a:r>
            <a:r>
              <a:rPr b="1" lang="en" sz="1700">
                <a:solidFill>
                  <a:srgbClr val="E4E5B8"/>
                </a:solidFill>
                <a:latin typeface="Georgia"/>
                <a:ea typeface="Georgia"/>
                <a:cs typeface="Georgia"/>
                <a:sym typeface="Georgia"/>
              </a:rPr>
              <a:t>until the bourgeoisie is completely vanquished</a:t>
            </a:r>
            <a:r>
              <a:rPr lang="en" sz="1700">
                <a:solidFill>
                  <a:srgbClr val="E4E5B8"/>
                </a:solidFill>
                <a:latin typeface="Georgia"/>
                <a:ea typeface="Georgia"/>
                <a:cs typeface="Georgia"/>
                <a:sym typeface="Georgia"/>
              </a:rPr>
              <a:t>, until its wealth has been confiscated,</a:t>
            </a:r>
            <a:r>
              <a:rPr b="1" lang="en" sz="1700">
                <a:solidFill>
                  <a:srgbClr val="E4E5B8"/>
                </a:solidFill>
                <a:latin typeface="Georgia"/>
                <a:ea typeface="Georgia"/>
                <a:cs typeface="Georgia"/>
                <a:sym typeface="Georgia"/>
              </a:rPr>
              <a:t> the proletariat must without fail possess a military force,</a:t>
            </a:r>
            <a:r>
              <a:rPr lang="en" sz="1700">
                <a:solidFill>
                  <a:srgbClr val="E4E5B8"/>
                </a:solidFill>
                <a:latin typeface="Georgia"/>
                <a:ea typeface="Georgia"/>
                <a:cs typeface="Georgia"/>
                <a:sym typeface="Georgia"/>
              </a:rPr>
              <a:t> it must without fail have its </a:t>
            </a:r>
            <a:r>
              <a:rPr b="1" lang="en" sz="1700">
                <a:solidFill>
                  <a:srgbClr val="E4E5B8"/>
                </a:solidFill>
                <a:latin typeface="Georgia"/>
                <a:ea typeface="Georgia"/>
                <a:cs typeface="Georgia"/>
                <a:sym typeface="Georgia"/>
              </a:rPr>
              <a:t>“proletarian guard,”</a:t>
            </a:r>
            <a:r>
              <a:rPr lang="en" sz="1700">
                <a:solidFill>
                  <a:srgbClr val="E4E5B8"/>
                </a:solidFill>
                <a:latin typeface="Georgia"/>
                <a:ea typeface="Georgia"/>
                <a:cs typeface="Georgia"/>
                <a:sym typeface="Georgia"/>
              </a:rPr>
              <a:t> with the aid of which it will repel the counter-revolutionary attacks of the dying bourgeoisie, exactly as the Paris proletariat did during the Commune. </a:t>
            </a:r>
            <a:endParaRPr sz="1700">
              <a:solidFill>
                <a:srgbClr val="E4E5B8"/>
              </a:solidFill>
              <a:latin typeface="Georgia"/>
              <a:ea typeface="Georgia"/>
              <a:cs typeface="Georgia"/>
              <a:sym typeface="Georgia"/>
            </a:endParaRPr>
          </a:p>
          <a:p>
            <a:pPr indent="0" lvl="0" marL="0" rtl="0" algn="just">
              <a:spcBef>
                <a:spcPts val="0"/>
              </a:spcBef>
              <a:spcAft>
                <a:spcPts val="0"/>
              </a:spcAft>
              <a:buNone/>
            </a:pPr>
            <a:r>
              <a:t/>
            </a:r>
            <a:endParaRPr sz="1700">
              <a:solidFill>
                <a:srgbClr val="E4E5B8"/>
              </a:solidFill>
              <a:latin typeface="Georgia"/>
              <a:ea typeface="Georgia"/>
              <a:cs typeface="Georgia"/>
              <a:sym typeface="Georgia"/>
            </a:endParaRPr>
          </a:p>
        </p:txBody>
      </p:sp>
      <p:sp>
        <p:nvSpPr>
          <p:cNvPr id="446" name="Google Shape;446;p66"/>
          <p:cNvSpPr txBox="1"/>
          <p:nvPr>
            <p:ph type="title"/>
          </p:nvPr>
        </p:nvSpPr>
        <p:spPr>
          <a:xfrm>
            <a:off x="1658025" y="264300"/>
            <a:ext cx="72498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000">
                <a:solidFill>
                  <a:srgbClr val="E4E5B8"/>
                </a:solidFill>
                <a:latin typeface="Georgia"/>
                <a:ea typeface="Georgia"/>
                <a:cs typeface="Georgia"/>
                <a:sym typeface="Georgia"/>
              </a:rPr>
              <a:t>The Political Domination of the Proletariat Over the Bourgeoisie </a:t>
            </a:r>
            <a:endParaRPr sz="2000">
              <a:solidFill>
                <a:srgbClr val="E4E5B8"/>
              </a:solidFill>
              <a:latin typeface="Georgia"/>
              <a:ea typeface="Georgia"/>
              <a:cs typeface="Georgia"/>
              <a:sym typeface="Georgia"/>
            </a:endParaRPr>
          </a:p>
          <a:p>
            <a:pPr indent="0" lvl="0" marL="0" rtl="0" algn="ctr">
              <a:spcBef>
                <a:spcPts val="0"/>
              </a:spcBef>
              <a:spcAft>
                <a:spcPts val="0"/>
              </a:spcAft>
              <a:buNone/>
            </a:pPr>
            <a:r>
              <a:t/>
            </a:r>
            <a:endParaRPr>
              <a:solidFill>
                <a:srgbClr val="E4E5B8"/>
              </a:solidFill>
              <a:latin typeface="Georgia"/>
              <a:ea typeface="Georgia"/>
              <a:cs typeface="Georgia"/>
              <a:sym typeface="Georgia"/>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sp>
        <p:nvSpPr>
          <p:cNvPr id="451" name="Google Shape;451;p67"/>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52" name="Google Shape;452;p67"/>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453" name="Google Shape;453;p67"/>
          <p:cNvSpPr txBox="1"/>
          <p:nvPr/>
        </p:nvSpPr>
        <p:spPr>
          <a:xfrm>
            <a:off x="189825" y="1177500"/>
            <a:ext cx="6171600" cy="3879000"/>
          </a:xfrm>
          <a:prstGeom prst="rect">
            <a:avLst/>
          </a:prstGeom>
          <a:noFill/>
          <a:ln>
            <a:noFill/>
          </a:ln>
        </p:spPr>
        <p:txBody>
          <a:bodyPr anchorCtr="0" anchor="t" bIns="91425" lIns="91425" spcFirstLastPara="1" rIns="91425" wrap="square" tIns="91425">
            <a:spAutoFit/>
          </a:bodyPr>
          <a:lstStyle/>
          <a:p>
            <a:pPr indent="-323850" lvl="0" marL="457200" rtl="0" algn="just">
              <a:spcBef>
                <a:spcPts val="0"/>
              </a:spcBef>
              <a:spcAft>
                <a:spcPts val="0"/>
              </a:spcAft>
              <a:buClr>
                <a:srgbClr val="E4E5B8"/>
              </a:buClr>
              <a:buSzPts val="1500"/>
              <a:buFont typeface="Georgia"/>
              <a:buChar char="●"/>
            </a:pPr>
            <a:r>
              <a:rPr lang="en" sz="1500">
                <a:solidFill>
                  <a:srgbClr val="E4E5B8"/>
                </a:solidFill>
                <a:latin typeface="Georgia"/>
                <a:ea typeface="Georgia"/>
                <a:cs typeface="Georgia"/>
                <a:sym typeface="Georgia"/>
              </a:rPr>
              <a:t>The socialist dictatorship of the proletariat is needed to enable the proletariat to</a:t>
            </a:r>
            <a:r>
              <a:rPr b="1" lang="en" sz="1500">
                <a:solidFill>
                  <a:srgbClr val="E4E5B8"/>
                </a:solidFill>
                <a:latin typeface="Georgia"/>
                <a:ea typeface="Georgia"/>
                <a:cs typeface="Georgia"/>
                <a:sym typeface="Georgia"/>
              </a:rPr>
              <a:t> expropriate the bourgeoisie,</a:t>
            </a:r>
            <a:r>
              <a:rPr lang="en" sz="1500">
                <a:solidFill>
                  <a:srgbClr val="E4E5B8"/>
                </a:solidFill>
                <a:latin typeface="Georgia"/>
                <a:ea typeface="Georgia"/>
                <a:cs typeface="Georgia"/>
                <a:sym typeface="Georgia"/>
              </a:rPr>
              <a:t> to enable it to</a:t>
            </a:r>
            <a:r>
              <a:rPr b="1" lang="en" sz="1500">
                <a:solidFill>
                  <a:srgbClr val="E4E5B8"/>
                </a:solidFill>
                <a:latin typeface="Georgia"/>
                <a:ea typeface="Georgia"/>
                <a:cs typeface="Georgia"/>
                <a:sym typeface="Georgia"/>
              </a:rPr>
              <a:t> confiscate</a:t>
            </a:r>
            <a:r>
              <a:rPr lang="en" sz="1500">
                <a:solidFill>
                  <a:srgbClr val="E4E5B8"/>
                </a:solidFill>
                <a:latin typeface="Georgia"/>
                <a:ea typeface="Georgia"/>
                <a:cs typeface="Georgia"/>
                <a:sym typeface="Georgia"/>
              </a:rPr>
              <a:t> the land, forests, factories and mills, machines, railways, etc., from the entire bourgeoisie. This, then, is the principal and decisive means by which the proletariat will overthrow the present capitalist system. </a:t>
            </a:r>
            <a:endParaRPr sz="1500">
              <a:solidFill>
                <a:srgbClr val="E4E5B8"/>
              </a:solidFill>
              <a:latin typeface="Georgia"/>
              <a:ea typeface="Georgia"/>
              <a:cs typeface="Georgia"/>
              <a:sym typeface="Georgia"/>
            </a:endParaRPr>
          </a:p>
          <a:p>
            <a:pPr indent="0" lvl="0" marL="0" rtl="0" algn="just">
              <a:spcBef>
                <a:spcPts val="0"/>
              </a:spcBef>
              <a:spcAft>
                <a:spcPts val="0"/>
              </a:spcAft>
              <a:buNone/>
            </a:pPr>
            <a:r>
              <a:t/>
            </a:r>
            <a:endParaRPr sz="1500">
              <a:solidFill>
                <a:srgbClr val="E4E5B8"/>
              </a:solidFill>
              <a:latin typeface="Georgia"/>
              <a:ea typeface="Georgia"/>
              <a:cs typeface="Georgia"/>
              <a:sym typeface="Georgia"/>
            </a:endParaRPr>
          </a:p>
          <a:p>
            <a:pPr indent="-323850" lvl="0" marL="457200" rtl="0" algn="just">
              <a:spcBef>
                <a:spcPts val="0"/>
              </a:spcBef>
              <a:spcAft>
                <a:spcPts val="0"/>
              </a:spcAft>
              <a:buClr>
                <a:srgbClr val="E4E5B8"/>
              </a:buClr>
              <a:buSzPts val="1500"/>
              <a:buFont typeface="Georgia"/>
              <a:buChar char="●"/>
            </a:pPr>
            <a:r>
              <a:rPr lang="en" sz="1500">
                <a:solidFill>
                  <a:srgbClr val="E4E5B8"/>
                </a:solidFill>
                <a:latin typeface="Georgia"/>
                <a:ea typeface="Georgia"/>
                <a:cs typeface="Georgia"/>
                <a:sym typeface="Georgia"/>
              </a:rPr>
              <a:t>That is why Karl Marx said as far back as 1847: </a:t>
            </a:r>
            <a:endParaRPr sz="1500">
              <a:solidFill>
                <a:srgbClr val="E4E5B8"/>
              </a:solidFill>
              <a:latin typeface="Georgia"/>
              <a:ea typeface="Georgia"/>
              <a:cs typeface="Georgia"/>
              <a:sym typeface="Georgia"/>
            </a:endParaRPr>
          </a:p>
          <a:p>
            <a:pPr indent="0" lvl="0" marL="457200" rtl="0" algn="just">
              <a:spcBef>
                <a:spcPts val="0"/>
              </a:spcBef>
              <a:spcAft>
                <a:spcPts val="0"/>
              </a:spcAft>
              <a:buNone/>
            </a:pPr>
            <a:r>
              <a:t/>
            </a:r>
            <a:endParaRPr sz="1500">
              <a:solidFill>
                <a:srgbClr val="E4E5B8"/>
              </a:solidFill>
              <a:latin typeface="Georgia"/>
              <a:ea typeface="Georgia"/>
              <a:cs typeface="Georgia"/>
              <a:sym typeface="Georgia"/>
            </a:endParaRPr>
          </a:p>
          <a:p>
            <a:pPr indent="-323850" lvl="1" marL="914400" rtl="0" algn="just">
              <a:spcBef>
                <a:spcPts val="0"/>
              </a:spcBef>
              <a:spcAft>
                <a:spcPts val="0"/>
              </a:spcAft>
              <a:buClr>
                <a:srgbClr val="E4E5B8"/>
              </a:buClr>
              <a:buSzPts val="1500"/>
              <a:buFont typeface="Georgia"/>
              <a:buChar char="○"/>
            </a:pPr>
            <a:r>
              <a:rPr i="1" lang="en" sz="1500">
                <a:solidFill>
                  <a:srgbClr val="E4E5B8"/>
                </a:solidFill>
                <a:latin typeface="Georgia"/>
                <a:ea typeface="Georgia"/>
                <a:cs typeface="Georgia"/>
                <a:sym typeface="Georgia"/>
              </a:rPr>
              <a:t>“... The first step in the revolution by the working-class is to raise the proletariat to the position of ruling class ... The proletariat will use its political supremacy to wrest, by degrees, all capital from the bourgeoisie, to centralize all instruments of production in the hands ... of the proletariat organised as the ruling class ...” </a:t>
            </a:r>
            <a:endParaRPr i="1" sz="1500">
              <a:solidFill>
                <a:srgbClr val="E4E5B8"/>
              </a:solidFill>
              <a:latin typeface="Georgia"/>
              <a:ea typeface="Georgia"/>
              <a:cs typeface="Georgia"/>
              <a:sym typeface="Georgia"/>
            </a:endParaRPr>
          </a:p>
          <a:p>
            <a:pPr indent="0" lvl="0" marL="0" rtl="0" algn="just">
              <a:spcBef>
                <a:spcPts val="0"/>
              </a:spcBef>
              <a:spcAft>
                <a:spcPts val="0"/>
              </a:spcAft>
              <a:buNone/>
            </a:pPr>
            <a:r>
              <a:t/>
            </a:r>
            <a:endParaRPr sz="1500">
              <a:solidFill>
                <a:srgbClr val="E4E5B8"/>
              </a:solidFill>
              <a:latin typeface="Georgia"/>
              <a:ea typeface="Georgia"/>
              <a:cs typeface="Georgia"/>
              <a:sym typeface="Georgia"/>
            </a:endParaRPr>
          </a:p>
        </p:txBody>
      </p:sp>
      <p:sp>
        <p:nvSpPr>
          <p:cNvPr id="454" name="Google Shape;454;p67"/>
          <p:cNvSpPr txBox="1"/>
          <p:nvPr>
            <p:ph type="title"/>
          </p:nvPr>
        </p:nvSpPr>
        <p:spPr>
          <a:xfrm>
            <a:off x="1658025" y="264300"/>
            <a:ext cx="72498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000">
                <a:solidFill>
                  <a:srgbClr val="E4E5B8"/>
                </a:solidFill>
                <a:latin typeface="Georgia"/>
                <a:ea typeface="Georgia"/>
                <a:cs typeface="Georgia"/>
                <a:sym typeface="Georgia"/>
              </a:rPr>
              <a:t>Proletarian Political Supremacy</a:t>
            </a:r>
            <a:endParaRPr sz="2000">
              <a:solidFill>
                <a:srgbClr val="E4E5B8"/>
              </a:solidFill>
              <a:latin typeface="Georgia"/>
              <a:ea typeface="Georgia"/>
              <a:cs typeface="Georgia"/>
              <a:sym typeface="Georgia"/>
            </a:endParaRPr>
          </a:p>
          <a:p>
            <a:pPr indent="0" lvl="0" marL="0" rtl="0" algn="ctr">
              <a:spcBef>
                <a:spcPts val="0"/>
              </a:spcBef>
              <a:spcAft>
                <a:spcPts val="0"/>
              </a:spcAft>
              <a:buNone/>
            </a:pPr>
            <a:r>
              <a:t/>
            </a:r>
            <a:endParaRPr>
              <a:solidFill>
                <a:srgbClr val="E4E5B8"/>
              </a:solidFill>
              <a:latin typeface="Georgia"/>
              <a:ea typeface="Georgia"/>
              <a:cs typeface="Georgia"/>
              <a:sym typeface="Georgia"/>
            </a:endParaRPr>
          </a:p>
        </p:txBody>
      </p:sp>
      <p:pic>
        <p:nvPicPr>
          <p:cNvPr id="455" name="Google Shape;455;p67"/>
          <p:cNvPicPr preferRelativeResize="0"/>
          <p:nvPr/>
        </p:nvPicPr>
        <p:blipFill rotWithShape="1">
          <a:blip r:embed="rId4">
            <a:alphaModFix/>
          </a:blip>
          <a:srcRect b="6244" l="0" r="0" t="0"/>
          <a:stretch/>
        </p:blipFill>
        <p:spPr>
          <a:xfrm>
            <a:off x="6763450" y="1177500"/>
            <a:ext cx="2018325" cy="3105650"/>
          </a:xfrm>
          <a:prstGeom prst="rect">
            <a:avLst/>
          </a:prstGeom>
          <a:noFill/>
          <a:ln>
            <a:noFill/>
          </a:ln>
        </p:spPr>
      </p:pic>
      <p:sp>
        <p:nvSpPr>
          <p:cNvPr id="456" name="Google Shape;456;p67"/>
          <p:cNvSpPr txBox="1"/>
          <p:nvPr/>
        </p:nvSpPr>
        <p:spPr>
          <a:xfrm>
            <a:off x="6731925" y="4334157"/>
            <a:ext cx="2428200" cy="13392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i="1" lang="en" sz="1500">
                <a:solidFill>
                  <a:srgbClr val="E4E5B8"/>
                </a:solidFill>
                <a:latin typeface="Georgia"/>
                <a:ea typeface="Georgia"/>
                <a:cs typeface="Georgia"/>
                <a:sym typeface="Georgia"/>
              </a:rPr>
              <a:t>Soviet poster celebrating depicting the one-year proletarian dictatorship by Alexander Petrovich Apsit</a:t>
            </a:r>
            <a:endParaRPr sz="1800">
              <a:solidFill>
                <a:schemeClr val="lt2"/>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sp>
        <p:nvSpPr>
          <p:cNvPr id="461" name="Google Shape;461;p68"/>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62" name="Google Shape;462;p68"/>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463" name="Google Shape;463;p68"/>
          <p:cNvSpPr txBox="1"/>
          <p:nvPr/>
        </p:nvSpPr>
        <p:spPr>
          <a:xfrm>
            <a:off x="126525" y="1162265"/>
            <a:ext cx="8880300" cy="4233000"/>
          </a:xfrm>
          <a:prstGeom prst="rect">
            <a:avLst/>
          </a:prstGeom>
          <a:noFill/>
          <a:ln>
            <a:noFill/>
          </a:ln>
        </p:spPr>
        <p:txBody>
          <a:bodyPr anchorCtr="0" anchor="t" bIns="91425" lIns="91425" spcFirstLastPara="1" rIns="91425" wrap="square" tIns="91425">
            <a:spAutoFit/>
          </a:bodyPr>
          <a:lstStyle/>
          <a:p>
            <a:pPr indent="-330200" lvl="0" marL="457200" rtl="0" algn="just">
              <a:spcBef>
                <a:spcPts val="0"/>
              </a:spcBef>
              <a:spcAft>
                <a:spcPts val="0"/>
              </a:spcAft>
              <a:buClr>
                <a:srgbClr val="E4E5B8"/>
              </a:buClr>
              <a:buSzPts val="1600"/>
              <a:buFont typeface="Georgia"/>
              <a:buChar char="●"/>
            </a:pPr>
            <a:r>
              <a:rPr lang="en" sz="1600">
                <a:solidFill>
                  <a:srgbClr val="E4E5B8"/>
                </a:solidFill>
                <a:latin typeface="Georgia"/>
                <a:ea typeface="Georgia"/>
                <a:cs typeface="Georgia"/>
                <a:sym typeface="Georgia"/>
              </a:rPr>
              <a:t>All other views on tactics </a:t>
            </a:r>
            <a:r>
              <a:rPr lang="en" sz="1600">
                <a:solidFill>
                  <a:srgbClr val="E4E5B8"/>
                </a:solidFill>
                <a:latin typeface="Georgia"/>
                <a:ea typeface="Georgia"/>
                <a:cs typeface="Georgia"/>
                <a:sym typeface="Georgia"/>
              </a:rPr>
              <a:t>emerge from the general principle of the dictatorship of the proletariat</a:t>
            </a:r>
            <a:r>
              <a:rPr lang="en" sz="1600">
                <a:solidFill>
                  <a:srgbClr val="E4E5B8"/>
                </a:solidFill>
                <a:latin typeface="Georgia"/>
                <a:ea typeface="Georgia"/>
                <a:cs typeface="Georgia"/>
                <a:sym typeface="Georgia"/>
              </a:rPr>
              <a:t>. Strikes, boycott, demonstrations, and parliamentarism are </a:t>
            </a:r>
            <a:r>
              <a:rPr i="1" lang="en" sz="1600">
                <a:solidFill>
                  <a:srgbClr val="E4E5B8"/>
                </a:solidFill>
                <a:latin typeface="Georgia"/>
                <a:ea typeface="Georgia"/>
                <a:cs typeface="Georgia"/>
                <a:sym typeface="Georgia"/>
              </a:rPr>
              <a:t>important only in so far</a:t>
            </a:r>
            <a:r>
              <a:rPr lang="en" sz="1600">
                <a:solidFill>
                  <a:srgbClr val="E4E5B8"/>
                </a:solidFill>
                <a:latin typeface="Georgia"/>
                <a:ea typeface="Georgia"/>
                <a:cs typeface="Georgia"/>
                <a:sym typeface="Georgia"/>
              </a:rPr>
              <a:t> as they help to organise the proletariat and to strengthen and enlarge its organisations for </a:t>
            </a:r>
            <a:r>
              <a:rPr i="1" lang="en" sz="1600">
                <a:solidFill>
                  <a:srgbClr val="E4E5B8"/>
                </a:solidFill>
                <a:latin typeface="Georgia"/>
                <a:ea typeface="Georgia"/>
                <a:cs typeface="Georgia"/>
                <a:sym typeface="Georgia"/>
              </a:rPr>
              <a:t>accomplishing the socialist revolution.</a:t>
            </a:r>
            <a:r>
              <a:rPr lang="en" sz="1600">
                <a:solidFill>
                  <a:srgbClr val="E4E5B8"/>
                </a:solidFill>
                <a:latin typeface="Georgia"/>
                <a:ea typeface="Georgia"/>
                <a:cs typeface="Georgia"/>
                <a:sym typeface="Georgia"/>
              </a:rPr>
              <a:t> Thus, to bring about socialism, the socialist revolution is needed, and the socialist revolution </a:t>
            </a:r>
            <a:r>
              <a:rPr i="1" lang="en" sz="1600">
                <a:solidFill>
                  <a:srgbClr val="E4E5B8"/>
                </a:solidFill>
                <a:latin typeface="Georgia"/>
                <a:ea typeface="Georgia"/>
                <a:cs typeface="Georgia"/>
                <a:sym typeface="Georgia"/>
              </a:rPr>
              <a:t>must begin with the dictatorship of the proletariat,</a:t>
            </a:r>
            <a:r>
              <a:rPr lang="en" sz="1600">
                <a:solidFill>
                  <a:srgbClr val="E4E5B8"/>
                </a:solidFill>
                <a:latin typeface="Georgia"/>
                <a:ea typeface="Georgia"/>
                <a:cs typeface="Georgia"/>
                <a:sym typeface="Georgia"/>
              </a:rPr>
              <a:t> i.e., the proletariat must capture political power as a means with which to expropriate the bourgeoisie. </a:t>
            </a:r>
            <a:endParaRPr sz="1600">
              <a:solidFill>
                <a:srgbClr val="E4E5B8"/>
              </a:solidFill>
              <a:latin typeface="Georgia"/>
              <a:ea typeface="Georgia"/>
              <a:cs typeface="Georgia"/>
              <a:sym typeface="Georgia"/>
            </a:endParaRPr>
          </a:p>
          <a:p>
            <a:pPr indent="0" lvl="0" marL="0" rtl="0" algn="just">
              <a:spcBef>
                <a:spcPts val="0"/>
              </a:spcBef>
              <a:spcAft>
                <a:spcPts val="0"/>
              </a:spcAft>
              <a:buNone/>
            </a:pPr>
            <a:r>
              <a:t/>
            </a:r>
            <a:endParaRPr sz="800">
              <a:solidFill>
                <a:srgbClr val="E4E5B8"/>
              </a:solidFill>
              <a:latin typeface="Georgia"/>
              <a:ea typeface="Georgia"/>
              <a:cs typeface="Georgia"/>
              <a:sym typeface="Georgia"/>
            </a:endParaRPr>
          </a:p>
          <a:p>
            <a:pPr indent="-330200" lvl="0" marL="457200" rtl="0" algn="just">
              <a:spcBef>
                <a:spcPts val="0"/>
              </a:spcBef>
              <a:spcAft>
                <a:spcPts val="0"/>
              </a:spcAft>
              <a:buClr>
                <a:srgbClr val="E4E5B8"/>
              </a:buClr>
              <a:buSzPts val="1600"/>
              <a:buFont typeface="Georgia"/>
              <a:buChar char="●"/>
            </a:pPr>
            <a:r>
              <a:rPr lang="en" sz="1600">
                <a:solidFill>
                  <a:srgbClr val="E4E5B8"/>
                </a:solidFill>
                <a:latin typeface="Georgia"/>
                <a:ea typeface="Georgia"/>
                <a:cs typeface="Georgia"/>
                <a:sym typeface="Georgia"/>
              </a:rPr>
              <a:t>But to achieve all this the proletariat must be organised, the proletarian ranks must be closely-knit and united, strong proletarian organisations must be formed, and these must steadily grow. The most widespread, mass organisations are trade unions and workers’ co-operatives, but trade unions and co-operatives alone cannot satisfy the organisational needs of the militant proletariat. in addition, an organisation is needed that will rally around itself the class-conscious elements of the workers of all trades, that will transform the proletariat into a conscious class and make it its chief aim to smash the capitalist system, to prepare for the socialist revolution. </a:t>
            </a:r>
            <a:endParaRPr sz="1600">
              <a:solidFill>
                <a:srgbClr val="E4E5B8"/>
              </a:solidFill>
              <a:latin typeface="Georgia"/>
              <a:ea typeface="Georgia"/>
              <a:cs typeface="Georgia"/>
              <a:sym typeface="Georgia"/>
            </a:endParaRPr>
          </a:p>
          <a:p>
            <a:pPr indent="0" lvl="0" marL="0" rtl="0" algn="just">
              <a:spcBef>
                <a:spcPts val="0"/>
              </a:spcBef>
              <a:spcAft>
                <a:spcPts val="0"/>
              </a:spcAft>
              <a:buNone/>
            </a:pPr>
            <a:r>
              <a:t/>
            </a:r>
            <a:endParaRPr sz="1500">
              <a:solidFill>
                <a:srgbClr val="E4E5B8"/>
              </a:solidFill>
              <a:latin typeface="Georgia"/>
              <a:ea typeface="Georgia"/>
              <a:cs typeface="Georgia"/>
              <a:sym typeface="Georgia"/>
            </a:endParaRPr>
          </a:p>
        </p:txBody>
      </p:sp>
      <p:sp>
        <p:nvSpPr>
          <p:cNvPr id="464" name="Google Shape;464;p68"/>
          <p:cNvSpPr txBox="1"/>
          <p:nvPr>
            <p:ph type="title"/>
          </p:nvPr>
        </p:nvSpPr>
        <p:spPr>
          <a:xfrm>
            <a:off x="1658025" y="264300"/>
            <a:ext cx="72498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rgbClr val="E4E5B8"/>
                </a:solidFill>
                <a:latin typeface="Georgia"/>
                <a:ea typeface="Georgia"/>
                <a:cs typeface="Georgia"/>
                <a:sym typeface="Georgia"/>
              </a:rPr>
              <a:t>Smash the Capitalist System</a:t>
            </a:r>
            <a:endParaRPr sz="2400">
              <a:solidFill>
                <a:srgbClr val="E4E5B8"/>
              </a:solidFill>
              <a:latin typeface="Georgia"/>
              <a:ea typeface="Georgia"/>
              <a:cs typeface="Georgia"/>
              <a:sym typeface="Georgia"/>
            </a:endParaRPr>
          </a:p>
          <a:p>
            <a:pPr indent="0" lvl="0" marL="0" rtl="0" algn="ctr">
              <a:spcBef>
                <a:spcPts val="0"/>
              </a:spcBef>
              <a:spcAft>
                <a:spcPts val="0"/>
              </a:spcAft>
              <a:buNone/>
            </a:pPr>
            <a:r>
              <a:t/>
            </a:r>
            <a:endParaRPr>
              <a:solidFill>
                <a:srgbClr val="E4E5B8"/>
              </a:solidFill>
              <a:latin typeface="Georgia"/>
              <a:ea typeface="Georgia"/>
              <a:cs typeface="Georgia"/>
              <a:sym typeface="Georgia"/>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sp>
        <p:nvSpPr>
          <p:cNvPr id="469" name="Google Shape;469;p69"/>
          <p:cNvSpPr txBox="1"/>
          <p:nvPr>
            <p:ph type="title"/>
          </p:nvPr>
        </p:nvSpPr>
        <p:spPr>
          <a:xfrm>
            <a:off x="311700" y="331270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5200">
                <a:solidFill>
                  <a:srgbClr val="E4E5B8"/>
                </a:solidFill>
                <a:latin typeface="Georgia"/>
                <a:ea typeface="Georgia"/>
                <a:cs typeface="Georgia"/>
                <a:sym typeface="Georgia"/>
              </a:rPr>
              <a:t>Discussion &amp; Wrap Up </a:t>
            </a:r>
            <a:endParaRPr sz="5200">
              <a:solidFill>
                <a:srgbClr val="E4E5B8"/>
              </a:solidFill>
              <a:latin typeface="Georgia"/>
              <a:ea typeface="Georgia"/>
              <a:cs typeface="Georgia"/>
              <a:sym typeface="Georgia"/>
            </a:endParaRPr>
          </a:p>
        </p:txBody>
      </p:sp>
      <p:pic>
        <p:nvPicPr>
          <p:cNvPr id="470" name="Google Shape;470;p69"/>
          <p:cNvPicPr preferRelativeResize="0"/>
          <p:nvPr/>
        </p:nvPicPr>
        <p:blipFill>
          <a:blip r:embed="rId3">
            <a:alphaModFix/>
          </a:blip>
          <a:stretch>
            <a:fillRect/>
          </a:stretch>
        </p:blipFill>
        <p:spPr>
          <a:xfrm>
            <a:off x="3648975" y="897800"/>
            <a:ext cx="1846049" cy="1846049"/>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sp>
        <p:nvSpPr>
          <p:cNvPr id="475" name="Google Shape;475;p70"/>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70"/>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E4E5B8"/>
                </a:solidFill>
                <a:latin typeface="Georgia"/>
                <a:ea typeface="Georgia"/>
                <a:cs typeface="Georgia"/>
                <a:sym typeface="Georgia"/>
              </a:rPr>
              <a:t>Announcements</a:t>
            </a:r>
            <a:endParaRPr>
              <a:solidFill>
                <a:srgbClr val="E4E5B8"/>
              </a:solidFill>
              <a:latin typeface="Georgia"/>
              <a:ea typeface="Georgia"/>
              <a:cs typeface="Georgia"/>
              <a:sym typeface="Georgia"/>
            </a:endParaRPr>
          </a:p>
        </p:txBody>
      </p:sp>
      <p:pic>
        <p:nvPicPr>
          <p:cNvPr id="477" name="Google Shape;477;p70"/>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478" name="Google Shape;478;p70"/>
          <p:cNvSpPr txBox="1"/>
          <p:nvPr/>
        </p:nvSpPr>
        <p:spPr>
          <a:xfrm>
            <a:off x="406550" y="1101300"/>
            <a:ext cx="8096400" cy="41868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br>
              <a:rPr lang="en" sz="2000">
                <a:solidFill>
                  <a:srgbClr val="E4E5B8"/>
                </a:solidFill>
                <a:latin typeface="Georgia"/>
                <a:ea typeface="Georgia"/>
                <a:cs typeface="Georgia"/>
                <a:sym typeface="Georgia"/>
              </a:rPr>
            </a:br>
            <a:endParaRPr sz="2000">
              <a:solidFill>
                <a:srgbClr val="E4E5B8"/>
              </a:solidFill>
              <a:latin typeface="Georgia"/>
              <a:ea typeface="Georgia"/>
              <a:cs typeface="Georgia"/>
              <a:sym typeface="Georgia"/>
            </a:endParaRPr>
          </a:p>
          <a:p>
            <a:pPr indent="-355600" lvl="0" marL="457200" rtl="0" algn="l">
              <a:lnSpc>
                <a:spcPct val="100000"/>
              </a:lnSpc>
              <a:spcBef>
                <a:spcPts val="0"/>
              </a:spcBef>
              <a:spcAft>
                <a:spcPts val="0"/>
              </a:spcAft>
              <a:buClr>
                <a:srgbClr val="E4E5B8"/>
              </a:buClr>
              <a:buSzPts val="2000"/>
              <a:buFont typeface="Georgia"/>
              <a:buChar char="●"/>
            </a:pPr>
            <a:r>
              <a:rPr lang="en" sz="2000">
                <a:solidFill>
                  <a:srgbClr val="E4E5B8"/>
                </a:solidFill>
                <a:latin typeface="Georgia"/>
                <a:ea typeface="Georgia"/>
                <a:cs typeface="Georgia"/>
                <a:sym typeface="Georgia"/>
              </a:rPr>
              <a:t>PCUSA Cell Chairs need to call members of their cells to remind them about attendance. </a:t>
            </a:r>
            <a:endParaRPr sz="2000">
              <a:solidFill>
                <a:srgbClr val="E4E5B8"/>
              </a:solidFill>
              <a:latin typeface="Georgia"/>
              <a:ea typeface="Georgia"/>
              <a:cs typeface="Georgia"/>
              <a:sym typeface="Georgia"/>
            </a:endParaRPr>
          </a:p>
          <a:p>
            <a:pPr indent="0" lvl="0" marL="914400" rtl="0" algn="l">
              <a:lnSpc>
                <a:spcPct val="100000"/>
              </a:lnSpc>
              <a:spcBef>
                <a:spcPts val="0"/>
              </a:spcBef>
              <a:spcAft>
                <a:spcPts val="0"/>
              </a:spcAft>
              <a:buNone/>
            </a:pPr>
            <a:r>
              <a:t/>
            </a:r>
            <a:endParaRPr sz="2000">
              <a:solidFill>
                <a:srgbClr val="E4E5B8"/>
              </a:solidFill>
              <a:latin typeface="Georgia"/>
              <a:ea typeface="Georgia"/>
              <a:cs typeface="Georgia"/>
              <a:sym typeface="Georgia"/>
            </a:endParaRPr>
          </a:p>
          <a:p>
            <a:pPr indent="-355600" lvl="0" marL="457200" rtl="0" algn="l">
              <a:lnSpc>
                <a:spcPct val="100000"/>
              </a:lnSpc>
              <a:spcBef>
                <a:spcPts val="0"/>
              </a:spcBef>
              <a:spcAft>
                <a:spcPts val="0"/>
              </a:spcAft>
              <a:buClr>
                <a:srgbClr val="E4E5B8"/>
              </a:buClr>
              <a:buSzPts val="2000"/>
              <a:buFont typeface="Georgia"/>
              <a:buChar char="●"/>
            </a:pPr>
            <a:r>
              <a:rPr lang="en" sz="2000">
                <a:solidFill>
                  <a:srgbClr val="E4E5B8"/>
                </a:solidFill>
                <a:latin typeface="Georgia"/>
                <a:ea typeface="Georgia"/>
                <a:cs typeface="Georgia"/>
                <a:sym typeface="Georgia"/>
              </a:rPr>
              <a:t>Reminder for PCUSA Cadre to attend the Jones-Foster continuing educ</a:t>
            </a:r>
            <a:br>
              <a:rPr lang="en" sz="2000">
                <a:solidFill>
                  <a:srgbClr val="E4E5B8"/>
                </a:solidFill>
                <a:latin typeface="Georgia"/>
                <a:ea typeface="Georgia"/>
                <a:cs typeface="Georgia"/>
                <a:sym typeface="Georgia"/>
              </a:rPr>
            </a:br>
            <a:endParaRPr sz="2000">
              <a:solidFill>
                <a:srgbClr val="E4E5B8"/>
              </a:solidFill>
              <a:latin typeface="Georgia"/>
              <a:ea typeface="Georgia"/>
              <a:cs typeface="Georgia"/>
              <a:sym typeface="Georgia"/>
            </a:endParaRPr>
          </a:p>
          <a:p>
            <a:pPr indent="-355600" lvl="0" marL="457200" rtl="0" algn="l">
              <a:lnSpc>
                <a:spcPct val="100000"/>
              </a:lnSpc>
              <a:spcBef>
                <a:spcPts val="0"/>
              </a:spcBef>
              <a:spcAft>
                <a:spcPts val="0"/>
              </a:spcAft>
              <a:buClr>
                <a:srgbClr val="E4E5B8"/>
              </a:buClr>
              <a:buSzPts val="2000"/>
              <a:buFont typeface="Georgia"/>
              <a:buChar char="●"/>
            </a:pPr>
            <a:r>
              <a:rPr lang="en" sz="2000">
                <a:solidFill>
                  <a:srgbClr val="E4E5B8"/>
                </a:solidFill>
                <a:latin typeface="Georgia"/>
                <a:ea typeface="Georgia"/>
                <a:cs typeface="Georgia"/>
                <a:sym typeface="Georgia"/>
              </a:rPr>
              <a:t>The next issue of New Masses (2026) has begun production. If you have art you want us to feature, email it to </a:t>
            </a:r>
            <a:r>
              <a:rPr lang="en" sz="2000" u="sng">
                <a:solidFill>
                  <a:schemeClr val="hlink"/>
                </a:solidFill>
                <a:latin typeface="Georgia"/>
                <a:ea typeface="Georgia"/>
                <a:cs typeface="Georgia"/>
                <a:sym typeface="Georgia"/>
                <a:hlinkClick r:id="rId4"/>
              </a:rPr>
              <a:t>info@partyofcommunistsusa.net</a:t>
            </a:r>
            <a:r>
              <a:rPr lang="en" sz="2000">
                <a:solidFill>
                  <a:srgbClr val="E4E5B8"/>
                </a:solidFill>
                <a:latin typeface="Georgia"/>
                <a:ea typeface="Georgia"/>
                <a:cs typeface="Georgia"/>
                <a:sym typeface="Georgia"/>
              </a:rPr>
              <a:t>. </a:t>
            </a:r>
            <a:endParaRPr sz="2000">
              <a:solidFill>
                <a:srgbClr val="E4E5B8"/>
              </a:solidFill>
              <a:latin typeface="Georgia"/>
              <a:ea typeface="Georgia"/>
              <a:cs typeface="Georgia"/>
              <a:sym typeface="Georgia"/>
            </a:endParaRPr>
          </a:p>
          <a:p>
            <a:pPr indent="0" lvl="0" marL="0" rtl="0" algn="l">
              <a:lnSpc>
                <a:spcPct val="100000"/>
              </a:lnSpc>
              <a:spcBef>
                <a:spcPts val="0"/>
              </a:spcBef>
              <a:spcAft>
                <a:spcPts val="0"/>
              </a:spcAft>
              <a:buNone/>
            </a:pPr>
            <a:r>
              <a:t/>
            </a:r>
            <a:endParaRPr sz="2000">
              <a:solidFill>
                <a:srgbClr val="E4E5B8"/>
              </a:solidFill>
              <a:latin typeface="Georgia"/>
              <a:ea typeface="Georgia"/>
              <a:cs typeface="Georgia"/>
              <a:sym typeface="Georgia"/>
            </a:endParaRPr>
          </a:p>
          <a:p>
            <a:pPr indent="0" lvl="0" marL="457200" rtl="0" algn="l">
              <a:lnSpc>
                <a:spcPct val="100000"/>
              </a:lnSpc>
              <a:spcBef>
                <a:spcPts val="0"/>
              </a:spcBef>
              <a:spcAft>
                <a:spcPts val="0"/>
              </a:spcAft>
              <a:buNone/>
            </a:pPr>
            <a:r>
              <a:t/>
            </a:r>
            <a:endParaRPr sz="2000">
              <a:solidFill>
                <a:srgbClr val="E4E5B8"/>
              </a:solidFill>
              <a:latin typeface="Georgia"/>
              <a:ea typeface="Georgia"/>
              <a:cs typeface="Georgia"/>
              <a:sym typeface="Georgia"/>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sp>
        <p:nvSpPr>
          <p:cNvPr id="483" name="Google Shape;483;p71"/>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71"/>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E4E5B8"/>
                </a:solidFill>
                <a:latin typeface="Georgia"/>
                <a:ea typeface="Georgia"/>
                <a:cs typeface="Georgia"/>
                <a:sym typeface="Georgia"/>
              </a:rPr>
              <a:t>Volunteers Needed!</a:t>
            </a:r>
            <a:endParaRPr>
              <a:solidFill>
                <a:srgbClr val="E4E5B8"/>
              </a:solidFill>
              <a:latin typeface="Georgia"/>
              <a:ea typeface="Georgia"/>
              <a:cs typeface="Georgia"/>
              <a:sym typeface="Georgia"/>
            </a:endParaRPr>
          </a:p>
        </p:txBody>
      </p:sp>
      <p:pic>
        <p:nvPicPr>
          <p:cNvPr id="485" name="Google Shape;485;p71"/>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486" name="Google Shape;486;p71"/>
          <p:cNvSpPr txBox="1"/>
          <p:nvPr/>
        </p:nvSpPr>
        <p:spPr>
          <a:xfrm>
            <a:off x="523800" y="1150750"/>
            <a:ext cx="8096400" cy="36480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n" sz="2500">
                <a:solidFill>
                  <a:srgbClr val="E4E5B8"/>
                </a:solidFill>
                <a:latin typeface="Georgia"/>
                <a:ea typeface="Georgia"/>
                <a:cs typeface="Georgia"/>
                <a:sym typeface="Georgia"/>
              </a:rPr>
              <a:t>We are in need of volunteers for the staff of the People’s School! Here’s a few roles we need filled:</a:t>
            </a:r>
            <a:endParaRPr sz="2500">
              <a:solidFill>
                <a:srgbClr val="E4E5B8"/>
              </a:solidFill>
              <a:latin typeface="Georgia"/>
              <a:ea typeface="Georgia"/>
              <a:cs typeface="Georgia"/>
              <a:sym typeface="Georgia"/>
            </a:endParaRPr>
          </a:p>
          <a:p>
            <a:pPr indent="-387350" lvl="0" marL="457200" rtl="0" algn="l">
              <a:lnSpc>
                <a:spcPct val="100000"/>
              </a:lnSpc>
              <a:spcBef>
                <a:spcPts val="0"/>
              </a:spcBef>
              <a:spcAft>
                <a:spcPts val="0"/>
              </a:spcAft>
              <a:buClr>
                <a:srgbClr val="E4E5B8"/>
              </a:buClr>
              <a:buSzPts val="2500"/>
              <a:buFont typeface="Georgia"/>
              <a:buChar char="●"/>
            </a:pPr>
            <a:r>
              <a:rPr lang="en" sz="2500">
                <a:solidFill>
                  <a:srgbClr val="E4E5B8"/>
                </a:solidFill>
                <a:latin typeface="Georgia"/>
                <a:ea typeface="Georgia"/>
                <a:cs typeface="Georgia"/>
                <a:sym typeface="Georgia"/>
              </a:rPr>
              <a:t>People to help manage posting on our social media and podcast platforms</a:t>
            </a:r>
            <a:endParaRPr sz="2500">
              <a:solidFill>
                <a:srgbClr val="E4E5B8"/>
              </a:solidFill>
              <a:latin typeface="Georgia"/>
              <a:ea typeface="Georgia"/>
              <a:cs typeface="Georgia"/>
              <a:sym typeface="Georgia"/>
            </a:endParaRPr>
          </a:p>
          <a:p>
            <a:pPr indent="-387350" lvl="0" marL="457200" rtl="0" algn="l">
              <a:lnSpc>
                <a:spcPct val="100000"/>
              </a:lnSpc>
              <a:spcBef>
                <a:spcPts val="0"/>
              </a:spcBef>
              <a:spcAft>
                <a:spcPts val="0"/>
              </a:spcAft>
              <a:buClr>
                <a:srgbClr val="E4E5B8"/>
              </a:buClr>
              <a:buSzPts val="2500"/>
              <a:buFont typeface="Georgia"/>
              <a:buChar char="●"/>
            </a:pPr>
            <a:r>
              <a:rPr lang="en" sz="2500">
                <a:solidFill>
                  <a:srgbClr val="E4E5B8"/>
                </a:solidFill>
                <a:latin typeface="Georgia"/>
                <a:ea typeface="Georgia"/>
                <a:cs typeface="Georgia"/>
                <a:sym typeface="Georgia"/>
              </a:rPr>
              <a:t>Video Editors, Audio Editors, Graphic Designers, Artists, Narrators</a:t>
            </a:r>
            <a:endParaRPr sz="2500">
              <a:solidFill>
                <a:srgbClr val="E4E5B8"/>
              </a:solidFill>
              <a:latin typeface="Georgia"/>
              <a:ea typeface="Georgia"/>
              <a:cs typeface="Georgia"/>
              <a:sym typeface="Georgia"/>
            </a:endParaRPr>
          </a:p>
          <a:p>
            <a:pPr indent="-387350" lvl="0" marL="457200" rtl="0" algn="l">
              <a:lnSpc>
                <a:spcPct val="100000"/>
              </a:lnSpc>
              <a:spcBef>
                <a:spcPts val="0"/>
              </a:spcBef>
              <a:spcAft>
                <a:spcPts val="0"/>
              </a:spcAft>
              <a:buClr>
                <a:srgbClr val="E4E5B8"/>
              </a:buClr>
              <a:buSzPts val="2500"/>
              <a:buFont typeface="Georgia"/>
              <a:buChar char="●"/>
            </a:pPr>
            <a:r>
              <a:rPr lang="en" sz="2500">
                <a:solidFill>
                  <a:srgbClr val="E4E5B8"/>
                </a:solidFill>
                <a:latin typeface="Georgia"/>
                <a:ea typeface="Georgia"/>
                <a:cs typeface="Georgia"/>
                <a:sym typeface="Georgia"/>
              </a:rPr>
              <a:t>Web Controls, Moderators</a:t>
            </a:r>
            <a:endParaRPr sz="2500">
              <a:solidFill>
                <a:srgbClr val="E4E5B8"/>
              </a:solidFill>
              <a:latin typeface="Georgia"/>
              <a:ea typeface="Georgia"/>
              <a:cs typeface="Georgia"/>
              <a:sym typeface="Georgia"/>
            </a:endParaRPr>
          </a:p>
          <a:p>
            <a:pPr indent="0" lvl="0" marL="0" rtl="0" algn="l">
              <a:lnSpc>
                <a:spcPct val="100000"/>
              </a:lnSpc>
              <a:spcBef>
                <a:spcPts val="0"/>
              </a:spcBef>
              <a:spcAft>
                <a:spcPts val="0"/>
              </a:spcAft>
              <a:buNone/>
            </a:pPr>
            <a:r>
              <a:rPr lang="en" sz="2500">
                <a:solidFill>
                  <a:srgbClr val="E4E5B8"/>
                </a:solidFill>
                <a:latin typeface="Georgia"/>
                <a:ea typeface="Georgia"/>
                <a:cs typeface="Georgia"/>
                <a:sym typeface="Georgia"/>
              </a:rPr>
              <a:t>Email </a:t>
            </a:r>
            <a:r>
              <a:rPr lang="en" sz="2500" u="sng">
                <a:solidFill>
                  <a:schemeClr val="hlink"/>
                </a:solidFill>
                <a:latin typeface="Georgia"/>
                <a:ea typeface="Georgia"/>
                <a:cs typeface="Georgia"/>
                <a:sym typeface="Georgia"/>
                <a:hlinkClick r:id="rId4"/>
              </a:rPr>
              <a:t>info@peoplesschool.us</a:t>
            </a:r>
            <a:r>
              <a:rPr lang="en" sz="2500">
                <a:solidFill>
                  <a:srgbClr val="E4E5B8"/>
                </a:solidFill>
                <a:latin typeface="Georgia"/>
                <a:ea typeface="Georgia"/>
                <a:cs typeface="Georgia"/>
                <a:sym typeface="Georgia"/>
              </a:rPr>
              <a:t> if you’re interested and try to attend our next staff meeting if possible.</a:t>
            </a:r>
            <a:endParaRPr sz="2500">
              <a:solidFill>
                <a:srgbClr val="E4E5B8"/>
              </a:solidFill>
              <a:latin typeface="Georgia"/>
              <a:ea typeface="Georgia"/>
              <a:cs typeface="Georgia"/>
              <a:sym typeface="Georgia"/>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C0000"/>
        </a:solidFill>
      </p:bgPr>
    </p:bg>
    <p:spTree>
      <p:nvGrpSpPr>
        <p:cNvPr id="490" name="Shape 490"/>
        <p:cNvGrpSpPr/>
        <p:nvPr/>
      </p:nvGrpSpPr>
      <p:grpSpPr>
        <a:xfrm>
          <a:off x="0" y="0"/>
          <a:ext cx="0" cy="0"/>
          <a:chOff x="0" y="0"/>
          <a:chExt cx="0" cy="0"/>
        </a:xfrm>
      </p:grpSpPr>
      <p:sp>
        <p:nvSpPr>
          <p:cNvPr id="491" name="Google Shape;491;p72"/>
          <p:cNvSpPr/>
          <p:nvPr/>
        </p:nvSpPr>
        <p:spPr>
          <a:xfrm>
            <a:off x="0" y="0"/>
            <a:ext cx="9144000" cy="1101300"/>
          </a:xfrm>
          <a:prstGeom prst="rect">
            <a:avLst/>
          </a:prstGeom>
          <a:solidFill>
            <a:srgbClr val="FFD966"/>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72"/>
          <p:cNvSpPr txBox="1"/>
          <p:nvPr>
            <p:ph type="title"/>
          </p:nvPr>
        </p:nvSpPr>
        <p:spPr>
          <a:xfrm>
            <a:off x="1658025" y="167450"/>
            <a:ext cx="724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chemeClr val="lt1"/>
                </a:solidFill>
                <a:latin typeface="Georgia"/>
                <a:ea typeface="Georgia"/>
                <a:cs typeface="Georgia"/>
                <a:sym typeface="Georgia"/>
              </a:rPr>
              <a:t>View From Left Field</a:t>
            </a:r>
            <a:endParaRPr>
              <a:solidFill>
                <a:schemeClr val="lt1"/>
              </a:solidFill>
              <a:latin typeface="Georgia"/>
              <a:ea typeface="Georgia"/>
              <a:cs typeface="Georgia"/>
              <a:sym typeface="Georgia"/>
            </a:endParaRPr>
          </a:p>
          <a:p>
            <a:pPr indent="0" lvl="0" marL="0" rtl="0" algn="l">
              <a:spcBef>
                <a:spcPts val="0"/>
              </a:spcBef>
              <a:spcAft>
                <a:spcPts val="0"/>
              </a:spcAft>
              <a:buNone/>
            </a:pPr>
            <a:r>
              <a:rPr lang="en" sz="1911">
                <a:solidFill>
                  <a:schemeClr val="lt1"/>
                </a:solidFill>
                <a:latin typeface="Georgia"/>
                <a:ea typeface="Georgia"/>
                <a:cs typeface="Georgia"/>
                <a:sym typeface="Georgia"/>
              </a:rPr>
              <a:t>https://viewfromleftfield.libsyn.com</a:t>
            </a:r>
            <a:endParaRPr sz="1911">
              <a:solidFill>
                <a:schemeClr val="lt1"/>
              </a:solidFill>
              <a:latin typeface="Georgia"/>
              <a:ea typeface="Georgia"/>
              <a:cs typeface="Georgia"/>
              <a:sym typeface="Georgia"/>
            </a:endParaRPr>
          </a:p>
        </p:txBody>
      </p:sp>
      <p:pic>
        <p:nvPicPr>
          <p:cNvPr id="493" name="Google Shape;493;p72"/>
          <p:cNvPicPr preferRelativeResize="0"/>
          <p:nvPr/>
        </p:nvPicPr>
        <p:blipFill>
          <a:blip r:embed="rId3">
            <a:alphaModFix/>
          </a:blip>
          <a:stretch>
            <a:fillRect/>
          </a:stretch>
        </p:blipFill>
        <p:spPr>
          <a:xfrm>
            <a:off x="7870100" y="112500"/>
            <a:ext cx="876299" cy="876299"/>
          </a:xfrm>
          <a:prstGeom prst="rect">
            <a:avLst/>
          </a:prstGeom>
          <a:noFill/>
          <a:ln>
            <a:noFill/>
          </a:ln>
        </p:spPr>
      </p:pic>
      <p:sp>
        <p:nvSpPr>
          <p:cNvPr id="494" name="Google Shape;494;p72"/>
          <p:cNvSpPr txBox="1"/>
          <p:nvPr/>
        </p:nvSpPr>
        <p:spPr>
          <a:xfrm>
            <a:off x="482650" y="1105950"/>
            <a:ext cx="4243500" cy="40329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n" sz="2500">
                <a:solidFill>
                  <a:srgbClr val="E4E5B8"/>
                </a:solidFill>
                <a:latin typeface="Georgia"/>
                <a:ea typeface="Georgia"/>
                <a:cs typeface="Georgia"/>
                <a:sym typeface="Georgia"/>
              </a:rPr>
              <a:t>The Old PSMLS Youtube is now the Youtube of View From Left Field, a podcast of analysis and discussion of current events from a progressive perspective. </a:t>
            </a:r>
            <a:br>
              <a:rPr lang="en" sz="2500">
                <a:solidFill>
                  <a:srgbClr val="E4E5B8"/>
                </a:solidFill>
                <a:latin typeface="Georgia"/>
                <a:ea typeface="Georgia"/>
                <a:cs typeface="Georgia"/>
                <a:sym typeface="Georgia"/>
              </a:rPr>
            </a:br>
            <a:br>
              <a:rPr lang="en" sz="2500">
                <a:solidFill>
                  <a:srgbClr val="E4E5B8"/>
                </a:solidFill>
                <a:latin typeface="Georgia"/>
                <a:ea typeface="Georgia"/>
                <a:cs typeface="Georgia"/>
                <a:sym typeface="Georgia"/>
              </a:rPr>
            </a:br>
            <a:r>
              <a:rPr lang="en" sz="2500">
                <a:solidFill>
                  <a:srgbClr val="E4E5B8"/>
                </a:solidFill>
                <a:latin typeface="Georgia"/>
                <a:ea typeface="Georgia"/>
                <a:cs typeface="Georgia"/>
                <a:sym typeface="Georgia"/>
              </a:rPr>
              <a:t>Like the Youtube videos and subscribe with 5 star ratings on your podcast platforms. </a:t>
            </a:r>
            <a:endParaRPr sz="2500">
              <a:solidFill>
                <a:srgbClr val="E4E5B8"/>
              </a:solidFill>
              <a:latin typeface="Georgia"/>
              <a:ea typeface="Georgia"/>
              <a:cs typeface="Georgia"/>
              <a:sym typeface="Georgia"/>
            </a:endParaRPr>
          </a:p>
        </p:txBody>
      </p:sp>
      <p:pic>
        <p:nvPicPr>
          <p:cNvPr id="495" name="Google Shape;495;p72"/>
          <p:cNvPicPr preferRelativeResize="0"/>
          <p:nvPr/>
        </p:nvPicPr>
        <p:blipFill>
          <a:blip r:embed="rId4">
            <a:alphaModFix/>
          </a:blip>
          <a:stretch>
            <a:fillRect/>
          </a:stretch>
        </p:blipFill>
        <p:spPr>
          <a:xfrm>
            <a:off x="4878550" y="1253700"/>
            <a:ext cx="3737402" cy="3737402"/>
          </a:xfrm>
          <a:prstGeom prst="rect">
            <a:avLst/>
          </a:prstGeom>
          <a:noFill/>
          <a:ln>
            <a:noFill/>
          </a:ln>
        </p:spPr>
      </p:pic>
      <p:pic>
        <p:nvPicPr>
          <p:cNvPr id="496" name="Google Shape;496;p72"/>
          <p:cNvPicPr preferRelativeResize="0"/>
          <p:nvPr/>
        </p:nvPicPr>
        <p:blipFill>
          <a:blip r:embed="rId4">
            <a:alphaModFix/>
          </a:blip>
          <a:stretch>
            <a:fillRect/>
          </a:stretch>
        </p:blipFill>
        <p:spPr>
          <a:xfrm>
            <a:off x="482650" y="44551"/>
            <a:ext cx="1012176" cy="1012176"/>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73763"/>
        </a:solidFill>
      </p:bgPr>
    </p:bg>
    <p:spTree>
      <p:nvGrpSpPr>
        <p:cNvPr id="500" name="Shape 500"/>
        <p:cNvGrpSpPr/>
        <p:nvPr/>
      </p:nvGrpSpPr>
      <p:grpSpPr>
        <a:xfrm>
          <a:off x="0" y="0"/>
          <a:ext cx="0" cy="0"/>
          <a:chOff x="0" y="0"/>
          <a:chExt cx="0" cy="0"/>
        </a:xfrm>
      </p:grpSpPr>
      <p:sp>
        <p:nvSpPr>
          <p:cNvPr id="501" name="Google Shape;501;p73"/>
          <p:cNvSpPr/>
          <p:nvPr/>
        </p:nvSpPr>
        <p:spPr>
          <a:xfrm>
            <a:off x="0" y="0"/>
            <a:ext cx="9144000" cy="11013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73"/>
          <p:cNvSpPr txBox="1"/>
          <p:nvPr>
            <p:ph type="title"/>
          </p:nvPr>
        </p:nvSpPr>
        <p:spPr>
          <a:xfrm>
            <a:off x="1658025" y="167450"/>
            <a:ext cx="724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chemeClr val="lt1"/>
                </a:solidFill>
                <a:latin typeface="Georgia"/>
                <a:ea typeface="Georgia"/>
                <a:cs typeface="Georgia"/>
                <a:sym typeface="Georgia"/>
              </a:rPr>
              <a:t>New Outlook Publishers</a:t>
            </a:r>
            <a:endParaRPr>
              <a:solidFill>
                <a:schemeClr val="lt1"/>
              </a:solidFill>
              <a:latin typeface="Georgia"/>
              <a:ea typeface="Georgia"/>
              <a:cs typeface="Georgia"/>
              <a:sym typeface="Georgia"/>
            </a:endParaRPr>
          </a:p>
          <a:p>
            <a:pPr indent="0" lvl="0" marL="0" rtl="0" algn="l">
              <a:spcBef>
                <a:spcPts val="0"/>
              </a:spcBef>
              <a:spcAft>
                <a:spcPts val="0"/>
              </a:spcAft>
              <a:buNone/>
            </a:pPr>
            <a:r>
              <a:rPr lang="en" sz="1911">
                <a:solidFill>
                  <a:schemeClr val="lt1"/>
                </a:solidFill>
                <a:latin typeface="Georgia"/>
                <a:ea typeface="Georgia"/>
                <a:cs typeface="Georgia"/>
                <a:sym typeface="Georgia"/>
              </a:rPr>
              <a:t>newoutlookpublishers.store</a:t>
            </a:r>
            <a:endParaRPr sz="1911">
              <a:solidFill>
                <a:schemeClr val="lt1"/>
              </a:solidFill>
              <a:latin typeface="Georgia"/>
              <a:ea typeface="Georgia"/>
              <a:cs typeface="Georgia"/>
              <a:sym typeface="Georgia"/>
            </a:endParaRPr>
          </a:p>
        </p:txBody>
      </p:sp>
      <p:pic>
        <p:nvPicPr>
          <p:cNvPr id="503" name="Google Shape;503;p73"/>
          <p:cNvPicPr preferRelativeResize="0"/>
          <p:nvPr/>
        </p:nvPicPr>
        <p:blipFill>
          <a:blip r:embed="rId3">
            <a:alphaModFix/>
          </a:blip>
          <a:stretch>
            <a:fillRect/>
          </a:stretch>
        </p:blipFill>
        <p:spPr>
          <a:xfrm>
            <a:off x="7870100" y="112500"/>
            <a:ext cx="876299" cy="876299"/>
          </a:xfrm>
          <a:prstGeom prst="rect">
            <a:avLst/>
          </a:prstGeom>
          <a:noFill/>
          <a:ln>
            <a:noFill/>
          </a:ln>
        </p:spPr>
      </p:pic>
      <p:sp>
        <p:nvSpPr>
          <p:cNvPr id="504" name="Google Shape;504;p73"/>
          <p:cNvSpPr txBox="1"/>
          <p:nvPr>
            <p:ph type="title"/>
          </p:nvPr>
        </p:nvSpPr>
        <p:spPr>
          <a:xfrm>
            <a:off x="898350" y="1141625"/>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00FFFF"/>
                </a:solidFill>
                <a:latin typeface="Georgia"/>
                <a:ea typeface="Georgia"/>
                <a:cs typeface="Georgia"/>
                <a:sym typeface="Georgia"/>
              </a:rPr>
              <a:t>Relevant and Latest Releases</a:t>
            </a:r>
            <a:endParaRPr>
              <a:solidFill>
                <a:srgbClr val="00FFFF"/>
              </a:solidFill>
              <a:latin typeface="Georgia"/>
              <a:ea typeface="Georgia"/>
              <a:cs typeface="Georgia"/>
              <a:sym typeface="Georgia"/>
            </a:endParaRPr>
          </a:p>
        </p:txBody>
      </p:sp>
      <p:sp>
        <p:nvSpPr>
          <p:cNvPr id="505" name="Google Shape;505;p73"/>
          <p:cNvSpPr/>
          <p:nvPr/>
        </p:nvSpPr>
        <p:spPr>
          <a:xfrm>
            <a:off x="404375" y="1754650"/>
            <a:ext cx="1956300" cy="3079200"/>
          </a:xfrm>
          <a:prstGeom prst="bevel">
            <a:avLst>
              <a:gd fmla="val 12500" name="adj"/>
            </a:avLst>
          </a:prstGeom>
          <a:solidFill>
            <a:srgbClr val="07376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06" name="Google Shape;506;p73"/>
          <p:cNvSpPr/>
          <p:nvPr/>
        </p:nvSpPr>
        <p:spPr>
          <a:xfrm>
            <a:off x="2513038" y="1754650"/>
            <a:ext cx="1956300" cy="3079200"/>
          </a:xfrm>
          <a:prstGeom prst="bevel">
            <a:avLst>
              <a:gd fmla="val 12500" name="adj"/>
            </a:avLst>
          </a:prstGeom>
          <a:solidFill>
            <a:srgbClr val="07376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07" name="Google Shape;507;p73"/>
          <p:cNvSpPr/>
          <p:nvPr/>
        </p:nvSpPr>
        <p:spPr>
          <a:xfrm>
            <a:off x="4621725" y="1754650"/>
            <a:ext cx="1956300" cy="3079200"/>
          </a:xfrm>
          <a:prstGeom prst="bevel">
            <a:avLst>
              <a:gd fmla="val 12500" name="adj"/>
            </a:avLst>
          </a:prstGeom>
          <a:solidFill>
            <a:srgbClr val="07376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08" name="Google Shape;508;p73"/>
          <p:cNvSpPr/>
          <p:nvPr/>
        </p:nvSpPr>
        <p:spPr>
          <a:xfrm>
            <a:off x="6730400" y="1754650"/>
            <a:ext cx="1956300" cy="3079200"/>
          </a:xfrm>
          <a:prstGeom prst="bevel">
            <a:avLst>
              <a:gd fmla="val 12500" name="adj"/>
            </a:avLst>
          </a:prstGeom>
          <a:solidFill>
            <a:srgbClr val="07376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509" name="Google Shape;509;p73"/>
          <p:cNvPicPr preferRelativeResize="0"/>
          <p:nvPr/>
        </p:nvPicPr>
        <p:blipFill>
          <a:blip r:embed="rId4">
            <a:alphaModFix/>
          </a:blip>
          <a:stretch>
            <a:fillRect/>
          </a:stretch>
        </p:blipFill>
        <p:spPr>
          <a:xfrm>
            <a:off x="404377" y="112500"/>
            <a:ext cx="884495" cy="876300"/>
          </a:xfrm>
          <a:prstGeom prst="rect">
            <a:avLst/>
          </a:prstGeom>
          <a:noFill/>
          <a:ln>
            <a:noFill/>
          </a:ln>
        </p:spPr>
      </p:pic>
      <p:pic>
        <p:nvPicPr>
          <p:cNvPr id="510" name="Google Shape;510;p73"/>
          <p:cNvPicPr preferRelativeResize="0"/>
          <p:nvPr/>
        </p:nvPicPr>
        <p:blipFill>
          <a:blip r:embed="rId5">
            <a:alphaModFix/>
          </a:blip>
          <a:stretch>
            <a:fillRect/>
          </a:stretch>
        </p:blipFill>
        <p:spPr>
          <a:xfrm>
            <a:off x="4861750" y="2245350"/>
            <a:ext cx="1476250" cy="2212423"/>
          </a:xfrm>
          <a:prstGeom prst="rect">
            <a:avLst/>
          </a:prstGeom>
          <a:noFill/>
          <a:ln>
            <a:noFill/>
          </a:ln>
        </p:spPr>
      </p:pic>
      <p:pic>
        <p:nvPicPr>
          <p:cNvPr id="511" name="Google Shape;511;p73"/>
          <p:cNvPicPr preferRelativeResize="0"/>
          <p:nvPr/>
        </p:nvPicPr>
        <p:blipFill>
          <a:blip r:embed="rId6">
            <a:alphaModFix/>
          </a:blip>
          <a:stretch>
            <a:fillRect/>
          </a:stretch>
        </p:blipFill>
        <p:spPr>
          <a:xfrm>
            <a:off x="6970431" y="2314374"/>
            <a:ext cx="1467750" cy="2199699"/>
          </a:xfrm>
          <a:prstGeom prst="rect">
            <a:avLst/>
          </a:prstGeom>
          <a:noFill/>
          <a:ln>
            <a:noFill/>
          </a:ln>
        </p:spPr>
      </p:pic>
      <p:pic>
        <p:nvPicPr>
          <p:cNvPr id="512" name="Google Shape;512;p73"/>
          <p:cNvPicPr preferRelativeResize="0"/>
          <p:nvPr/>
        </p:nvPicPr>
        <p:blipFill>
          <a:blip r:embed="rId7">
            <a:alphaModFix/>
          </a:blip>
          <a:stretch>
            <a:fillRect/>
          </a:stretch>
        </p:blipFill>
        <p:spPr>
          <a:xfrm>
            <a:off x="609575" y="2192125"/>
            <a:ext cx="1545900" cy="2318875"/>
          </a:xfrm>
          <a:prstGeom prst="rect">
            <a:avLst/>
          </a:prstGeom>
          <a:solidFill>
            <a:srgbClr val="073763"/>
          </a:solidFill>
          <a:ln>
            <a:noFill/>
          </a:ln>
        </p:spPr>
      </p:pic>
      <p:pic>
        <p:nvPicPr>
          <p:cNvPr id="513" name="Google Shape;513;p73"/>
          <p:cNvPicPr preferRelativeResize="0"/>
          <p:nvPr/>
        </p:nvPicPr>
        <p:blipFill>
          <a:blip r:embed="rId8">
            <a:alphaModFix/>
          </a:blip>
          <a:stretch>
            <a:fillRect/>
          </a:stretch>
        </p:blipFill>
        <p:spPr>
          <a:xfrm>
            <a:off x="2776825" y="2279988"/>
            <a:ext cx="1428750" cy="2143125"/>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A0DAB"/>
        </a:solidFill>
      </p:bgPr>
    </p:bg>
    <p:spTree>
      <p:nvGrpSpPr>
        <p:cNvPr id="517" name="Shape 517"/>
        <p:cNvGrpSpPr/>
        <p:nvPr/>
      </p:nvGrpSpPr>
      <p:grpSpPr>
        <a:xfrm>
          <a:off x="0" y="0"/>
          <a:ext cx="0" cy="0"/>
          <a:chOff x="0" y="0"/>
          <a:chExt cx="0" cy="0"/>
        </a:xfrm>
      </p:grpSpPr>
      <p:sp>
        <p:nvSpPr>
          <p:cNvPr id="518" name="Google Shape;518;p74"/>
          <p:cNvSpPr/>
          <p:nvPr/>
        </p:nvSpPr>
        <p:spPr>
          <a:xfrm>
            <a:off x="0" y="0"/>
            <a:ext cx="9144000" cy="1101300"/>
          </a:xfrm>
          <a:prstGeom prst="rect">
            <a:avLst/>
          </a:prstGeom>
          <a:solidFill>
            <a:srgbClr val="1A0DAB"/>
          </a:solidFill>
          <a:ln cap="flat" cmpd="sng" w="9525">
            <a:solidFill>
              <a:srgbClr val="000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74"/>
          <p:cNvSpPr txBox="1"/>
          <p:nvPr>
            <p:ph type="title"/>
          </p:nvPr>
        </p:nvSpPr>
        <p:spPr>
          <a:xfrm>
            <a:off x="1658025" y="167450"/>
            <a:ext cx="724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E4E5B8"/>
                </a:solidFill>
                <a:latin typeface="Georgia"/>
                <a:ea typeface="Georgia"/>
                <a:cs typeface="Georgia"/>
                <a:sym typeface="Georgia"/>
              </a:rPr>
              <a:t>Harry Bridges School of Labor</a:t>
            </a:r>
            <a:endParaRPr>
              <a:solidFill>
                <a:srgbClr val="E4E5B8"/>
              </a:solidFill>
              <a:latin typeface="Georgia"/>
              <a:ea typeface="Georgia"/>
              <a:cs typeface="Georgia"/>
              <a:sym typeface="Georgia"/>
            </a:endParaRPr>
          </a:p>
          <a:p>
            <a:pPr indent="0" lvl="0" marL="0" rtl="0" algn="l">
              <a:spcBef>
                <a:spcPts val="0"/>
              </a:spcBef>
              <a:spcAft>
                <a:spcPts val="0"/>
              </a:spcAft>
              <a:buNone/>
            </a:pPr>
            <a:r>
              <a:rPr lang="en" sz="1911">
                <a:solidFill>
                  <a:srgbClr val="E4E5B8"/>
                </a:solidFill>
                <a:latin typeface="Georgia"/>
                <a:ea typeface="Georgia"/>
                <a:cs typeface="Georgia"/>
                <a:sym typeface="Georgia"/>
              </a:rPr>
              <a:t>luel.us/laborschool/</a:t>
            </a:r>
            <a:endParaRPr sz="1911">
              <a:solidFill>
                <a:srgbClr val="E4E5B8"/>
              </a:solidFill>
              <a:latin typeface="Georgia"/>
              <a:ea typeface="Georgia"/>
              <a:cs typeface="Georgia"/>
              <a:sym typeface="Georgia"/>
            </a:endParaRPr>
          </a:p>
        </p:txBody>
      </p:sp>
      <p:sp>
        <p:nvSpPr>
          <p:cNvPr id="520" name="Google Shape;520;p74"/>
          <p:cNvSpPr txBox="1"/>
          <p:nvPr>
            <p:ph type="title"/>
          </p:nvPr>
        </p:nvSpPr>
        <p:spPr>
          <a:xfrm>
            <a:off x="185075" y="1187950"/>
            <a:ext cx="5251200" cy="5265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SzPts val="990"/>
              <a:buNone/>
            </a:pPr>
            <a:r>
              <a:rPr lang="en" sz="2120">
                <a:solidFill>
                  <a:srgbClr val="E4E5B8"/>
                </a:solidFill>
                <a:latin typeface="Georgia"/>
                <a:ea typeface="Georgia"/>
                <a:cs typeface="Georgia"/>
                <a:sym typeface="Georgia"/>
              </a:rPr>
              <a:t>The Harry Bridges School of Labor is a monthly class covering a variety of topics aimed at building class consciousness among union members. For class schedule and other information, please visit the website at </a:t>
            </a:r>
            <a:r>
              <a:rPr lang="en" sz="2120" u="sng">
                <a:solidFill>
                  <a:schemeClr val="hlink"/>
                </a:solidFill>
                <a:latin typeface="Georgia"/>
                <a:ea typeface="Georgia"/>
                <a:cs typeface="Georgia"/>
                <a:sym typeface="Georgia"/>
                <a:hlinkClick r:id="rId3"/>
              </a:rPr>
              <a:t>luel.us/laborschool</a:t>
            </a:r>
            <a:r>
              <a:rPr lang="en" sz="2120">
                <a:solidFill>
                  <a:srgbClr val="E4E5B8"/>
                </a:solidFill>
                <a:latin typeface="Georgia"/>
                <a:ea typeface="Georgia"/>
                <a:cs typeface="Georgia"/>
                <a:sym typeface="Georgia"/>
              </a:rPr>
              <a:t>. </a:t>
            </a:r>
            <a:endParaRPr sz="2120">
              <a:solidFill>
                <a:srgbClr val="E4E5B8"/>
              </a:solidFill>
              <a:latin typeface="Georgia"/>
              <a:ea typeface="Georgia"/>
              <a:cs typeface="Georgia"/>
              <a:sym typeface="Georgia"/>
            </a:endParaRPr>
          </a:p>
          <a:p>
            <a:pPr indent="0" lvl="0" marL="0" rtl="0" algn="just">
              <a:spcBef>
                <a:spcPts val="0"/>
              </a:spcBef>
              <a:spcAft>
                <a:spcPts val="0"/>
              </a:spcAft>
              <a:buSzPts val="990"/>
              <a:buNone/>
            </a:pPr>
            <a:r>
              <a:t/>
            </a:r>
            <a:endParaRPr sz="2120">
              <a:solidFill>
                <a:srgbClr val="E4E5B8"/>
              </a:solidFill>
              <a:latin typeface="Georgia"/>
              <a:ea typeface="Georgia"/>
              <a:cs typeface="Georgia"/>
              <a:sym typeface="Georgia"/>
            </a:endParaRPr>
          </a:p>
          <a:p>
            <a:pPr indent="0" lvl="0" marL="0" rtl="0" algn="just">
              <a:spcBef>
                <a:spcPts val="0"/>
              </a:spcBef>
              <a:spcAft>
                <a:spcPts val="0"/>
              </a:spcAft>
              <a:buSzPts val="990"/>
              <a:buNone/>
            </a:pPr>
            <a:r>
              <a:t/>
            </a:r>
            <a:endParaRPr sz="2120">
              <a:solidFill>
                <a:srgbClr val="E4E5B8"/>
              </a:solidFill>
              <a:latin typeface="Georgia"/>
              <a:ea typeface="Georgia"/>
              <a:cs typeface="Georgia"/>
              <a:sym typeface="Georgia"/>
            </a:endParaRPr>
          </a:p>
        </p:txBody>
      </p:sp>
      <p:sp>
        <p:nvSpPr>
          <p:cNvPr id="521" name="Google Shape;521;p74"/>
          <p:cNvSpPr/>
          <p:nvPr/>
        </p:nvSpPr>
        <p:spPr>
          <a:xfrm>
            <a:off x="5543975" y="1338600"/>
            <a:ext cx="3142800" cy="3118800"/>
          </a:xfrm>
          <a:prstGeom prst="bevel">
            <a:avLst>
              <a:gd fmla="val 12500" name="adj"/>
            </a:avLst>
          </a:prstGeom>
          <a:solidFill>
            <a:srgbClr val="1A0DA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522" name="Google Shape;522;p74"/>
          <p:cNvPicPr preferRelativeResize="0"/>
          <p:nvPr/>
        </p:nvPicPr>
        <p:blipFill>
          <a:blip r:embed="rId4">
            <a:alphaModFix/>
          </a:blip>
          <a:stretch>
            <a:fillRect/>
          </a:stretch>
        </p:blipFill>
        <p:spPr>
          <a:xfrm>
            <a:off x="404375" y="112500"/>
            <a:ext cx="859485" cy="876299"/>
          </a:xfrm>
          <a:prstGeom prst="rect">
            <a:avLst/>
          </a:prstGeom>
          <a:noFill/>
          <a:ln>
            <a:noFill/>
          </a:ln>
        </p:spPr>
      </p:pic>
      <p:pic>
        <p:nvPicPr>
          <p:cNvPr id="523" name="Google Shape;523;p74"/>
          <p:cNvPicPr preferRelativeResize="0"/>
          <p:nvPr/>
        </p:nvPicPr>
        <p:blipFill>
          <a:blip r:embed="rId5">
            <a:alphaModFix/>
          </a:blip>
          <a:stretch>
            <a:fillRect/>
          </a:stretch>
        </p:blipFill>
        <p:spPr>
          <a:xfrm>
            <a:off x="7827300" y="112500"/>
            <a:ext cx="859475" cy="859475"/>
          </a:xfrm>
          <a:prstGeom prst="rect">
            <a:avLst/>
          </a:prstGeom>
          <a:noFill/>
          <a:ln>
            <a:noFill/>
          </a:ln>
        </p:spPr>
      </p:pic>
      <p:pic>
        <p:nvPicPr>
          <p:cNvPr id="524" name="Google Shape;524;p74"/>
          <p:cNvPicPr preferRelativeResize="0"/>
          <p:nvPr/>
        </p:nvPicPr>
        <p:blipFill>
          <a:blip r:embed="rId6">
            <a:alphaModFix/>
          </a:blip>
          <a:stretch>
            <a:fillRect/>
          </a:stretch>
        </p:blipFill>
        <p:spPr>
          <a:xfrm>
            <a:off x="5543975" y="1338600"/>
            <a:ext cx="3142801" cy="3202092"/>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8" name="Shape 528"/>
        <p:cNvGrpSpPr/>
        <p:nvPr/>
      </p:nvGrpSpPr>
      <p:grpSpPr>
        <a:xfrm>
          <a:off x="0" y="0"/>
          <a:ext cx="0" cy="0"/>
          <a:chOff x="0" y="0"/>
          <a:chExt cx="0" cy="0"/>
        </a:xfrm>
      </p:grpSpPr>
      <p:pic>
        <p:nvPicPr>
          <p:cNvPr id="529" name="Google Shape;529;p75"/>
          <p:cNvPicPr preferRelativeResize="0"/>
          <p:nvPr/>
        </p:nvPicPr>
        <p:blipFill>
          <a:blip r:embed="rId3">
            <a:alphaModFix/>
          </a:blip>
          <a:stretch>
            <a:fillRect/>
          </a:stretch>
        </p:blipFill>
        <p:spPr>
          <a:xfrm>
            <a:off x="4182251" y="152400"/>
            <a:ext cx="779501" cy="779501"/>
          </a:xfrm>
          <a:prstGeom prst="rect">
            <a:avLst/>
          </a:prstGeom>
          <a:noFill/>
          <a:ln>
            <a:noFill/>
          </a:ln>
        </p:spPr>
      </p:pic>
      <p:sp>
        <p:nvSpPr>
          <p:cNvPr id="530" name="Google Shape;530;p75"/>
          <p:cNvSpPr/>
          <p:nvPr/>
        </p:nvSpPr>
        <p:spPr>
          <a:xfrm>
            <a:off x="1645925" y="1089200"/>
            <a:ext cx="5869500" cy="3872700"/>
          </a:xfrm>
          <a:prstGeom prst="rect">
            <a:avLst/>
          </a:prstGeom>
          <a:solidFill>
            <a:srgbClr val="B21F1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75"/>
          <p:cNvSpPr txBox="1"/>
          <p:nvPr/>
        </p:nvSpPr>
        <p:spPr>
          <a:xfrm>
            <a:off x="1655375" y="4565650"/>
            <a:ext cx="5850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a:solidFill>
                <a:srgbClr val="E4E5B8"/>
              </a:solidFill>
              <a:latin typeface="Georgia"/>
              <a:ea typeface="Georgia"/>
              <a:cs typeface="Georgia"/>
              <a:sym typeface="Georgia"/>
            </a:endParaRPr>
          </a:p>
        </p:txBody>
      </p:sp>
      <p:pic>
        <p:nvPicPr>
          <p:cNvPr descr="English with lyrics, 1933, the New Singers" id="532" name="Google Shape;532;p75" title="The Internationale">
            <a:hlinkClick r:id="rId4"/>
          </p:cNvPr>
          <p:cNvPicPr preferRelativeResize="0"/>
          <p:nvPr/>
        </p:nvPicPr>
        <p:blipFill>
          <a:blip r:embed="rId5">
            <a:alphaModFix/>
          </a:blip>
          <a:stretch>
            <a:fillRect/>
          </a:stretch>
        </p:blipFill>
        <p:spPr>
          <a:xfrm>
            <a:off x="1066600" y="1089200"/>
            <a:ext cx="6884800" cy="38727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2"/>
                                        </p:tgtEl>
                                        <p:attrNameLst>
                                          <p:attrName>style.visibility</p:attrName>
                                        </p:attrNameLst>
                                      </p:cBhvr>
                                      <p:to>
                                        <p:strVal val="visible"/>
                                      </p:to>
                                    </p:set>
                                    <p:animEffect filter="fade" transition="in">
                                      <p:cBhvr>
                                        <p:cTn dur="1000"/>
                                        <p:tgtEl>
                                          <p:spTgt spid="53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