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708" r:id="rId3"/>
    <p:sldMasterId id="2147483709" r:id="rId4"/>
    <p:sldMasterId id="2147483710" r:id="rId5"/>
    <p:sldMasterId id="2147483711" r:id="rId6"/>
    <p:sldMasterId id="2147483712"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6.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slideMaster" Target="slideMasters/slideMaster5.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slide" Target="slides/slide56.xml"/><Relationship Id="rId63" Type="http://schemas.openxmlformats.org/officeDocument/2006/relationships/slide" Target="slides/slide55.xml"/><Relationship Id="rId22" Type="http://schemas.openxmlformats.org/officeDocument/2006/relationships/slide" Target="slides/slide14.xml"/><Relationship Id="rId66" Type="http://schemas.openxmlformats.org/officeDocument/2006/relationships/slide" Target="slides/slide58.xml"/><Relationship Id="rId21" Type="http://schemas.openxmlformats.org/officeDocument/2006/relationships/slide" Target="slides/slide13.xml"/><Relationship Id="rId65" Type="http://schemas.openxmlformats.org/officeDocument/2006/relationships/slide" Target="slides/slide57.xml"/><Relationship Id="rId24" Type="http://schemas.openxmlformats.org/officeDocument/2006/relationships/slide" Target="slides/slide16.xml"/><Relationship Id="rId23" Type="http://schemas.openxmlformats.org/officeDocument/2006/relationships/slide" Target="slides/slide15.xml"/><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ea7363c942_7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ea7363c942_7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fafd64f327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3fafd64f327_0_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fafd64f327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3fafd64f327_0_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e98dbf1729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e98dbf1729_0_8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7701889f5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7701889f5c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27701889f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7701889f5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ea7363c942_7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1" name="Google Shape;441;g2ea7363c942_7_4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fafd64f32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7" name="Google Shape;447;g3fafd64f327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f9dd0667cf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3f9dd0667cf_0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f9dd0667c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f9dd0667c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e9bf7dbb3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e9bf7dbb38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ec563222ff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ec563222ff_0_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783d47a5ef_1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83d47a5ef_1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e98dbf1729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e98dbf1729_0_1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fb0f1e49d9_1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3fb0f1e49d9_1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ea7363c942_7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ea7363c942_7_4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ea7363c942_7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ea7363c942_7_3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ebdd91a979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ebdd91a979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ec563222f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ec563222ff_0_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27701889f5c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7701889f5c_0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ea1213a18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ea1213a181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2ec563222ff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ec563222ff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ec563222f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ec563222ff_0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27701889f5c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7701889f5c_0_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e9bf7dbb38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e9bf7dbb38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27701889f5c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7701889f5c_0_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2ec563222ff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ec563222ff_0_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2783d47a5e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5" name="Google Shape;615;g2783d47a5ef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fafd64f327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3fafd64f327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3fafd64f327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fafd64f327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3f9c724bd8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3f9c724bd8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ea1213a181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ea1213a181_0_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3f9c724bd8e_1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3f9c724bd8e_14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3f9c724bd8e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3f9c724bd8e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3fb0f1e49d9_1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3fb0f1e49d9_1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3fb0f1e49d9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3fb0f1e49d9_1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3fb0f1e49d9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3fb0f1e49d9_1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3fb0f1e49d9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3fb0f1e49d9_1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fb0f1e49d9_1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3fb0f1e49d9_1_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3f9db22048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g3f9db22048d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3f9db22048d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g3f9db22048d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3f9db22048d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g3f9db22048d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ea7363c942_7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ea7363c942_7_3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3f9db22048d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g3f9db22048d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27701889f5c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g27701889f5c_0_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g2ea7363c942_7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0" name="Google Shape;770;g2ea7363c942_7_1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g3f9dd0667cf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6" name="Google Shape;776;g3f9dd0667cf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3f9dd0667cf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4" name="Google Shape;784;g3f9dd0667cf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3f9dd0667cf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2" name="Google Shape;792;g3f9dd0667cf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3f9dd0667cf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3f9dd0667cf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3f9dd0667cf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9" name="Google Shape;819;g3f9dd0667cf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2ebdd91a979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0" name="Google Shape;830;g2ebdd91a979_0_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e98dbf1729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e98dbf1729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e98dbf172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e98dbf1729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e98dbf1729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e98dbf1729_0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2783d47a5ef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783d47a5ef_0_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9" name="Shape 9"/>
        <p:cNvGrpSpPr/>
        <p:nvPr/>
      </p:nvGrpSpPr>
      <p:grpSpPr>
        <a:xfrm>
          <a:off x="0" y="0"/>
          <a:ext cx="0" cy="0"/>
          <a:chOff x="0" y="0"/>
          <a:chExt cx="0" cy="0"/>
        </a:xfrm>
      </p:grpSpPr>
      <p:sp>
        <p:nvSpPr>
          <p:cNvPr id="10" name="Google Shape;10;p2"/>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 name="Google Shape;11;p2"/>
          <p:cNvSpPr txBox="1"/>
          <p:nvPr>
            <p:ph idx="1" type="subTitle"/>
          </p:nvPr>
        </p:nvSpPr>
        <p:spPr>
          <a:xfrm>
            <a:off x="311760" y="1152360"/>
            <a:ext cx="8520120" cy="34160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 name="Google Shape;12;p2"/>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8" name="Shape 48"/>
        <p:cNvGrpSpPr/>
        <p:nvPr/>
      </p:nvGrpSpPr>
      <p:grpSpPr>
        <a:xfrm>
          <a:off x="0" y="0"/>
          <a:ext cx="0" cy="0"/>
          <a:chOff x="0" y="0"/>
          <a:chExt cx="0" cy="0"/>
        </a:xfrm>
      </p:grpSpPr>
      <p:sp>
        <p:nvSpPr>
          <p:cNvPr id="49" name="Google Shape;49;p11"/>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11"/>
          <p:cNvSpPr txBox="1"/>
          <p:nvPr>
            <p:ph idx="1" type="body"/>
          </p:nvPr>
        </p:nvSpPr>
        <p:spPr>
          <a:xfrm>
            <a:off x="311760" y="115236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51" name="Google Shape;51;p11"/>
          <p:cNvSpPr txBox="1"/>
          <p:nvPr>
            <p:ph idx="2" type="body"/>
          </p:nvPr>
        </p:nvSpPr>
        <p:spPr>
          <a:xfrm>
            <a:off x="311760" y="293688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52" name="Google Shape;52;p11"/>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53" name="Shape 53"/>
        <p:cNvGrpSpPr/>
        <p:nvPr/>
      </p:nvGrpSpPr>
      <p:grpSpPr>
        <a:xfrm>
          <a:off x="0" y="0"/>
          <a:ext cx="0" cy="0"/>
          <a:chOff x="0" y="0"/>
          <a:chExt cx="0" cy="0"/>
        </a:xfrm>
      </p:grpSpPr>
      <p:sp>
        <p:nvSpPr>
          <p:cNvPr id="54" name="Google Shape;54;p12"/>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12"/>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56" name="Google Shape;56;p12"/>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57" name="Google Shape;57;p12"/>
          <p:cNvSpPr txBox="1"/>
          <p:nvPr>
            <p:ph idx="3" type="body"/>
          </p:nvPr>
        </p:nvSpPr>
        <p:spPr>
          <a:xfrm>
            <a:off x="31176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58" name="Google Shape;58;p12"/>
          <p:cNvSpPr txBox="1"/>
          <p:nvPr>
            <p:ph idx="4" type="body"/>
          </p:nvPr>
        </p:nvSpPr>
        <p:spPr>
          <a:xfrm>
            <a:off x="467784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59" name="Google Shape;59;p12"/>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60" name="Shape 60"/>
        <p:cNvGrpSpPr/>
        <p:nvPr/>
      </p:nvGrpSpPr>
      <p:grpSpPr>
        <a:xfrm>
          <a:off x="0" y="0"/>
          <a:ext cx="0" cy="0"/>
          <a:chOff x="0" y="0"/>
          <a:chExt cx="0" cy="0"/>
        </a:xfrm>
      </p:grpSpPr>
      <p:sp>
        <p:nvSpPr>
          <p:cNvPr id="61" name="Google Shape;61;p13"/>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3"/>
          <p:cNvSpPr txBox="1"/>
          <p:nvPr>
            <p:ph idx="1" type="body"/>
          </p:nvPr>
        </p:nvSpPr>
        <p:spPr>
          <a:xfrm>
            <a:off x="31176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63" name="Google Shape;63;p13"/>
          <p:cNvSpPr txBox="1"/>
          <p:nvPr>
            <p:ph idx="2" type="body"/>
          </p:nvPr>
        </p:nvSpPr>
        <p:spPr>
          <a:xfrm>
            <a:off x="319248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64" name="Google Shape;64;p13"/>
          <p:cNvSpPr txBox="1"/>
          <p:nvPr>
            <p:ph idx="3" type="body"/>
          </p:nvPr>
        </p:nvSpPr>
        <p:spPr>
          <a:xfrm>
            <a:off x="607320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65" name="Google Shape;65;p13"/>
          <p:cNvSpPr txBox="1"/>
          <p:nvPr>
            <p:ph idx="4" type="body"/>
          </p:nvPr>
        </p:nvSpPr>
        <p:spPr>
          <a:xfrm>
            <a:off x="31176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66" name="Google Shape;66;p13"/>
          <p:cNvSpPr txBox="1"/>
          <p:nvPr>
            <p:ph idx="5" type="body"/>
          </p:nvPr>
        </p:nvSpPr>
        <p:spPr>
          <a:xfrm>
            <a:off x="319248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67" name="Google Shape;67;p13"/>
          <p:cNvSpPr txBox="1"/>
          <p:nvPr>
            <p:ph idx="6" type="body"/>
          </p:nvPr>
        </p:nvSpPr>
        <p:spPr>
          <a:xfrm>
            <a:off x="607320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68" name="Google Shape;68;p13"/>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73" name="Shape 73"/>
        <p:cNvGrpSpPr/>
        <p:nvPr/>
      </p:nvGrpSpPr>
      <p:grpSpPr>
        <a:xfrm>
          <a:off x="0" y="0"/>
          <a:ext cx="0" cy="0"/>
          <a:chOff x="0" y="0"/>
          <a:chExt cx="0" cy="0"/>
        </a:xfrm>
      </p:grpSpPr>
      <p:sp>
        <p:nvSpPr>
          <p:cNvPr id="74" name="Google Shape;74;p15"/>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75" name="Shape 75"/>
        <p:cNvGrpSpPr/>
        <p:nvPr/>
      </p:nvGrpSpPr>
      <p:grpSpPr>
        <a:xfrm>
          <a:off x="0" y="0"/>
          <a:ext cx="0" cy="0"/>
          <a:chOff x="0" y="0"/>
          <a:chExt cx="0" cy="0"/>
        </a:xfrm>
      </p:grpSpPr>
      <p:sp>
        <p:nvSpPr>
          <p:cNvPr id="76" name="Google Shape;76;p16"/>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6"/>
          <p:cNvSpPr txBox="1"/>
          <p:nvPr>
            <p:ph idx="1" type="subTitle"/>
          </p:nvPr>
        </p:nvSpPr>
        <p:spPr>
          <a:xfrm>
            <a:off x="311760" y="1152360"/>
            <a:ext cx="8520120" cy="34160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6"/>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79" name="Shape 79"/>
        <p:cNvGrpSpPr/>
        <p:nvPr/>
      </p:nvGrpSpPr>
      <p:grpSpPr>
        <a:xfrm>
          <a:off x="0" y="0"/>
          <a:ext cx="0" cy="0"/>
          <a:chOff x="0" y="0"/>
          <a:chExt cx="0" cy="0"/>
        </a:xfrm>
      </p:grpSpPr>
      <p:sp>
        <p:nvSpPr>
          <p:cNvPr id="80" name="Google Shape;80;p17"/>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 type="body"/>
          </p:nvPr>
        </p:nvSpPr>
        <p:spPr>
          <a:xfrm>
            <a:off x="311760" y="1152360"/>
            <a:ext cx="852012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2" name="Google Shape;82;p17"/>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83" name="Shape 83"/>
        <p:cNvGrpSpPr/>
        <p:nvPr/>
      </p:nvGrpSpPr>
      <p:grpSpPr>
        <a:xfrm>
          <a:off x="0" y="0"/>
          <a:ext cx="0" cy="0"/>
          <a:chOff x="0" y="0"/>
          <a:chExt cx="0" cy="0"/>
        </a:xfrm>
      </p:grpSpPr>
      <p:sp>
        <p:nvSpPr>
          <p:cNvPr id="84" name="Google Shape;84;p18"/>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8"/>
          <p:cNvSpPr txBox="1"/>
          <p:nvPr>
            <p:ph idx="1" type="body"/>
          </p:nvPr>
        </p:nvSpPr>
        <p:spPr>
          <a:xfrm>
            <a:off x="31176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6" name="Google Shape;86;p18"/>
          <p:cNvSpPr txBox="1"/>
          <p:nvPr>
            <p:ph idx="2" type="body"/>
          </p:nvPr>
        </p:nvSpPr>
        <p:spPr>
          <a:xfrm>
            <a:off x="467784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7" name="Google Shape;87;p18"/>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8" name="Shape 88"/>
        <p:cNvGrpSpPr/>
        <p:nvPr/>
      </p:nvGrpSpPr>
      <p:grpSpPr>
        <a:xfrm>
          <a:off x="0" y="0"/>
          <a:ext cx="0" cy="0"/>
          <a:chOff x="0" y="0"/>
          <a:chExt cx="0" cy="0"/>
        </a:xfrm>
      </p:grpSpPr>
      <p:sp>
        <p:nvSpPr>
          <p:cNvPr id="89" name="Google Shape;89;p19"/>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9"/>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91" name="Shape 91"/>
        <p:cNvGrpSpPr/>
        <p:nvPr/>
      </p:nvGrpSpPr>
      <p:grpSpPr>
        <a:xfrm>
          <a:off x="0" y="0"/>
          <a:ext cx="0" cy="0"/>
          <a:chOff x="0" y="0"/>
          <a:chExt cx="0" cy="0"/>
        </a:xfrm>
      </p:grpSpPr>
      <p:sp>
        <p:nvSpPr>
          <p:cNvPr id="92" name="Google Shape;92;p20"/>
          <p:cNvSpPr txBox="1"/>
          <p:nvPr>
            <p:ph idx="1" type="subTitle"/>
          </p:nvPr>
        </p:nvSpPr>
        <p:spPr>
          <a:xfrm>
            <a:off x="311760" y="444960"/>
            <a:ext cx="8520120" cy="26546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20"/>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94" name="Shape 94"/>
        <p:cNvGrpSpPr/>
        <p:nvPr/>
      </p:nvGrpSpPr>
      <p:grpSpPr>
        <a:xfrm>
          <a:off x="0" y="0"/>
          <a:ext cx="0" cy="0"/>
          <a:chOff x="0" y="0"/>
          <a:chExt cx="0" cy="0"/>
        </a:xfrm>
      </p:grpSpPr>
      <p:sp>
        <p:nvSpPr>
          <p:cNvPr id="95" name="Google Shape;95;p21"/>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21"/>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7" name="Google Shape;97;p21"/>
          <p:cNvSpPr txBox="1"/>
          <p:nvPr>
            <p:ph idx="2" type="body"/>
          </p:nvPr>
        </p:nvSpPr>
        <p:spPr>
          <a:xfrm>
            <a:off x="467784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8" name="Google Shape;98;p21"/>
          <p:cNvSpPr txBox="1"/>
          <p:nvPr>
            <p:ph idx="3" type="body"/>
          </p:nvPr>
        </p:nvSpPr>
        <p:spPr>
          <a:xfrm>
            <a:off x="31176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9" name="Google Shape;99;p21"/>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3" name="Shape 13"/>
        <p:cNvGrpSpPr/>
        <p:nvPr/>
      </p:nvGrpSpPr>
      <p:grpSpPr>
        <a:xfrm>
          <a:off x="0" y="0"/>
          <a:ext cx="0" cy="0"/>
          <a:chOff x="0" y="0"/>
          <a:chExt cx="0" cy="0"/>
        </a:xfrm>
      </p:grpSpPr>
      <p:sp>
        <p:nvSpPr>
          <p:cNvPr id="14" name="Google Shape;14;p3"/>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00" name="Shape 100"/>
        <p:cNvGrpSpPr/>
        <p:nvPr/>
      </p:nvGrpSpPr>
      <p:grpSpPr>
        <a:xfrm>
          <a:off x="0" y="0"/>
          <a:ext cx="0" cy="0"/>
          <a:chOff x="0" y="0"/>
          <a:chExt cx="0" cy="0"/>
        </a:xfrm>
      </p:grpSpPr>
      <p:sp>
        <p:nvSpPr>
          <p:cNvPr id="101" name="Google Shape;101;p22"/>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22"/>
          <p:cNvSpPr txBox="1"/>
          <p:nvPr>
            <p:ph idx="1" type="body"/>
          </p:nvPr>
        </p:nvSpPr>
        <p:spPr>
          <a:xfrm>
            <a:off x="31176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3" name="Google Shape;103;p22"/>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4" name="Google Shape;104;p22"/>
          <p:cNvSpPr txBox="1"/>
          <p:nvPr>
            <p:ph idx="3" type="body"/>
          </p:nvPr>
        </p:nvSpPr>
        <p:spPr>
          <a:xfrm>
            <a:off x="467784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5" name="Google Shape;105;p22"/>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06" name="Shape 106"/>
        <p:cNvGrpSpPr/>
        <p:nvPr/>
      </p:nvGrpSpPr>
      <p:grpSpPr>
        <a:xfrm>
          <a:off x="0" y="0"/>
          <a:ext cx="0" cy="0"/>
          <a:chOff x="0" y="0"/>
          <a:chExt cx="0" cy="0"/>
        </a:xfrm>
      </p:grpSpPr>
      <p:sp>
        <p:nvSpPr>
          <p:cNvPr id="107" name="Google Shape;107;p23"/>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23"/>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09" name="Google Shape;109;p23"/>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10" name="Google Shape;110;p23"/>
          <p:cNvSpPr txBox="1"/>
          <p:nvPr>
            <p:ph idx="3" type="body"/>
          </p:nvPr>
        </p:nvSpPr>
        <p:spPr>
          <a:xfrm>
            <a:off x="311760" y="293688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11" name="Google Shape;111;p23"/>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12" name="Shape 112"/>
        <p:cNvGrpSpPr/>
        <p:nvPr/>
      </p:nvGrpSpPr>
      <p:grpSpPr>
        <a:xfrm>
          <a:off x="0" y="0"/>
          <a:ext cx="0" cy="0"/>
          <a:chOff x="0" y="0"/>
          <a:chExt cx="0" cy="0"/>
        </a:xfrm>
      </p:grpSpPr>
      <p:sp>
        <p:nvSpPr>
          <p:cNvPr id="113" name="Google Shape;113;p24"/>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4"/>
          <p:cNvSpPr txBox="1"/>
          <p:nvPr>
            <p:ph idx="1" type="body"/>
          </p:nvPr>
        </p:nvSpPr>
        <p:spPr>
          <a:xfrm>
            <a:off x="311760" y="115236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15" name="Google Shape;115;p24"/>
          <p:cNvSpPr txBox="1"/>
          <p:nvPr>
            <p:ph idx="2" type="body"/>
          </p:nvPr>
        </p:nvSpPr>
        <p:spPr>
          <a:xfrm>
            <a:off x="311760" y="293688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16" name="Google Shape;116;p24"/>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17" name="Shape 117"/>
        <p:cNvGrpSpPr/>
        <p:nvPr/>
      </p:nvGrpSpPr>
      <p:grpSpPr>
        <a:xfrm>
          <a:off x="0" y="0"/>
          <a:ext cx="0" cy="0"/>
          <a:chOff x="0" y="0"/>
          <a:chExt cx="0" cy="0"/>
        </a:xfrm>
      </p:grpSpPr>
      <p:sp>
        <p:nvSpPr>
          <p:cNvPr id="118" name="Google Shape;118;p25"/>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5"/>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0" name="Google Shape;120;p25"/>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1" name="Google Shape;121;p25"/>
          <p:cNvSpPr txBox="1"/>
          <p:nvPr>
            <p:ph idx="3" type="body"/>
          </p:nvPr>
        </p:nvSpPr>
        <p:spPr>
          <a:xfrm>
            <a:off x="31176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2" name="Google Shape;122;p25"/>
          <p:cNvSpPr txBox="1"/>
          <p:nvPr>
            <p:ph idx="4" type="body"/>
          </p:nvPr>
        </p:nvSpPr>
        <p:spPr>
          <a:xfrm>
            <a:off x="467784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3" name="Google Shape;123;p25"/>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24" name="Shape 124"/>
        <p:cNvGrpSpPr/>
        <p:nvPr/>
      </p:nvGrpSpPr>
      <p:grpSpPr>
        <a:xfrm>
          <a:off x="0" y="0"/>
          <a:ext cx="0" cy="0"/>
          <a:chOff x="0" y="0"/>
          <a:chExt cx="0" cy="0"/>
        </a:xfrm>
      </p:grpSpPr>
      <p:sp>
        <p:nvSpPr>
          <p:cNvPr id="125" name="Google Shape;125;p26"/>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6"/>
          <p:cNvSpPr txBox="1"/>
          <p:nvPr>
            <p:ph idx="1" type="body"/>
          </p:nvPr>
        </p:nvSpPr>
        <p:spPr>
          <a:xfrm>
            <a:off x="31176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7" name="Google Shape;127;p26"/>
          <p:cNvSpPr txBox="1"/>
          <p:nvPr>
            <p:ph idx="2" type="body"/>
          </p:nvPr>
        </p:nvSpPr>
        <p:spPr>
          <a:xfrm>
            <a:off x="319248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8" name="Google Shape;128;p26"/>
          <p:cNvSpPr txBox="1"/>
          <p:nvPr>
            <p:ph idx="3" type="body"/>
          </p:nvPr>
        </p:nvSpPr>
        <p:spPr>
          <a:xfrm>
            <a:off x="607320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29" name="Google Shape;129;p26"/>
          <p:cNvSpPr txBox="1"/>
          <p:nvPr>
            <p:ph idx="4" type="body"/>
          </p:nvPr>
        </p:nvSpPr>
        <p:spPr>
          <a:xfrm>
            <a:off x="31176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30" name="Google Shape;130;p26"/>
          <p:cNvSpPr txBox="1"/>
          <p:nvPr>
            <p:ph idx="5" type="body"/>
          </p:nvPr>
        </p:nvSpPr>
        <p:spPr>
          <a:xfrm>
            <a:off x="319248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31" name="Google Shape;131;p26"/>
          <p:cNvSpPr txBox="1"/>
          <p:nvPr>
            <p:ph idx="6" type="body"/>
          </p:nvPr>
        </p:nvSpPr>
        <p:spPr>
          <a:xfrm>
            <a:off x="607320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32" name="Google Shape;132;p26"/>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38" name="Shape 138"/>
        <p:cNvGrpSpPr/>
        <p:nvPr/>
      </p:nvGrpSpPr>
      <p:grpSpPr>
        <a:xfrm>
          <a:off x="0" y="0"/>
          <a:ext cx="0" cy="0"/>
          <a:chOff x="0" y="0"/>
          <a:chExt cx="0" cy="0"/>
        </a:xfrm>
      </p:grpSpPr>
      <p:sp>
        <p:nvSpPr>
          <p:cNvPr id="139" name="Google Shape;139;p28"/>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40" name="Shape 140"/>
        <p:cNvGrpSpPr/>
        <p:nvPr/>
      </p:nvGrpSpPr>
      <p:grpSpPr>
        <a:xfrm>
          <a:off x="0" y="0"/>
          <a:ext cx="0" cy="0"/>
          <a:chOff x="0" y="0"/>
          <a:chExt cx="0" cy="0"/>
        </a:xfrm>
      </p:grpSpPr>
      <p:sp>
        <p:nvSpPr>
          <p:cNvPr id="141" name="Google Shape;141;p29"/>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29"/>
          <p:cNvSpPr txBox="1"/>
          <p:nvPr>
            <p:ph idx="1" type="subTitle"/>
          </p:nvPr>
        </p:nvSpPr>
        <p:spPr>
          <a:xfrm>
            <a:off x="311760" y="1152360"/>
            <a:ext cx="8520120" cy="34160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29"/>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44" name="Shape 144"/>
        <p:cNvGrpSpPr/>
        <p:nvPr/>
      </p:nvGrpSpPr>
      <p:grpSpPr>
        <a:xfrm>
          <a:off x="0" y="0"/>
          <a:ext cx="0" cy="0"/>
          <a:chOff x="0" y="0"/>
          <a:chExt cx="0" cy="0"/>
        </a:xfrm>
      </p:grpSpPr>
      <p:sp>
        <p:nvSpPr>
          <p:cNvPr id="145" name="Google Shape;145;p30"/>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30"/>
          <p:cNvSpPr txBox="1"/>
          <p:nvPr>
            <p:ph idx="1" type="body"/>
          </p:nvPr>
        </p:nvSpPr>
        <p:spPr>
          <a:xfrm>
            <a:off x="311760" y="1152360"/>
            <a:ext cx="852012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47" name="Google Shape;147;p30"/>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48" name="Shape 148"/>
        <p:cNvGrpSpPr/>
        <p:nvPr/>
      </p:nvGrpSpPr>
      <p:grpSpPr>
        <a:xfrm>
          <a:off x="0" y="0"/>
          <a:ext cx="0" cy="0"/>
          <a:chOff x="0" y="0"/>
          <a:chExt cx="0" cy="0"/>
        </a:xfrm>
      </p:grpSpPr>
      <p:sp>
        <p:nvSpPr>
          <p:cNvPr id="149" name="Google Shape;149;p31"/>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31"/>
          <p:cNvSpPr txBox="1"/>
          <p:nvPr>
            <p:ph idx="1" type="body"/>
          </p:nvPr>
        </p:nvSpPr>
        <p:spPr>
          <a:xfrm>
            <a:off x="31176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51" name="Google Shape;151;p31"/>
          <p:cNvSpPr txBox="1"/>
          <p:nvPr>
            <p:ph idx="2" type="body"/>
          </p:nvPr>
        </p:nvSpPr>
        <p:spPr>
          <a:xfrm>
            <a:off x="467784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52" name="Google Shape;152;p31"/>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3" name="Shape 153"/>
        <p:cNvGrpSpPr/>
        <p:nvPr/>
      </p:nvGrpSpPr>
      <p:grpSpPr>
        <a:xfrm>
          <a:off x="0" y="0"/>
          <a:ext cx="0" cy="0"/>
          <a:chOff x="0" y="0"/>
          <a:chExt cx="0" cy="0"/>
        </a:xfrm>
      </p:grpSpPr>
      <p:sp>
        <p:nvSpPr>
          <p:cNvPr id="154" name="Google Shape;154;p32"/>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32"/>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5" name="Shape 15"/>
        <p:cNvGrpSpPr/>
        <p:nvPr/>
      </p:nvGrpSpPr>
      <p:grpSpPr>
        <a:xfrm>
          <a:off x="0" y="0"/>
          <a:ext cx="0" cy="0"/>
          <a:chOff x="0" y="0"/>
          <a:chExt cx="0" cy="0"/>
        </a:xfrm>
      </p:grpSpPr>
      <p:sp>
        <p:nvSpPr>
          <p:cNvPr id="16" name="Google Shape;16;p4"/>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4"/>
          <p:cNvSpPr txBox="1"/>
          <p:nvPr>
            <p:ph idx="1" type="body"/>
          </p:nvPr>
        </p:nvSpPr>
        <p:spPr>
          <a:xfrm>
            <a:off x="311760" y="1152360"/>
            <a:ext cx="852012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 name="Google Shape;18;p4"/>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56" name="Shape 156"/>
        <p:cNvGrpSpPr/>
        <p:nvPr/>
      </p:nvGrpSpPr>
      <p:grpSpPr>
        <a:xfrm>
          <a:off x="0" y="0"/>
          <a:ext cx="0" cy="0"/>
          <a:chOff x="0" y="0"/>
          <a:chExt cx="0" cy="0"/>
        </a:xfrm>
      </p:grpSpPr>
      <p:sp>
        <p:nvSpPr>
          <p:cNvPr id="157" name="Google Shape;157;p33"/>
          <p:cNvSpPr txBox="1"/>
          <p:nvPr>
            <p:ph idx="1" type="subTitle"/>
          </p:nvPr>
        </p:nvSpPr>
        <p:spPr>
          <a:xfrm>
            <a:off x="311760" y="444960"/>
            <a:ext cx="8520120" cy="26546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33"/>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59" name="Shape 159"/>
        <p:cNvGrpSpPr/>
        <p:nvPr/>
      </p:nvGrpSpPr>
      <p:grpSpPr>
        <a:xfrm>
          <a:off x="0" y="0"/>
          <a:ext cx="0" cy="0"/>
          <a:chOff x="0" y="0"/>
          <a:chExt cx="0" cy="0"/>
        </a:xfrm>
      </p:grpSpPr>
      <p:sp>
        <p:nvSpPr>
          <p:cNvPr id="160" name="Google Shape;160;p34"/>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34"/>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62" name="Google Shape;162;p34"/>
          <p:cNvSpPr txBox="1"/>
          <p:nvPr>
            <p:ph idx="2" type="body"/>
          </p:nvPr>
        </p:nvSpPr>
        <p:spPr>
          <a:xfrm>
            <a:off x="467784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63" name="Google Shape;163;p34"/>
          <p:cNvSpPr txBox="1"/>
          <p:nvPr>
            <p:ph idx="3" type="body"/>
          </p:nvPr>
        </p:nvSpPr>
        <p:spPr>
          <a:xfrm>
            <a:off x="31176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64" name="Google Shape;164;p34"/>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65" name="Shape 165"/>
        <p:cNvGrpSpPr/>
        <p:nvPr/>
      </p:nvGrpSpPr>
      <p:grpSpPr>
        <a:xfrm>
          <a:off x="0" y="0"/>
          <a:ext cx="0" cy="0"/>
          <a:chOff x="0" y="0"/>
          <a:chExt cx="0" cy="0"/>
        </a:xfrm>
      </p:grpSpPr>
      <p:sp>
        <p:nvSpPr>
          <p:cNvPr id="166" name="Google Shape;166;p35"/>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35"/>
          <p:cNvSpPr txBox="1"/>
          <p:nvPr>
            <p:ph idx="1" type="body"/>
          </p:nvPr>
        </p:nvSpPr>
        <p:spPr>
          <a:xfrm>
            <a:off x="31176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68" name="Google Shape;168;p35"/>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69" name="Google Shape;169;p35"/>
          <p:cNvSpPr txBox="1"/>
          <p:nvPr>
            <p:ph idx="3" type="body"/>
          </p:nvPr>
        </p:nvSpPr>
        <p:spPr>
          <a:xfrm>
            <a:off x="467784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70" name="Google Shape;170;p35"/>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71" name="Shape 171"/>
        <p:cNvGrpSpPr/>
        <p:nvPr/>
      </p:nvGrpSpPr>
      <p:grpSpPr>
        <a:xfrm>
          <a:off x="0" y="0"/>
          <a:ext cx="0" cy="0"/>
          <a:chOff x="0" y="0"/>
          <a:chExt cx="0" cy="0"/>
        </a:xfrm>
      </p:grpSpPr>
      <p:sp>
        <p:nvSpPr>
          <p:cNvPr id="172" name="Google Shape;172;p36"/>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36"/>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74" name="Google Shape;174;p36"/>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75" name="Google Shape;175;p36"/>
          <p:cNvSpPr txBox="1"/>
          <p:nvPr>
            <p:ph idx="3" type="body"/>
          </p:nvPr>
        </p:nvSpPr>
        <p:spPr>
          <a:xfrm>
            <a:off x="311760" y="293688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76" name="Google Shape;176;p36"/>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77" name="Shape 177"/>
        <p:cNvGrpSpPr/>
        <p:nvPr/>
      </p:nvGrpSpPr>
      <p:grpSpPr>
        <a:xfrm>
          <a:off x="0" y="0"/>
          <a:ext cx="0" cy="0"/>
          <a:chOff x="0" y="0"/>
          <a:chExt cx="0" cy="0"/>
        </a:xfrm>
      </p:grpSpPr>
      <p:sp>
        <p:nvSpPr>
          <p:cNvPr id="178" name="Google Shape;178;p37"/>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9" name="Google Shape;179;p37"/>
          <p:cNvSpPr txBox="1"/>
          <p:nvPr>
            <p:ph idx="1" type="body"/>
          </p:nvPr>
        </p:nvSpPr>
        <p:spPr>
          <a:xfrm>
            <a:off x="311760" y="115236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0" name="Google Shape;180;p37"/>
          <p:cNvSpPr txBox="1"/>
          <p:nvPr>
            <p:ph idx="2" type="body"/>
          </p:nvPr>
        </p:nvSpPr>
        <p:spPr>
          <a:xfrm>
            <a:off x="311760" y="293688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1" name="Google Shape;181;p37"/>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82" name="Shape 182"/>
        <p:cNvGrpSpPr/>
        <p:nvPr/>
      </p:nvGrpSpPr>
      <p:grpSpPr>
        <a:xfrm>
          <a:off x="0" y="0"/>
          <a:ext cx="0" cy="0"/>
          <a:chOff x="0" y="0"/>
          <a:chExt cx="0" cy="0"/>
        </a:xfrm>
      </p:grpSpPr>
      <p:sp>
        <p:nvSpPr>
          <p:cNvPr id="183" name="Google Shape;183;p38"/>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38"/>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5" name="Google Shape;185;p38"/>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6" name="Google Shape;186;p38"/>
          <p:cNvSpPr txBox="1"/>
          <p:nvPr>
            <p:ph idx="3" type="body"/>
          </p:nvPr>
        </p:nvSpPr>
        <p:spPr>
          <a:xfrm>
            <a:off x="31176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7" name="Google Shape;187;p38"/>
          <p:cNvSpPr txBox="1"/>
          <p:nvPr>
            <p:ph idx="4" type="body"/>
          </p:nvPr>
        </p:nvSpPr>
        <p:spPr>
          <a:xfrm>
            <a:off x="467784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88" name="Google Shape;188;p38"/>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89" name="Shape 189"/>
        <p:cNvGrpSpPr/>
        <p:nvPr/>
      </p:nvGrpSpPr>
      <p:grpSpPr>
        <a:xfrm>
          <a:off x="0" y="0"/>
          <a:ext cx="0" cy="0"/>
          <a:chOff x="0" y="0"/>
          <a:chExt cx="0" cy="0"/>
        </a:xfrm>
      </p:grpSpPr>
      <p:sp>
        <p:nvSpPr>
          <p:cNvPr id="190" name="Google Shape;190;p39"/>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1" name="Google Shape;191;p39"/>
          <p:cNvSpPr txBox="1"/>
          <p:nvPr>
            <p:ph idx="1" type="body"/>
          </p:nvPr>
        </p:nvSpPr>
        <p:spPr>
          <a:xfrm>
            <a:off x="31176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2" name="Google Shape;192;p39"/>
          <p:cNvSpPr txBox="1"/>
          <p:nvPr>
            <p:ph idx="2" type="body"/>
          </p:nvPr>
        </p:nvSpPr>
        <p:spPr>
          <a:xfrm>
            <a:off x="319248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3" name="Google Shape;193;p39"/>
          <p:cNvSpPr txBox="1"/>
          <p:nvPr>
            <p:ph idx="3" type="body"/>
          </p:nvPr>
        </p:nvSpPr>
        <p:spPr>
          <a:xfrm>
            <a:off x="607320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4" name="Google Shape;194;p39"/>
          <p:cNvSpPr txBox="1"/>
          <p:nvPr>
            <p:ph idx="4" type="body"/>
          </p:nvPr>
        </p:nvSpPr>
        <p:spPr>
          <a:xfrm>
            <a:off x="31176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5" name="Google Shape;195;p39"/>
          <p:cNvSpPr txBox="1"/>
          <p:nvPr>
            <p:ph idx="5" type="body"/>
          </p:nvPr>
        </p:nvSpPr>
        <p:spPr>
          <a:xfrm>
            <a:off x="319248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6" name="Google Shape;196;p39"/>
          <p:cNvSpPr txBox="1"/>
          <p:nvPr>
            <p:ph idx="6" type="body"/>
          </p:nvPr>
        </p:nvSpPr>
        <p:spPr>
          <a:xfrm>
            <a:off x="607320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197" name="Google Shape;197;p39"/>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202" name="Shape 202"/>
        <p:cNvGrpSpPr/>
        <p:nvPr/>
      </p:nvGrpSpPr>
      <p:grpSpPr>
        <a:xfrm>
          <a:off x="0" y="0"/>
          <a:ext cx="0" cy="0"/>
          <a:chOff x="0" y="0"/>
          <a:chExt cx="0" cy="0"/>
        </a:xfrm>
      </p:grpSpPr>
      <p:sp>
        <p:nvSpPr>
          <p:cNvPr id="203" name="Google Shape;203;p41"/>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4" name="Google Shape;204;p41"/>
          <p:cNvSpPr txBox="1"/>
          <p:nvPr>
            <p:ph idx="1" type="body"/>
          </p:nvPr>
        </p:nvSpPr>
        <p:spPr>
          <a:xfrm>
            <a:off x="311760" y="1152360"/>
            <a:ext cx="852012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05" name="Google Shape;205;p41"/>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206" name="Shape 206"/>
        <p:cNvGrpSpPr/>
        <p:nvPr/>
      </p:nvGrpSpPr>
      <p:grpSpPr>
        <a:xfrm>
          <a:off x="0" y="0"/>
          <a:ext cx="0" cy="0"/>
          <a:chOff x="0" y="0"/>
          <a:chExt cx="0" cy="0"/>
        </a:xfrm>
      </p:grpSpPr>
      <p:sp>
        <p:nvSpPr>
          <p:cNvPr id="207" name="Google Shape;207;p42"/>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08" name="Shape 208"/>
        <p:cNvGrpSpPr/>
        <p:nvPr/>
      </p:nvGrpSpPr>
      <p:grpSpPr>
        <a:xfrm>
          <a:off x="0" y="0"/>
          <a:ext cx="0" cy="0"/>
          <a:chOff x="0" y="0"/>
          <a:chExt cx="0" cy="0"/>
        </a:xfrm>
      </p:grpSpPr>
      <p:sp>
        <p:nvSpPr>
          <p:cNvPr id="209" name="Google Shape;209;p43"/>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0" name="Google Shape;210;p43"/>
          <p:cNvSpPr txBox="1"/>
          <p:nvPr>
            <p:ph idx="1" type="subTitle"/>
          </p:nvPr>
        </p:nvSpPr>
        <p:spPr>
          <a:xfrm>
            <a:off x="311760" y="1152360"/>
            <a:ext cx="8520120" cy="34160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1" name="Google Shape;211;p43"/>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9" name="Shape 19"/>
        <p:cNvGrpSpPr/>
        <p:nvPr/>
      </p:nvGrpSpPr>
      <p:grpSpPr>
        <a:xfrm>
          <a:off x="0" y="0"/>
          <a:ext cx="0" cy="0"/>
          <a:chOff x="0" y="0"/>
          <a:chExt cx="0" cy="0"/>
        </a:xfrm>
      </p:grpSpPr>
      <p:sp>
        <p:nvSpPr>
          <p:cNvPr id="20" name="Google Shape;20;p5"/>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5"/>
          <p:cNvSpPr txBox="1"/>
          <p:nvPr>
            <p:ph idx="1" type="body"/>
          </p:nvPr>
        </p:nvSpPr>
        <p:spPr>
          <a:xfrm>
            <a:off x="31176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 name="Google Shape;22;p5"/>
          <p:cNvSpPr txBox="1"/>
          <p:nvPr>
            <p:ph idx="2" type="body"/>
          </p:nvPr>
        </p:nvSpPr>
        <p:spPr>
          <a:xfrm>
            <a:off x="467784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 name="Google Shape;23;p5"/>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12" name="Shape 212"/>
        <p:cNvGrpSpPr/>
        <p:nvPr/>
      </p:nvGrpSpPr>
      <p:grpSpPr>
        <a:xfrm>
          <a:off x="0" y="0"/>
          <a:ext cx="0" cy="0"/>
          <a:chOff x="0" y="0"/>
          <a:chExt cx="0" cy="0"/>
        </a:xfrm>
      </p:grpSpPr>
      <p:sp>
        <p:nvSpPr>
          <p:cNvPr id="213" name="Google Shape;213;p44"/>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44"/>
          <p:cNvSpPr txBox="1"/>
          <p:nvPr>
            <p:ph idx="1" type="body"/>
          </p:nvPr>
        </p:nvSpPr>
        <p:spPr>
          <a:xfrm>
            <a:off x="31176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15" name="Google Shape;215;p44"/>
          <p:cNvSpPr txBox="1"/>
          <p:nvPr>
            <p:ph idx="2" type="body"/>
          </p:nvPr>
        </p:nvSpPr>
        <p:spPr>
          <a:xfrm>
            <a:off x="467784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16" name="Google Shape;216;p44"/>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7" name="Shape 217"/>
        <p:cNvGrpSpPr/>
        <p:nvPr/>
      </p:nvGrpSpPr>
      <p:grpSpPr>
        <a:xfrm>
          <a:off x="0" y="0"/>
          <a:ext cx="0" cy="0"/>
          <a:chOff x="0" y="0"/>
          <a:chExt cx="0" cy="0"/>
        </a:xfrm>
      </p:grpSpPr>
      <p:sp>
        <p:nvSpPr>
          <p:cNvPr id="218" name="Google Shape;218;p45"/>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9" name="Google Shape;219;p45"/>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20" name="Shape 220"/>
        <p:cNvGrpSpPr/>
        <p:nvPr/>
      </p:nvGrpSpPr>
      <p:grpSpPr>
        <a:xfrm>
          <a:off x="0" y="0"/>
          <a:ext cx="0" cy="0"/>
          <a:chOff x="0" y="0"/>
          <a:chExt cx="0" cy="0"/>
        </a:xfrm>
      </p:grpSpPr>
      <p:sp>
        <p:nvSpPr>
          <p:cNvPr id="221" name="Google Shape;221;p46"/>
          <p:cNvSpPr txBox="1"/>
          <p:nvPr>
            <p:ph idx="1" type="subTitle"/>
          </p:nvPr>
        </p:nvSpPr>
        <p:spPr>
          <a:xfrm>
            <a:off x="311760" y="444960"/>
            <a:ext cx="8520120" cy="26546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2" name="Google Shape;222;p46"/>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23" name="Shape 223"/>
        <p:cNvGrpSpPr/>
        <p:nvPr/>
      </p:nvGrpSpPr>
      <p:grpSpPr>
        <a:xfrm>
          <a:off x="0" y="0"/>
          <a:ext cx="0" cy="0"/>
          <a:chOff x="0" y="0"/>
          <a:chExt cx="0" cy="0"/>
        </a:xfrm>
      </p:grpSpPr>
      <p:sp>
        <p:nvSpPr>
          <p:cNvPr id="224" name="Google Shape;224;p47"/>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5" name="Google Shape;225;p47"/>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6" name="Google Shape;226;p47"/>
          <p:cNvSpPr txBox="1"/>
          <p:nvPr>
            <p:ph idx="2" type="body"/>
          </p:nvPr>
        </p:nvSpPr>
        <p:spPr>
          <a:xfrm>
            <a:off x="467784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7" name="Google Shape;227;p47"/>
          <p:cNvSpPr txBox="1"/>
          <p:nvPr>
            <p:ph idx="3" type="body"/>
          </p:nvPr>
        </p:nvSpPr>
        <p:spPr>
          <a:xfrm>
            <a:off x="31176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28" name="Google Shape;228;p47"/>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229" name="Shape 229"/>
        <p:cNvGrpSpPr/>
        <p:nvPr/>
      </p:nvGrpSpPr>
      <p:grpSpPr>
        <a:xfrm>
          <a:off x="0" y="0"/>
          <a:ext cx="0" cy="0"/>
          <a:chOff x="0" y="0"/>
          <a:chExt cx="0" cy="0"/>
        </a:xfrm>
      </p:grpSpPr>
      <p:sp>
        <p:nvSpPr>
          <p:cNvPr id="230" name="Google Shape;230;p48"/>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 name="Google Shape;231;p48"/>
          <p:cNvSpPr txBox="1"/>
          <p:nvPr>
            <p:ph idx="1" type="body"/>
          </p:nvPr>
        </p:nvSpPr>
        <p:spPr>
          <a:xfrm>
            <a:off x="31176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2" name="Google Shape;232;p48"/>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3" name="Google Shape;233;p48"/>
          <p:cNvSpPr txBox="1"/>
          <p:nvPr>
            <p:ph idx="3" type="body"/>
          </p:nvPr>
        </p:nvSpPr>
        <p:spPr>
          <a:xfrm>
            <a:off x="467784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4" name="Google Shape;234;p48"/>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235" name="Shape 235"/>
        <p:cNvGrpSpPr/>
        <p:nvPr/>
      </p:nvGrpSpPr>
      <p:grpSpPr>
        <a:xfrm>
          <a:off x="0" y="0"/>
          <a:ext cx="0" cy="0"/>
          <a:chOff x="0" y="0"/>
          <a:chExt cx="0" cy="0"/>
        </a:xfrm>
      </p:grpSpPr>
      <p:sp>
        <p:nvSpPr>
          <p:cNvPr id="236" name="Google Shape;236;p49"/>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49"/>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8" name="Google Shape;238;p49"/>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9" name="Google Shape;239;p49"/>
          <p:cNvSpPr txBox="1"/>
          <p:nvPr>
            <p:ph idx="3" type="body"/>
          </p:nvPr>
        </p:nvSpPr>
        <p:spPr>
          <a:xfrm>
            <a:off x="311760" y="293688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40" name="Google Shape;240;p49"/>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241" name="Shape 241"/>
        <p:cNvGrpSpPr/>
        <p:nvPr/>
      </p:nvGrpSpPr>
      <p:grpSpPr>
        <a:xfrm>
          <a:off x="0" y="0"/>
          <a:ext cx="0" cy="0"/>
          <a:chOff x="0" y="0"/>
          <a:chExt cx="0" cy="0"/>
        </a:xfrm>
      </p:grpSpPr>
      <p:sp>
        <p:nvSpPr>
          <p:cNvPr id="242" name="Google Shape;242;p50"/>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0"/>
          <p:cNvSpPr txBox="1"/>
          <p:nvPr>
            <p:ph idx="1" type="body"/>
          </p:nvPr>
        </p:nvSpPr>
        <p:spPr>
          <a:xfrm>
            <a:off x="311760" y="115236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44" name="Google Shape;244;p50"/>
          <p:cNvSpPr txBox="1"/>
          <p:nvPr>
            <p:ph idx="2" type="body"/>
          </p:nvPr>
        </p:nvSpPr>
        <p:spPr>
          <a:xfrm>
            <a:off x="311760" y="293688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45" name="Google Shape;245;p50"/>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246" name="Shape 246"/>
        <p:cNvGrpSpPr/>
        <p:nvPr/>
      </p:nvGrpSpPr>
      <p:grpSpPr>
        <a:xfrm>
          <a:off x="0" y="0"/>
          <a:ext cx="0" cy="0"/>
          <a:chOff x="0" y="0"/>
          <a:chExt cx="0" cy="0"/>
        </a:xfrm>
      </p:grpSpPr>
      <p:sp>
        <p:nvSpPr>
          <p:cNvPr id="247" name="Google Shape;247;p51"/>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1"/>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49" name="Google Shape;249;p51"/>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0" name="Google Shape;250;p51"/>
          <p:cNvSpPr txBox="1"/>
          <p:nvPr>
            <p:ph idx="3" type="body"/>
          </p:nvPr>
        </p:nvSpPr>
        <p:spPr>
          <a:xfrm>
            <a:off x="31176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1" name="Google Shape;251;p51"/>
          <p:cNvSpPr txBox="1"/>
          <p:nvPr>
            <p:ph idx="4" type="body"/>
          </p:nvPr>
        </p:nvSpPr>
        <p:spPr>
          <a:xfrm>
            <a:off x="467784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2" name="Google Shape;252;p51"/>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253" name="Shape 253"/>
        <p:cNvGrpSpPr/>
        <p:nvPr/>
      </p:nvGrpSpPr>
      <p:grpSpPr>
        <a:xfrm>
          <a:off x="0" y="0"/>
          <a:ext cx="0" cy="0"/>
          <a:chOff x="0" y="0"/>
          <a:chExt cx="0" cy="0"/>
        </a:xfrm>
      </p:grpSpPr>
      <p:sp>
        <p:nvSpPr>
          <p:cNvPr id="254" name="Google Shape;254;p52"/>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52"/>
          <p:cNvSpPr txBox="1"/>
          <p:nvPr>
            <p:ph idx="1" type="body"/>
          </p:nvPr>
        </p:nvSpPr>
        <p:spPr>
          <a:xfrm>
            <a:off x="31176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6" name="Google Shape;256;p52"/>
          <p:cNvSpPr txBox="1"/>
          <p:nvPr>
            <p:ph idx="2" type="body"/>
          </p:nvPr>
        </p:nvSpPr>
        <p:spPr>
          <a:xfrm>
            <a:off x="319248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7" name="Google Shape;257;p52"/>
          <p:cNvSpPr txBox="1"/>
          <p:nvPr>
            <p:ph idx="3" type="body"/>
          </p:nvPr>
        </p:nvSpPr>
        <p:spPr>
          <a:xfrm>
            <a:off x="6073200" y="115236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8" name="Google Shape;258;p52"/>
          <p:cNvSpPr txBox="1"/>
          <p:nvPr>
            <p:ph idx="4" type="body"/>
          </p:nvPr>
        </p:nvSpPr>
        <p:spPr>
          <a:xfrm>
            <a:off x="31176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59" name="Google Shape;259;p52"/>
          <p:cNvSpPr txBox="1"/>
          <p:nvPr>
            <p:ph idx="5" type="body"/>
          </p:nvPr>
        </p:nvSpPr>
        <p:spPr>
          <a:xfrm>
            <a:off x="319248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60" name="Google Shape;260;p52"/>
          <p:cNvSpPr txBox="1"/>
          <p:nvPr>
            <p:ph idx="6" type="body"/>
          </p:nvPr>
        </p:nvSpPr>
        <p:spPr>
          <a:xfrm>
            <a:off x="6073200" y="2936880"/>
            <a:ext cx="274320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61" name="Google Shape;261;p52"/>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2" name="Shape 262"/>
        <p:cNvGrpSpPr/>
        <p:nvPr/>
      </p:nvGrpSpPr>
      <p:grpSpPr>
        <a:xfrm>
          <a:off x="0" y="0"/>
          <a:ext cx="0" cy="0"/>
          <a:chOff x="0" y="0"/>
          <a:chExt cx="0" cy="0"/>
        </a:xfrm>
      </p:grpSpPr>
      <p:sp>
        <p:nvSpPr>
          <p:cNvPr id="263" name="Google Shape;263;p53"/>
          <p:cNvSpPr txBox="1"/>
          <p:nvPr>
            <p:ph type="ctrTitle"/>
          </p:nvPr>
        </p:nvSpPr>
        <p:spPr>
          <a:xfrm>
            <a:off x="311708" y="744575"/>
            <a:ext cx="8520600" cy="2052600"/>
          </a:xfrm>
          <a:prstGeom prst="rect">
            <a:avLst/>
          </a:prstGeom>
        </p:spPr>
        <p:txBody>
          <a:bodyPr anchorCtr="0" anchor="b" bIns="0" lIns="0" spcFirstLastPara="1" rIns="0" wrap="square" tIns="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64" name="Google Shape;264;p53"/>
          <p:cNvSpPr txBox="1"/>
          <p:nvPr>
            <p:ph idx="1" type="subTitle"/>
          </p:nvPr>
        </p:nvSpPr>
        <p:spPr>
          <a:xfrm>
            <a:off x="311700" y="2834125"/>
            <a:ext cx="8520600" cy="792600"/>
          </a:xfrm>
          <a:prstGeom prst="rect">
            <a:avLst/>
          </a:prstGeom>
        </p:spPr>
        <p:txBody>
          <a:bodyPr anchorCtr="0" anchor="t" bIns="0" lIns="0" spcFirstLastPara="1" rIns="0" wrap="square" tIns="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65" name="Google Shape;265;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 name="Shape 24"/>
        <p:cNvGrpSpPr/>
        <p:nvPr/>
      </p:nvGrpSpPr>
      <p:grpSpPr>
        <a:xfrm>
          <a:off x="0" y="0"/>
          <a:ext cx="0" cy="0"/>
          <a:chOff x="0" y="0"/>
          <a:chExt cx="0" cy="0"/>
        </a:xfrm>
      </p:grpSpPr>
      <p:sp>
        <p:nvSpPr>
          <p:cNvPr id="25" name="Google Shape;25;p6"/>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6"/>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0" name="Shape 270"/>
        <p:cNvGrpSpPr/>
        <p:nvPr/>
      </p:nvGrpSpPr>
      <p:grpSpPr>
        <a:xfrm>
          <a:off x="0" y="0"/>
          <a:ext cx="0" cy="0"/>
          <a:chOff x="0" y="0"/>
          <a:chExt cx="0" cy="0"/>
        </a:xfrm>
      </p:grpSpPr>
      <p:sp>
        <p:nvSpPr>
          <p:cNvPr id="271" name="Google Shape;271;p5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2" name="Shape 272"/>
        <p:cNvGrpSpPr/>
        <p:nvPr/>
      </p:nvGrpSpPr>
      <p:grpSpPr>
        <a:xfrm>
          <a:off x="0" y="0"/>
          <a:ext cx="0" cy="0"/>
          <a:chOff x="0" y="0"/>
          <a:chExt cx="0" cy="0"/>
        </a:xfrm>
      </p:grpSpPr>
      <p:sp>
        <p:nvSpPr>
          <p:cNvPr id="273" name="Google Shape;273;p56"/>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rtl="0" algn="ctr">
              <a:lnSpc>
                <a:spcPct val="100000"/>
              </a:lnSpc>
              <a:spcBef>
                <a:spcPts val="0"/>
              </a:spcBef>
              <a:spcAft>
                <a:spcPts val="0"/>
              </a:spcAft>
              <a:buSzPts val="5200"/>
              <a:buNone/>
              <a:defRPr sz="5200"/>
            </a:lvl1pPr>
            <a:lvl2pPr lvl="1" rtl="0" algn="ctr">
              <a:lnSpc>
                <a:spcPct val="100000"/>
              </a:lnSpc>
              <a:spcBef>
                <a:spcPts val="0"/>
              </a:spcBef>
              <a:spcAft>
                <a:spcPts val="0"/>
              </a:spcAft>
              <a:buSzPts val="5200"/>
              <a:buNone/>
              <a:defRPr sz="5200"/>
            </a:lvl2pPr>
            <a:lvl3pPr lvl="2" rtl="0" algn="ctr">
              <a:lnSpc>
                <a:spcPct val="100000"/>
              </a:lnSpc>
              <a:spcBef>
                <a:spcPts val="0"/>
              </a:spcBef>
              <a:spcAft>
                <a:spcPts val="0"/>
              </a:spcAft>
              <a:buSzPts val="5200"/>
              <a:buNone/>
              <a:defRPr sz="5200"/>
            </a:lvl3pPr>
            <a:lvl4pPr lvl="3" rtl="0" algn="ctr">
              <a:lnSpc>
                <a:spcPct val="100000"/>
              </a:lnSpc>
              <a:spcBef>
                <a:spcPts val="0"/>
              </a:spcBef>
              <a:spcAft>
                <a:spcPts val="0"/>
              </a:spcAft>
              <a:buSzPts val="5200"/>
              <a:buNone/>
              <a:defRPr sz="5200"/>
            </a:lvl4pPr>
            <a:lvl5pPr lvl="4" rtl="0" algn="ctr">
              <a:lnSpc>
                <a:spcPct val="100000"/>
              </a:lnSpc>
              <a:spcBef>
                <a:spcPts val="0"/>
              </a:spcBef>
              <a:spcAft>
                <a:spcPts val="0"/>
              </a:spcAft>
              <a:buSzPts val="5200"/>
              <a:buNone/>
              <a:defRPr sz="5200"/>
            </a:lvl5pPr>
            <a:lvl6pPr lvl="5" rtl="0" algn="ctr">
              <a:lnSpc>
                <a:spcPct val="100000"/>
              </a:lnSpc>
              <a:spcBef>
                <a:spcPts val="0"/>
              </a:spcBef>
              <a:spcAft>
                <a:spcPts val="0"/>
              </a:spcAft>
              <a:buSzPts val="5200"/>
              <a:buNone/>
              <a:defRPr sz="5200"/>
            </a:lvl6pPr>
            <a:lvl7pPr lvl="6" rtl="0" algn="ctr">
              <a:lnSpc>
                <a:spcPct val="100000"/>
              </a:lnSpc>
              <a:spcBef>
                <a:spcPts val="0"/>
              </a:spcBef>
              <a:spcAft>
                <a:spcPts val="0"/>
              </a:spcAft>
              <a:buSzPts val="5200"/>
              <a:buNone/>
              <a:defRPr sz="5200"/>
            </a:lvl7pPr>
            <a:lvl8pPr lvl="7" rtl="0" algn="ctr">
              <a:lnSpc>
                <a:spcPct val="100000"/>
              </a:lnSpc>
              <a:spcBef>
                <a:spcPts val="0"/>
              </a:spcBef>
              <a:spcAft>
                <a:spcPts val="0"/>
              </a:spcAft>
              <a:buSzPts val="5200"/>
              <a:buNone/>
              <a:defRPr sz="5200"/>
            </a:lvl8pPr>
            <a:lvl9pPr lvl="8" rtl="0" algn="ctr">
              <a:lnSpc>
                <a:spcPct val="100000"/>
              </a:lnSpc>
              <a:spcBef>
                <a:spcPts val="0"/>
              </a:spcBef>
              <a:spcAft>
                <a:spcPts val="0"/>
              </a:spcAft>
              <a:buSzPts val="5200"/>
              <a:buNone/>
              <a:defRPr sz="5200"/>
            </a:lvl9pPr>
          </a:lstStyle>
          <a:p/>
        </p:txBody>
      </p:sp>
      <p:sp>
        <p:nvSpPr>
          <p:cNvPr id="274" name="Google Shape;274;p56"/>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75" name="Google Shape;275;p5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76" name="Shape 276"/>
        <p:cNvGrpSpPr/>
        <p:nvPr/>
      </p:nvGrpSpPr>
      <p:grpSpPr>
        <a:xfrm>
          <a:off x="0" y="0"/>
          <a:ext cx="0" cy="0"/>
          <a:chOff x="0" y="0"/>
          <a:chExt cx="0" cy="0"/>
        </a:xfrm>
      </p:grpSpPr>
      <p:sp>
        <p:nvSpPr>
          <p:cNvPr id="277" name="Google Shape;277;p57"/>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57"/>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rtl="0" algn="ctr">
              <a:lnSpc>
                <a:spcPct val="100000"/>
              </a:lnSpc>
              <a:spcBef>
                <a:spcPts val="0"/>
              </a:spcBef>
              <a:spcAft>
                <a:spcPts val="0"/>
              </a:spcAft>
              <a:buSzPts val="4200"/>
              <a:buNone/>
              <a:defRPr sz="4200"/>
            </a:lvl1pPr>
            <a:lvl2pPr lvl="1" rtl="0" algn="ctr">
              <a:lnSpc>
                <a:spcPct val="100000"/>
              </a:lnSpc>
              <a:spcBef>
                <a:spcPts val="0"/>
              </a:spcBef>
              <a:spcAft>
                <a:spcPts val="0"/>
              </a:spcAft>
              <a:buSzPts val="4200"/>
              <a:buNone/>
              <a:defRPr sz="4200"/>
            </a:lvl2pPr>
            <a:lvl3pPr lvl="2" rtl="0" algn="ctr">
              <a:lnSpc>
                <a:spcPct val="100000"/>
              </a:lnSpc>
              <a:spcBef>
                <a:spcPts val="0"/>
              </a:spcBef>
              <a:spcAft>
                <a:spcPts val="0"/>
              </a:spcAft>
              <a:buSzPts val="4200"/>
              <a:buNone/>
              <a:defRPr sz="4200"/>
            </a:lvl3pPr>
            <a:lvl4pPr lvl="3" rtl="0" algn="ctr">
              <a:lnSpc>
                <a:spcPct val="100000"/>
              </a:lnSpc>
              <a:spcBef>
                <a:spcPts val="0"/>
              </a:spcBef>
              <a:spcAft>
                <a:spcPts val="0"/>
              </a:spcAft>
              <a:buSzPts val="4200"/>
              <a:buNone/>
              <a:defRPr sz="4200"/>
            </a:lvl4pPr>
            <a:lvl5pPr lvl="4" rtl="0" algn="ctr">
              <a:lnSpc>
                <a:spcPct val="100000"/>
              </a:lnSpc>
              <a:spcBef>
                <a:spcPts val="0"/>
              </a:spcBef>
              <a:spcAft>
                <a:spcPts val="0"/>
              </a:spcAft>
              <a:buSzPts val="4200"/>
              <a:buNone/>
              <a:defRPr sz="4200"/>
            </a:lvl5pPr>
            <a:lvl6pPr lvl="5" rtl="0" algn="ctr">
              <a:lnSpc>
                <a:spcPct val="100000"/>
              </a:lnSpc>
              <a:spcBef>
                <a:spcPts val="0"/>
              </a:spcBef>
              <a:spcAft>
                <a:spcPts val="0"/>
              </a:spcAft>
              <a:buSzPts val="4200"/>
              <a:buNone/>
              <a:defRPr sz="4200"/>
            </a:lvl6pPr>
            <a:lvl7pPr lvl="6" rtl="0" algn="ctr">
              <a:lnSpc>
                <a:spcPct val="100000"/>
              </a:lnSpc>
              <a:spcBef>
                <a:spcPts val="0"/>
              </a:spcBef>
              <a:spcAft>
                <a:spcPts val="0"/>
              </a:spcAft>
              <a:buSzPts val="4200"/>
              <a:buNone/>
              <a:defRPr sz="4200"/>
            </a:lvl7pPr>
            <a:lvl8pPr lvl="7" rtl="0" algn="ctr">
              <a:lnSpc>
                <a:spcPct val="100000"/>
              </a:lnSpc>
              <a:spcBef>
                <a:spcPts val="0"/>
              </a:spcBef>
              <a:spcAft>
                <a:spcPts val="0"/>
              </a:spcAft>
              <a:buSzPts val="4200"/>
              <a:buNone/>
              <a:defRPr sz="4200"/>
            </a:lvl8pPr>
            <a:lvl9pPr lvl="8" rtl="0" algn="ctr">
              <a:lnSpc>
                <a:spcPct val="100000"/>
              </a:lnSpc>
              <a:spcBef>
                <a:spcPts val="0"/>
              </a:spcBef>
              <a:spcAft>
                <a:spcPts val="0"/>
              </a:spcAft>
              <a:buSzPts val="4200"/>
              <a:buNone/>
              <a:defRPr sz="4200"/>
            </a:lvl9pPr>
          </a:lstStyle>
          <a:p/>
        </p:txBody>
      </p:sp>
      <p:sp>
        <p:nvSpPr>
          <p:cNvPr id="279" name="Google Shape;279;p57"/>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80" name="Google Shape;280;p57"/>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rtl="0" algn="l">
              <a:lnSpc>
                <a:spcPct val="115000"/>
              </a:lnSpc>
              <a:spcBef>
                <a:spcPts val="0"/>
              </a:spcBef>
              <a:spcAft>
                <a:spcPts val="0"/>
              </a:spcAft>
              <a:buClr>
                <a:schemeClr val="dk1"/>
              </a:buClr>
              <a:buSzPts val="1800"/>
              <a:buChar char="●"/>
              <a:defRPr>
                <a:solidFill>
                  <a:schemeClr val="dk1"/>
                </a:solidFill>
              </a:defRPr>
            </a:lvl1pPr>
            <a:lvl2pPr indent="-317500" lvl="1" marL="914400" rtl="0" algn="l">
              <a:lnSpc>
                <a:spcPct val="115000"/>
              </a:lnSpc>
              <a:spcBef>
                <a:spcPts val="0"/>
              </a:spcBef>
              <a:spcAft>
                <a:spcPts val="0"/>
              </a:spcAft>
              <a:buClr>
                <a:schemeClr val="dk1"/>
              </a:buClr>
              <a:buSzPts val="1400"/>
              <a:buChar char="○"/>
              <a:defRPr>
                <a:solidFill>
                  <a:schemeClr val="dk1"/>
                </a:solidFill>
              </a:defRPr>
            </a:lvl2pPr>
            <a:lvl3pPr indent="-317500" lvl="2" marL="1371600" rtl="0" algn="l">
              <a:lnSpc>
                <a:spcPct val="115000"/>
              </a:lnSpc>
              <a:spcBef>
                <a:spcPts val="0"/>
              </a:spcBef>
              <a:spcAft>
                <a:spcPts val="0"/>
              </a:spcAft>
              <a:buClr>
                <a:schemeClr val="dk1"/>
              </a:buClr>
              <a:buSzPts val="1400"/>
              <a:buChar char="■"/>
              <a:defRPr>
                <a:solidFill>
                  <a:schemeClr val="dk1"/>
                </a:solidFill>
              </a:defRPr>
            </a:lvl3pPr>
            <a:lvl4pPr indent="-317500" lvl="3" marL="1828800" rtl="0" algn="l">
              <a:lnSpc>
                <a:spcPct val="115000"/>
              </a:lnSpc>
              <a:spcBef>
                <a:spcPts val="0"/>
              </a:spcBef>
              <a:spcAft>
                <a:spcPts val="0"/>
              </a:spcAft>
              <a:buClr>
                <a:schemeClr val="dk1"/>
              </a:buClr>
              <a:buSzPts val="1400"/>
              <a:buChar char="●"/>
              <a:defRPr>
                <a:solidFill>
                  <a:schemeClr val="dk1"/>
                </a:solidFill>
              </a:defRPr>
            </a:lvl4pPr>
            <a:lvl5pPr indent="-317500" lvl="4" marL="2286000" rtl="0" algn="l">
              <a:lnSpc>
                <a:spcPct val="115000"/>
              </a:lnSpc>
              <a:spcBef>
                <a:spcPts val="0"/>
              </a:spcBef>
              <a:spcAft>
                <a:spcPts val="0"/>
              </a:spcAft>
              <a:buClr>
                <a:schemeClr val="dk1"/>
              </a:buClr>
              <a:buSzPts val="1400"/>
              <a:buChar char="○"/>
              <a:defRPr>
                <a:solidFill>
                  <a:schemeClr val="dk1"/>
                </a:solidFill>
              </a:defRPr>
            </a:lvl5pPr>
            <a:lvl6pPr indent="-317500" lvl="5" marL="2743200" rtl="0" algn="l">
              <a:lnSpc>
                <a:spcPct val="115000"/>
              </a:lnSpc>
              <a:spcBef>
                <a:spcPts val="0"/>
              </a:spcBef>
              <a:spcAft>
                <a:spcPts val="0"/>
              </a:spcAft>
              <a:buClr>
                <a:schemeClr val="dk1"/>
              </a:buClr>
              <a:buSzPts val="1400"/>
              <a:buChar char="■"/>
              <a:defRPr>
                <a:solidFill>
                  <a:schemeClr val="dk1"/>
                </a:solidFill>
              </a:defRPr>
            </a:lvl6pPr>
            <a:lvl7pPr indent="-317500" lvl="6" marL="3200400" rtl="0" algn="l">
              <a:lnSpc>
                <a:spcPct val="115000"/>
              </a:lnSpc>
              <a:spcBef>
                <a:spcPts val="0"/>
              </a:spcBef>
              <a:spcAft>
                <a:spcPts val="0"/>
              </a:spcAft>
              <a:buClr>
                <a:schemeClr val="dk1"/>
              </a:buClr>
              <a:buSzPts val="1400"/>
              <a:buChar char="●"/>
              <a:defRPr>
                <a:solidFill>
                  <a:schemeClr val="dk1"/>
                </a:solidFill>
              </a:defRPr>
            </a:lvl7pPr>
            <a:lvl8pPr indent="-317500" lvl="7" marL="3657600" rtl="0" algn="l">
              <a:lnSpc>
                <a:spcPct val="115000"/>
              </a:lnSpc>
              <a:spcBef>
                <a:spcPts val="0"/>
              </a:spcBef>
              <a:spcAft>
                <a:spcPts val="0"/>
              </a:spcAft>
              <a:buClr>
                <a:schemeClr val="dk1"/>
              </a:buClr>
              <a:buSzPts val="1400"/>
              <a:buChar char="○"/>
              <a:defRPr>
                <a:solidFill>
                  <a:schemeClr val="dk1"/>
                </a:solidFill>
              </a:defRPr>
            </a:lvl8pPr>
            <a:lvl9pPr indent="-317500" lvl="8" marL="4114800" rtl="0" algn="l">
              <a:lnSpc>
                <a:spcPct val="115000"/>
              </a:lnSpc>
              <a:spcBef>
                <a:spcPts val="0"/>
              </a:spcBef>
              <a:spcAft>
                <a:spcPts val="0"/>
              </a:spcAft>
              <a:buClr>
                <a:schemeClr val="dk1"/>
              </a:buClr>
              <a:buSzPts val="1400"/>
              <a:buChar char="■"/>
              <a:defRPr>
                <a:solidFill>
                  <a:schemeClr val="dk1"/>
                </a:solidFill>
              </a:defRPr>
            </a:lvl9pPr>
          </a:lstStyle>
          <a:p/>
        </p:txBody>
      </p:sp>
      <p:sp>
        <p:nvSpPr>
          <p:cNvPr id="281" name="Google Shape;281;p5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2" name="Shape 282"/>
        <p:cNvGrpSpPr/>
        <p:nvPr/>
      </p:nvGrpSpPr>
      <p:grpSpPr>
        <a:xfrm>
          <a:off x="0" y="0"/>
          <a:ext cx="0" cy="0"/>
          <a:chOff x="0" y="0"/>
          <a:chExt cx="0" cy="0"/>
        </a:xfrm>
      </p:grpSpPr>
      <p:sp>
        <p:nvSpPr>
          <p:cNvPr id="283" name="Google Shape;283;p5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284" name="Google Shape;284;p5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gn="l">
              <a:lnSpc>
                <a:spcPct val="115000"/>
              </a:lnSpc>
              <a:spcBef>
                <a:spcPts val="0"/>
              </a:spcBef>
              <a:spcAft>
                <a:spcPts val="0"/>
              </a:spcAft>
              <a:buSzPts val="1800"/>
              <a:buChar char="●"/>
              <a:defRPr/>
            </a:lvl1pPr>
            <a:lvl2pPr indent="-317500" lvl="1" marL="914400" rtl="0" algn="l">
              <a:lnSpc>
                <a:spcPct val="115000"/>
              </a:lnSpc>
              <a:spcBef>
                <a:spcPts val="0"/>
              </a:spcBef>
              <a:spcAft>
                <a:spcPts val="0"/>
              </a:spcAft>
              <a:buSzPts val="1400"/>
              <a:buChar char="○"/>
              <a:defRPr/>
            </a:lvl2pPr>
            <a:lvl3pPr indent="-317500" lvl="2" marL="1371600" rtl="0" algn="l">
              <a:lnSpc>
                <a:spcPct val="115000"/>
              </a:lnSpc>
              <a:spcBef>
                <a:spcPts val="0"/>
              </a:spcBef>
              <a:spcAft>
                <a:spcPts val="0"/>
              </a:spcAft>
              <a:buSzPts val="1400"/>
              <a:buChar char="■"/>
              <a:defRPr/>
            </a:lvl3pPr>
            <a:lvl4pPr indent="-317500" lvl="3" marL="1828800" rtl="0" algn="l">
              <a:lnSpc>
                <a:spcPct val="115000"/>
              </a:lnSpc>
              <a:spcBef>
                <a:spcPts val="0"/>
              </a:spcBef>
              <a:spcAft>
                <a:spcPts val="0"/>
              </a:spcAft>
              <a:buSzPts val="1400"/>
              <a:buChar char="●"/>
              <a:defRPr/>
            </a:lvl4pPr>
            <a:lvl5pPr indent="-317500" lvl="4" marL="2286000" rtl="0" algn="l">
              <a:lnSpc>
                <a:spcPct val="115000"/>
              </a:lnSpc>
              <a:spcBef>
                <a:spcPts val="0"/>
              </a:spcBef>
              <a:spcAft>
                <a:spcPts val="0"/>
              </a:spcAft>
              <a:buSzPts val="1400"/>
              <a:buChar char="○"/>
              <a:defRPr/>
            </a:lvl5pPr>
            <a:lvl6pPr indent="-317500" lvl="5" marL="2743200" rtl="0" algn="l">
              <a:lnSpc>
                <a:spcPct val="115000"/>
              </a:lnSpc>
              <a:spcBef>
                <a:spcPts val="0"/>
              </a:spcBef>
              <a:spcAft>
                <a:spcPts val="0"/>
              </a:spcAft>
              <a:buSzPts val="1400"/>
              <a:buChar char="■"/>
              <a:defRPr/>
            </a:lvl6pPr>
            <a:lvl7pPr indent="-317500" lvl="6" marL="3200400" rtl="0" algn="l">
              <a:lnSpc>
                <a:spcPct val="115000"/>
              </a:lnSpc>
              <a:spcBef>
                <a:spcPts val="0"/>
              </a:spcBef>
              <a:spcAft>
                <a:spcPts val="0"/>
              </a:spcAft>
              <a:buSzPts val="1400"/>
              <a:buChar char="●"/>
              <a:defRPr/>
            </a:lvl7pPr>
            <a:lvl8pPr indent="-317500" lvl="7" marL="3657600" rtl="0" algn="l">
              <a:lnSpc>
                <a:spcPct val="115000"/>
              </a:lnSpc>
              <a:spcBef>
                <a:spcPts val="0"/>
              </a:spcBef>
              <a:spcAft>
                <a:spcPts val="0"/>
              </a:spcAft>
              <a:buSzPts val="1400"/>
              <a:buChar char="○"/>
              <a:defRPr/>
            </a:lvl8pPr>
            <a:lvl9pPr indent="-317500" lvl="8" marL="4114800" rtl="0" algn="l">
              <a:lnSpc>
                <a:spcPct val="115000"/>
              </a:lnSpc>
              <a:spcBef>
                <a:spcPts val="0"/>
              </a:spcBef>
              <a:spcAft>
                <a:spcPts val="0"/>
              </a:spcAft>
              <a:buSzPts val="1400"/>
              <a:buChar char="■"/>
              <a:defRPr/>
            </a:lvl9pPr>
          </a:lstStyle>
          <a:p/>
        </p:txBody>
      </p:sp>
      <p:sp>
        <p:nvSpPr>
          <p:cNvPr id="285" name="Google Shape;285;p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6" name="Shape 286"/>
        <p:cNvGrpSpPr/>
        <p:nvPr/>
      </p:nvGrpSpPr>
      <p:grpSpPr>
        <a:xfrm>
          <a:off x="0" y="0"/>
          <a:ext cx="0" cy="0"/>
          <a:chOff x="0" y="0"/>
          <a:chExt cx="0" cy="0"/>
        </a:xfrm>
      </p:grpSpPr>
      <p:sp>
        <p:nvSpPr>
          <p:cNvPr id="287" name="Google Shape;287;p59"/>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rtl="0" algn="ctr">
              <a:lnSpc>
                <a:spcPct val="100000"/>
              </a:lnSpc>
              <a:spcBef>
                <a:spcPts val="0"/>
              </a:spcBef>
              <a:spcAft>
                <a:spcPts val="0"/>
              </a:spcAft>
              <a:buSzPts val="3600"/>
              <a:buNone/>
              <a:defRPr sz="3600"/>
            </a:lvl1pPr>
            <a:lvl2pPr lvl="1" rtl="0" algn="ctr">
              <a:lnSpc>
                <a:spcPct val="100000"/>
              </a:lnSpc>
              <a:spcBef>
                <a:spcPts val="0"/>
              </a:spcBef>
              <a:spcAft>
                <a:spcPts val="0"/>
              </a:spcAft>
              <a:buSzPts val="3600"/>
              <a:buNone/>
              <a:defRPr sz="3600"/>
            </a:lvl2pPr>
            <a:lvl3pPr lvl="2" rtl="0" algn="ctr">
              <a:lnSpc>
                <a:spcPct val="100000"/>
              </a:lnSpc>
              <a:spcBef>
                <a:spcPts val="0"/>
              </a:spcBef>
              <a:spcAft>
                <a:spcPts val="0"/>
              </a:spcAft>
              <a:buSzPts val="3600"/>
              <a:buNone/>
              <a:defRPr sz="3600"/>
            </a:lvl3pPr>
            <a:lvl4pPr lvl="3" rtl="0" algn="ctr">
              <a:lnSpc>
                <a:spcPct val="100000"/>
              </a:lnSpc>
              <a:spcBef>
                <a:spcPts val="0"/>
              </a:spcBef>
              <a:spcAft>
                <a:spcPts val="0"/>
              </a:spcAft>
              <a:buSzPts val="3600"/>
              <a:buNone/>
              <a:defRPr sz="3600"/>
            </a:lvl4pPr>
            <a:lvl5pPr lvl="4" rtl="0" algn="ctr">
              <a:lnSpc>
                <a:spcPct val="100000"/>
              </a:lnSpc>
              <a:spcBef>
                <a:spcPts val="0"/>
              </a:spcBef>
              <a:spcAft>
                <a:spcPts val="0"/>
              </a:spcAft>
              <a:buSzPts val="3600"/>
              <a:buNone/>
              <a:defRPr sz="3600"/>
            </a:lvl5pPr>
            <a:lvl6pPr lvl="5" rtl="0" algn="ctr">
              <a:lnSpc>
                <a:spcPct val="100000"/>
              </a:lnSpc>
              <a:spcBef>
                <a:spcPts val="0"/>
              </a:spcBef>
              <a:spcAft>
                <a:spcPts val="0"/>
              </a:spcAft>
              <a:buSzPts val="3600"/>
              <a:buNone/>
              <a:defRPr sz="3600"/>
            </a:lvl6pPr>
            <a:lvl7pPr lvl="6" rtl="0" algn="ctr">
              <a:lnSpc>
                <a:spcPct val="100000"/>
              </a:lnSpc>
              <a:spcBef>
                <a:spcPts val="0"/>
              </a:spcBef>
              <a:spcAft>
                <a:spcPts val="0"/>
              </a:spcAft>
              <a:buSzPts val="3600"/>
              <a:buNone/>
              <a:defRPr sz="3600"/>
            </a:lvl7pPr>
            <a:lvl8pPr lvl="7" rtl="0" algn="ctr">
              <a:lnSpc>
                <a:spcPct val="100000"/>
              </a:lnSpc>
              <a:spcBef>
                <a:spcPts val="0"/>
              </a:spcBef>
              <a:spcAft>
                <a:spcPts val="0"/>
              </a:spcAft>
              <a:buSzPts val="3600"/>
              <a:buNone/>
              <a:defRPr sz="3600"/>
            </a:lvl8pPr>
            <a:lvl9pPr lvl="8" rtl="0" algn="ctr">
              <a:lnSpc>
                <a:spcPct val="100000"/>
              </a:lnSpc>
              <a:spcBef>
                <a:spcPts val="0"/>
              </a:spcBef>
              <a:spcAft>
                <a:spcPts val="0"/>
              </a:spcAft>
              <a:buSzPts val="3600"/>
              <a:buNone/>
              <a:defRPr sz="3600"/>
            </a:lvl9pPr>
          </a:lstStyle>
          <a:p/>
        </p:txBody>
      </p:sp>
      <p:sp>
        <p:nvSpPr>
          <p:cNvPr id="288" name="Google Shape;288;p5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9" name="Shape 289"/>
        <p:cNvGrpSpPr/>
        <p:nvPr/>
      </p:nvGrpSpPr>
      <p:grpSpPr>
        <a:xfrm>
          <a:off x="0" y="0"/>
          <a:ext cx="0" cy="0"/>
          <a:chOff x="0" y="0"/>
          <a:chExt cx="0" cy="0"/>
        </a:xfrm>
      </p:grpSpPr>
      <p:sp>
        <p:nvSpPr>
          <p:cNvPr id="290" name="Google Shape;290;p6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291" name="Google Shape;291;p60"/>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0"/>
              </a:spcBef>
              <a:spcAft>
                <a:spcPts val="0"/>
              </a:spcAft>
              <a:buSzPts val="1200"/>
              <a:buChar char="○"/>
              <a:defRPr sz="1200"/>
            </a:lvl2pPr>
            <a:lvl3pPr indent="-304800" lvl="2" marL="1371600" rtl="0" algn="l">
              <a:lnSpc>
                <a:spcPct val="115000"/>
              </a:lnSpc>
              <a:spcBef>
                <a:spcPts val="0"/>
              </a:spcBef>
              <a:spcAft>
                <a:spcPts val="0"/>
              </a:spcAft>
              <a:buSzPts val="1200"/>
              <a:buChar char="■"/>
              <a:defRPr sz="1200"/>
            </a:lvl3pPr>
            <a:lvl4pPr indent="-304800" lvl="3" marL="1828800" rtl="0" algn="l">
              <a:lnSpc>
                <a:spcPct val="115000"/>
              </a:lnSpc>
              <a:spcBef>
                <a:spcPts val="0"/>
              </a:spcBef>
              <a:spcAft>
                <a:spcPts val="0"/>
              </a:spcAft>
              <a:buSzPts val="1200"/>
              <a:buChar char="●"/>
              <a:defRPr sz="1200"/>
            </a:lvl4pPr>
            <a:lvl5pPr indent="-304800" lvl="4" marL="2286000" rtl="0" algn="l">
              <a:lnSpc>
                <a:spcPct val="115000"/>
              </a:lnSpc>
              <a:spcBef>
                <a:spcPts val="0"/>
              </a:spcBef>
              <a:spcAft>
                <a:spcPts val="0"/>
              </a:spcAft>
              <a:buSzPts val="1200"/>
              <a:buChar char="○"/>
              <a:defRPr sz="1200"/>
            </a:lvl5pPr>
            <a:lvl6pPr indent="-304800" lvl="5" marL="2743200" rtl="0" algn="l">
              <a:lnSpc>
                <a:spcPct val="115000"/>
              </a:lnSpc>
              <a:spcBef>
                <a:spcPts val="0"/>
              </a:spcBef>
              <a:spcAft>
                <a:spcPts val="0"/>
              </a:spcAft>
              <a:buSzPts val="1200"/>
              <a:buChar char="■"/>
              <a:defRPr sz="1200"/>
            </a:lvl6pPr>
            <a:lvl7pPr indent="-304800" lvl="6" marL="3200400" rtl="0" algn="l">
              <a:lnSpc>
                <a:spcPct val="115000"/>
              </a:lnSpc>
              <a:spcBef>
                <a:spcPts val="0"/>
              </a:spcBef>
              <a:spcAft>
                <a:spcPts val="0"/>
              </a:spcAft>
              <a:buSzPts val="1200"/>
              <a:buChar char="●"/>
              <a:defRPr sz="1200"/>
            </a:lvl7pPr>
            <a:lvl8pPr indent="-304800" lvl="7" marL="3657600" rtl="0" algn="l">
              <a:lnSpc>
                <a:spcPct val="115000"/>
              </a:lnSpc>
              <a:spcBef>
                <a:spcPts val="0"/>
              </a:spcBef>
              <a:spcAft>
                <a:spcPts val="0"/>
              </a:spcAft>
              <a:buSzPts val="1200"/>
              <a:buChar char="○"/>
              <a:defRPr sz="1200"/>
            </a:lvl8pPr>
            <a:lvl9pPr indent="-304800" lvl="8" marL="4114800" rtl="0" algn="l">
              <a:lnSpc>
                <a:spcPct val="115000"/>
              </a:lnSpc>
              <a:spcBef>
                <a:spcPts val="0"/>
              </a:spcBef>
              <a:spcAft>
                <a:spcPts val="0"/>
              </a:spcAft>
              <a:buSzPts val="1200"/>
              <a:buChar char="■"/>
              <a:defRPr sz="1200"/>
            </a:lvl9pPr>
          </a:lstStyle>
          <a:p/>
        </p:txBody>
      </p:sp>
      <p:sp>
        <p:nvSpPr>
          <p:cNvPr id="292" name="Google Shape;292;p60"/>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0"/>
              </a:spcBef>
              <a:spcAft>
                <a:spcPts val="0"/>
              </a:spcAft>
              <a:buSzPts val="1200"/>
              <a:buChar char="○"/>
              <a:defRPr sz="1200"/>
            </a:lvl2pPr>
            <a:lvl3pPr indent="-304800" lvl="2" marL="1371600" rtl="0" algn="l">
              <a:lnSpc>
                <a:spcPct val="115000"/>
              </a:lnSpc>
              <a:spcBef>
                <a:spcPts val="0"/>
              </a:spcBef>
              <a:spcAft>
                <a:spcPts val="0"/>
              </a:spcAft>
              <a:buSzPts val="1200"/>
              <a:buChar char="■"/>
              <a:defRPr sz="1200"/>
            </a:lvl3pPr>
            <a:lvl4pPr indent="-304800" lvl="3" marL="1828800" rtl="0" algn="l">
              <a:lnSpc>
                <a:spcPct val="115000"/>
              </a:lnSpc>
              <a:spcBef>
                <a:spcPts val="0"/>
              </a:spcBef>
              <a:spcAft>
                <a:spcPts val="0"/>
              </a:spcAft>
              <a:buSzPts val="1200"/>
              <a:buChar char="●"/>
              <a:defRPr sz="1200"/>
            </a:lvl4pPr>
            <a:lvl5pPr indent="-304800" lvl="4" marL="2286000" rtl="0" algn="l">
              <a:lnSpc>
                <a:spcPct val="115000"/>
              </a:lnSpc>
              <a:spcBef>
                <a:spcPts val="0"/>
              </a:spcBef>
              <a:spcAft>
                <a:spcPts val="0"/>
              </a:spcAft>
              <a:buSzPts val="1200"/>
              <a:buChar char="○"/>
              <a:defRPr sz="1200"/>
            </a:lvl5pPr>
            <a:lvl6pPr indent="-304800" lvl="5" marL="2743200" rtl="0" algn="l">
              <a:lnSpc>
                <a:spcPct val="115000"/>
              </a:lnSpc>
              <a:spcBef>
                <a:spcPts val="0"/>
              </a:spcBef>
              <a:spcAft>
                <a:spcPts val="0"/>
              </a:spcAft>
              <a:buSzPts val="1200"/>
              <a:buChar char="■"/>
              <a:defRPr sz="1200"/>
            </a:lvl6pPr>
            <a:lvl7pPr indent="-304800" lvl="6" marL="3200400" rtl="0" algn="l">
              <a:lnSpc>
                <a:spcPct val="115000"/>
              </a:lnSpc>
              <a:spcBef>
                <a:spcPts val="0"/>
              </a:spcBef>
              <a:spcAft>
                <a:spcPts val="0"/>
              </a:spcAft>
              <a:buSzPts val="1200"/>
              <a:buChar char="●"/>
              <a:defRPr sz="1200"/>
            </a:lvl7pPr>
            <a:lvl8pPr indent="-304800" lvl="7" marL="3657600" rtl="0" algn="l">
              <a:lnSpc>
                <a:spcPct val="115000"/>
              </a:lnSpc>
              <a:spcBef>
                <a:spcPts val="0"/>
              </a:spcBef>
              <a:spcAft>
                <a:spcPts val="0"/>
              </a:spcAft>
              <a:buSzPts val="1200"/>
              <a:buChar char="○"/>
              <a:defRPr sz="1200"/>
            </a:lvl8pPr>
            <a:lvl9pPr indent="-304800" lvl="8" marL="4114800" rtl="0" algn="l">
              <a:lnSpc>
                <a:spcPct val="115000"/>
              </a:lnSpc>
              <a:spcBef>
                <a:spcPts val="0"/>
              </a:spcBef>
              <a:spcAft>
                <a:spcPts val="0"/>
              </a:spcAft>
              <a:buSzPts val="1200"/>
              <a:buChar char="■"/>
              <a:defRPr sz="1200"/>
            </a:lvl9pPr>
          </a:lstStyle>
          <a:p/>
        </p:txBody>
      </p:sp>
      <p:sp>
        <p:nvSpPr>
          <p:cNvPr id="293" name="Google Shape;293;p6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4" name="Shape 294"/>
        <p:cNvGrpSpPr/>
        <p:nvPr/>
      </p:nvGrpSpPr>
      <p:grpSpPr>
        <a:xfrm>
          <a:off x="0" y="0"/>
          <a:ext cx="0" cy="0"/>
          <a:chOff x="0" y="0"/>
          <a:chExt cx="0" cy="0"/>
        </a:xfrm>
      </p:grpSpPr>
      <p:sp>
        <p:nvSpPr>
          <p:cNvPr id="295" name="Google Shape;295;p6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296" name="Google Shape;296;p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7" name="Shape 297"/>
        <p:cNvGrpSpPr/>
        <p:nvPr/>
      </p:nvGrpSpPr>
      <p:grpSpPr>
        <a:xfrm>
          <a:off x="0" y="0"/>
          <a:ext cx="0" cy="0"/>
          <a:chOff x="0" y="0"/>
          <a:chExt cx="0" cy="0"/>
        </a:xfrm>
      </p:grpSpPr>
      <p:sp>
        <p:nvSpPr>
          <p:cNvPr id="298" name="Google Shape;298;p62"/>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rtl="0" algn="l">
              <a:lnSpc>
                <a:spcPct val="100000"/>
              </a:lnSpc>
              <a:spcBef>
                <a:spcPts val="0"/>
              </a:spcBef>
              <a:spcAft>
                <a:spcPts val="0"/>
              </a:spcAft>
              <a:buSzPts val="2400"/>
              <a:buNone/>
              <a:defRPr sz="2400"/>
            </a:lvl1pPr>
            <a:lvl2pPr lvl="1" rtl="0" algn="l">
              <a:lnSpc>
                <a:spcPct val="100000"/>
              </a:lnSpc>
              <a:spcBef>
                <a:spcPts val="0"/>
              </a:spcBef>
              <a:spcAft>
                <a:spcPts val="0"/>
              </a:spcAft>
              <a:buSzPts val="2400"/>
              <a:buNone/>
              <a:defRPr sz="2400"/>
            </a:lvl2pPr>
            <a:lvl3pPr lvl="2" rtl="0" algn="l">
              <a:lnSpc>
                <a:spcPct val="100000"/>
              </a:lnSpc>
              <a:spcBef>
                <a:spcPts val="0"/>
              </a:spcBef>
              <a:spcAft>
                <a:spcPts val="0"/>
              </a:spcAft>
              <a:buSzPts val="2400"/>
              <a:buNone/>
              <a:defRPr sz="2400"/>
            </a:lvl3pPr>
            <a:lvl4pPr lvl="3" rtl="0" algn="l">
              <a:lnSpc>
                <a:spcPct val="100000"/>
              </a:lnSpc>
              <a:spcBef>
                <a:spcPts val="0"/>
              </a:spcBef>
              <a:spcAft>
                <a:spcPts val="0"/>
              </a:spcAft>
              <a:buSzPts val="2400"/>
              <a:buNone/>
              <a:defRPr sz="2400"/>
            </a:lvl4pPr>
            <a:lvl5pPr lvl="4" rtl="0" algn="l">
              <a:lnSpc>
                <a:spcPct val="100000"/>
              </a:lnSpc>
              <a:spcBef>
                <a:spcPts val="0"/>
              </a:spcBef>
              <a:spcAft>
                <a:spcPts val="0"/>
              </a:spcAft>
              <a:buSzPts val="2400"/>
              <a:buNone/>
              <a:defRPr sz="2400"/>
            </a:lvl5pPr>
            <a:lvl6pPr lvl="5" rtl="0" algn="l">
              <a:lnSpc>
                <a:spcPct val="100000"/>
              </a:lnSpc>
              <a:spcBef>
                <a:spcPts val="0"/>
              </a:spcBef>
              <a:spcAft>
                <a:spcPts val="0"/>
              </a:spcAft>
              <a:buSzPts val="2400"/>
              <a:buNone/>
              <a:defRPr sz="2400"/>
            </a:lvl6pPr>
            <a:lvl7pPr lvl="6" rtl="0" algn="l">
              <a:lnSpc>
                <a:spcPct val="100000"/>
              </a:lnSpc>
              <a:spcBef>
                <a:spcPts val="0"/>
              </a:spcBef>
              <a:spcAft>
                <a:spcPts val="0"/>
              </a:spcAft>
              <a:buSzPts val="2400"/>
              <a:buNone/>
              <a:defRPr sz="2400"/>
            </a:lvl7pPr>
            <a:lvl8pPr lvl="7" rtl="0" algn="l">
              <a:lnSpc>
                <a:spcPct val="100000"/>
              </a:lnSpc>
              <a:spcBef>
                <a:spcPts val="0"/>
              </a:spcBef>
              <a:spcAft>
                <a:spcPts val="0"/>
              </a:spcAft>
              <a:buSzPts val="2400"/>
              <a:buNone/>
              <a:defRPr sz="2400"/>
            </a:lvl8pPr>
            <a:lvl9pPr lvl="8" rtl="0" algn="l">
              <a:lnSpc>
                <a:spcPct val="100000"/>
              </a:lnSpc>
              <a:spcBef>
                <a:spcPts val="0"/>
              </a:spcBef>
              <a:spcAft>
                <a:spcPts val="0"/>
              </a:spcAft>
              <a:buSzPts val="2400"/>
              <a:buNone/>
              <a:defRPr sz="2400"/>
            </a:lvl9pPr>
          </a:lstStyle>
          <a:p/>
        </p:txBody>
      </p:sp>
      <p:sp>
        <p:nvSpPr>
          <p:cNvPr id="299" name="Google Shape;299;p62"/>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rtl="0" algn="l">
              <a:lnSpc>
                <a:spcPct val="115000"/>
              </a:lnSpc>
              <a:spcBef>
                <a:spcPts val="0"/>
              </a:spcBef>
              <a:spcAft>
                <a:spcPts val="0"/>
              </a:spcAft>
              <a:buSzPts val="1200"/>
              <a:buChar char="●"/>
              <a:defRPr sz="1200"/>
            </a:lvl1pPr>
            <a:lvl2pPr indent="-304800" lvl="1" marL="914400" rtl="0" algn="l">
              <a:lnSpc>
                <a:spcPct val="115000"/>
              </a:lnSpc>
              <a:spcBef>
                <a:spcPts val="0"/>
              </a:spcBef>
              <a:spcAft>
                <a:spcPts val="0"/>
              </a:spcAft>
              <a:buSzPts val="1200"/>
              <a:buChar char="○"/>
              <a:defRPr sz="1200"/>
            </a:lvl2pPr>
            <a:lvl3pPr indent="-304800" lvl="2" marL="1371600" rtl="0" algn="l">
              <a:lnSpc>
                <a:spcPct val="115000"/>
              </a:lnSpc>
              <a:spcBef>
                <a:spcPts val="0"/>
              </a:spcBef>
              <a:spcAft>
                <a:spcPts val="0"/>
              </a:spcAft>
              <a:buSzPts val="1200"/>
              <a:buChar char="■"/>
              <a:defRPr sz="1200"/>
            </a:lvl3pPr>
            <a:lvl4pPr indent="-304800" lvl="3" marL="1828800" rtl="0" algn="l">
              <a:lnSpc>
                <a:spcPct val="115000"/>
              </a:lnSpc>
              <a:spcBef>
                <a:spcPts val="0"/>
              </a:spcBef>
              <a:spcAft>
                <a:spcPts val="0"/>
              </a:spcAft>
              <a:buSzPts val="1200"/>
              <a:buChar char="●"/>
              <a:defRPr sz="1200"/>
            </a:lvl4pPr>
            <a:lvl5pPr indent="-304800" lvl="4" marL="2286000" rtl="0" algn="l">
              <a:lnSpc>
                <a:spcPct val="115000"/>
              </a:lnSpc>
              <a:spcBef>
                <a:spcPts val="0"/>
              </a:spcBef>
              <a:spcAft>
                <a:spcPts val="0"/>
              </a:spcAft>
              <a:buSzPts val="1200"/>
              <a:buChar char="○"/>
              <a:defRPr sz="1200"/>
            </a:lvl5pPr>
            <a:lvl6pPr indent="-304800" lvl="5" marL="2743200" rtl="0" algn="l">
              <a:lnSpc>
                <a:spcPct val="115000"/>
              </a:lnSpc>
              <a:spcBef>
                <a:spcPts val="0"/>
              </a:spcBef>
              <a:spcAft>
                <a:spcPts val="0"/>
              </a:spcAft>
              <a:buSzPts val="1200"/>
              <a:buChar char="■"/>
              <a:defRPr sz="1200"/>
            </a:lvl6pPr>
            <a:lvl7pPr indent="-304800" lvl="6" marL="3200400" rtl="0" algn="l">
              <a:lnSpc>
                <a:spcPct val="115000"/>
              </a:lnSpc>
              <a:spcBef>
                <a:spcPts val="0"/>
              </a:spcBef>
              <a:spcAft>
                <a:spcPts val="0"/>
              </a:spcAft>
              <a:buSzPts val="1200"/>
              <a:buChar char="●"/>
              <a:defRPr sz="1200"/>
            </a:lvl7pPr>
            <a:lvl8pPr indent="-304800" lvl="7" marL="3657600" rtl="0" algn="l">
              <a:lnSpc>
                <a:spcPct val="115000"/>
              </a:lnSpc>
              <a:spcBef>
                <a:spcPts val="0"/>
              </a:spcBef>
              <a:spcAft>
                <a:spcPts val="0"/>
              </a:spcAft>
              <a:buSzPts val="1200"/>
              <a:buChar char="○"/>
              <a:defRPr sz="1200"/>
            </a:lvl8pPr>
            <a:lvl9pPr indent="-304800" lvl="8" marL="4114800" rtl="0" algn="l">
              <a:lnSpc>
                <a:spcPct val="115000"/>
              </a:lnSpc>
              <a:spcBef>
                <a:spcPts val="0"/>
              </a:spcBef>
              <a:spcAft>
                <a:spcPts val="0"/>
              </a:spcAft>
              <a:buSzPts val="1200"/>
              <a:buChar char="■"/>
              <a:defRPr sz="1200"/>
            </a:lvl9pPr>
          </a:lstStyle>
          <a:p/>
        </p:txBody>
      </p:sp>
      <p:sp>
        <p:nvSpPr>
          <p:cNvPr id="300" name="Google Shape;300;p6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01" name="Shape 301"/>
        <p:cNvGrpSpPr/>
        <p:nvPr/>
      </p:nvGrpSpPr>
      <p:grpSpPr>
        <a:xfrm>
          <a:off x="0" y="0"/>
          <a:ext cx="0" cy="0"/>
          <a:chOff x="0" y="0"/>
          <a:chExt cx="0" cy="0"/>
        </a:xfrm>
      </p:grpSpPr>
      <p:sp>
        <p:nvSpPr>
          <p:cNvPr id="302" name="Google Shape;302;p63"/>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rtl="0" algn="l">
              <a:lnSpc>
                <a:spcPct val="100000"/>
              </a:lnSpc>
              <a:spcBef>
                <a:spcPts val="0"/>
              </a:spcBef>
              <a:spcAft>
                <a:spcPts val="0"/>
              </a:spcAft>
              <a:buSzPts val="4800"/>
              <a:buNone/>
              <a:defRPr sz="4800"/>
            </a:lvl1pPr>
            <a:lvl2pPr lvl="1" rtl="0" algn="l">
              <a:lnSpc>
                <a:spcPct val="100000"/>
              </a:lnSpc>
              <a:spcBef>
                <a:spcPts val="0"/>
              </a:spcBef>
              <a:spcAft>
                <a:spcPts val="0"/>
              </a:spcAft>
              <a:buSzPts val="4800"/>
              <a:buNone/>
              <a:defRPr sz="4800"/>
            </a:lvl2pPr>
            <a:lvl3pPr lvl="2" rtl="0" algn="l">
              <a:lnSpc>
                <a:spcPct val="100000"/>
              </a:lnSpc>
              <a:spcBef>
                <a:spcPts val="0"/>
              </a:spcBef>
              <a:spcAft>
                <a:spcPts val="0"/>
              </a:spcAft>
              <a:buSzPts val="4800"/>
              <a:buNone/>
              <a:defRPr sz="4800"/>
            </a:lvl3pPr>
            <a:lvl4pPr lvl="3" rtl="0" algn="l">
              <a:lnSpc>
                <a:spcPct val="100000"/>
              </a:lnSpc>
              <a:spcBef>
                <a:spcPts val="0"/>
              </a:spcBef>
              <a:spcAft>
                <a:spcPts val="0"/>
              </a:spcAft>
              <a:buSzPts val="4800"/>
              <a:buNone/>
              <a:defRPr sz="4800"/>
            </a:lvl4pPr>
            <a:lvl5pPr lvl="4" rtl="0" algn="l">
              <a:lnSpc>
                <a:spcPct val="100000"/>
              </a:lnSpc>
              <a:spcBef>
                <a:spcPts val="0"/>
              </a:spcBef>
              <a:spcAft>
                <a:spcPts val="0"/>
              </a:spcAft>
              <a:buSzPts val="4800"/>
              <a:buNone/>
              <a:defRPr sz="4800"/>
            </a:lvl5pPr>
            <a:lvl6pPr lvl="5" rtl="0" algn="l">
              <a:lnSpc>
                <a:spcPct val="100000"/>
              </a:lnSpc>
              <a:spcBef>
                <a:spcPts val="0"/>
              </a:spcBef>
              <a:spcAft>
                <a:spcPts val="0"/>
              </a:spcAft>
              <a:buSzPts val="4800"/>
              <a:buNone/>
              <a:defRPr sz="4800"/>
            </a:lvl6pPr>
            <a:lvl7pPr lvl="6" rtl="0" algn="l">
              <a:lnSpc>
                <a:spcPct val="100000"/>
              </a:lnSpc>
              <a:spcBef>
                <a:spcPts val="0"/>
              </a:spcBef>
              <a:spcAft>
                <a:spcPts val="0"/>
              </a:spcAft>
              <a:buSzPts val="4800"/>
              <a:buNone/>
              <a:defRPr sz="4800"/>
            </a:lvl7pPr>
            <a:lvl8pPr lvl="7" rtl="0" algn="l">
              <a:lnSpc>
                <a:spcPct val="100000"/>
              </a:lnSpc>
              <a:spcBef>
                <a:spcPts val="0"/>
              </a:spcBef>
              <a:spcAft>
                <a:spcPts val="0"/>
              </a:spcAft>
              <a:buSzPts val="4800"/>
              <a:buNone/>
              <a:defRPr sz="4800"/>
            </a:lvl8pPr>
            <a:lvl9pPr lvl="8" rtl="0" algn="l">
              <a:lnSpc>
                <a:spcPct val="100000"/>
              </a:lnSpc>
              <a:spcBef>
                <a:spcPts val="0"/>
              </a:spcBef>
              <a:spcAft>
                <a:spcPts val="0"/>
              </a:spcAft>
              <a:buSzPts val="4800"/>
              <a:buNone/>
              <a:defRPr sz="4800"/>
            </a:lvl9pPr>
          </a:lstStyle>
          <a:p/>
        </p:txBody>
      </p:sp>
      <p:sp>
        <p:nvSpPr>
          <p:cNvPr id="303" name="Google Shape;303;p6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04" name="Shape 304"/>
        <p:cNvGrpSpPr/>
        <p:nvPr/>
      </p:nvGrpSpPr>
      <p:grpSpPr>
        <a:xfrm>
          <a:off x="0" y="0"/>
          <a:ext cx="0" cy="0"/>
          <a:chOff x="0" y="0"/>
          <a:chExt cx="0" cy="0"/>
        </a:xfrm>
      </p:grpSpPr>
      <p:sp>
        <p:nvSpPr>
          <p:cNvPr id="305" name="Google Shape;305;p6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rtl="0" algn="l">
              <a:lnSpc>
                <a:spcPct val="100000"/>
              </a:lnSpc>
              <a:spcBef>
                <a:spcPts val="0"/>
              </a:spcBef>
              <a:spcAft>
                <a:spcPts val="0"/>
              </a:spcAft>
              <a:buSzPts val="1800"/>
              <a:buNone/>
              <a:defRPr/>
            </a:lvl1pPr>
          </a:lstStyle>
          <a:p/>
        </p:txBody>
      </p:sp>
      <p:sp>
        <p:nvSpPr>
          <p:cNvPr id="306" name="Google Shape;306;p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7" name="Shape 27"/>
        <p:cNvGrpSpPr/>
        <p:nvPr/>
      </p:nvGrpSpPr>
      <p:grpSpPr>
        <a:xfrm>
          <a:off x="0" y="0"/>
          <a:ext cx="0" cy="0"/>
          <a:chOff x="0" y="0"/>
          <a:chExt cx="0" cy="0"/>
        </a:xfrm>
      </p:grpSpPr>
      <p:sp>
        <p:nvSpPr>
          <p:cNvPr id="28" name="Google Shape;28;p7"/>
          <p:cNvSpPr txBox="1"/>
          <p:nvPr>
            <p:ph idx="1" type="subTitle"/>
          </p:nvPr>
        </p:nvSpPr>
        <p:spPr>
          <a:xfrm>
            <a:off x="311760" y="444960"/>
            <a:ext cx="8520120" cy="265464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7"/>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07" name="Shape 307"/>
        <p:cNvGrpSpPr/>
        <p:nvPr/>
      </p:nvGrpSpPr>
      <p:grpSpPr>
        <a:xfrm>
          <a:off x="0" y="0"/>
          <a:ext cx="0" cy="0"/>
          <a:chOff x="0" y="0"/>
          <a:chExt cx="0" cy="0"/>
        </a:xfrm>
      </p:grpSpPr>
      <p:sp>
        <p:nvSpPr>
          <p:cNvPr id="308" name="Google Shape;308;p65"/>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rtl="0" algn="ctr">
              <a:lnSpc>
                <a:spcPct val="100000"/>
              </a:lnSpc>
              <a:spcBef>
                <a:spcPts val="0"/>
              </a:spcBef>
              <a:spcAft>
                <a:spcPts val="0"/>
              </a:spcAft>
              <a:buSzPts val="12000"/>
              <a:buNone/>
              <a:defRPr sz="12000"/>
            </a:lvl1pPr>
            <a:lvl2pPr lvl="1" rtl="0" algn="ctr">
              <a:lnSpc>
                <a:spcPct val="100000"/>
              </a:lnSpc>
              <a:spcBef>
                <a:spcPts val="0"/>
              </a:spcBef>
              <a:spcAft>
                <a:spcPts val="0"/>
              </a:spcAft>
              <a:buSzPts val="12000"/>
              <a:buNone/>
              <a:defRPr sz="12000"/>
            </a:lvl2pPr>
            <a:lvl3pPr lvl="2" rtl="0" algn="ctr">
              <a:lnSpc>
                <a:spcPct val="100000"/>
              </a:lnSpc>
              <a:spcBef>
                <a:spcPts val="0"/>
              </a:spcBef>
              <a:spcAft>
                <a:spcPts val="0"/>
              </a:spcAft>
              <a:buSzPts val="12000"/>
              <a:buNone/>
              <a:defRPr sz="12000"/>
            </a:lvl3pPr>
            <a:lvl4pPr lvl="3" rtl="0" algn="ctr">
              <a:lnSpc>
                <a:spcPct val="100000"/>
              </a:lnSpc>
              <a:spcBef>
                <a:spcPts val="0"/>
              </a:spcBef>
              <a:spcAft>
                <a:spcPts val="0"/>
              </a:spcAft>
              <a:buSzPts val="12000"/>
              <a:buNone/>
              <a:defRPr sz="12000"/>
            </a:lvl4pPr>
            <a:lvl5pPr lvl="4" rtl="0" algn="ctr">
              <a:lnSpc>
                <a:spcPct val="100000"/>
              </a:lnSpc>
              <a:spcBef>
                <a:spcPts val="0"/>
              </a:spcBef>
              <a:spcAft>
                <a:spcPts val="0"/>
              </a:spcAft>
              <a:buSzPts val="12000"/>
              <a:buNone/>
              <a:defRPr sz="12000"/>
            </a:lvl5pPr>
            <a:lvl6pPr lvl="5" rtl="0" algn="ctr">
              <a:lnSpc>
                <a:spcPct val="100000"/>
              </a:lnSpc>
              <a:spcBef>
                <a:spcPts val="0"/>
              </a:spcBef>
              <a:spcAft>
                <a:spcPts val="0"/>
              </a:spcAft>
              <a:buSzPts val="12000"/>
              <a:buNone/>
              <a:defRPr sz="12000"/>
            </a:lvl6pPr>
            <a:lvl7pPr lvl="6" rtl="0" algn="ctr">
              <a:lnSpc>
                <a:spcPct val="100000"/>
              </a:lnSpc>
              <a:spcBef>
                <a:spcPts val="0"/>
              </a:spcBef>
              <a:spcAft>
                <a:spcPts val="0"/>
              </a:spcAft>
              <a:buSzPts val="12000"/>
              <a:buNone/>
              <a:defRPr sz="12000"/>
            </a:lvl7pPr>
            <a:lvl8pPr lvl="7" rtl="0" algn="ctr">
              <a:lnSpc>
                <a:spcPct val="100000"/>
              </a:lnSpc>
              <a:spcBef>
                <a:spcPts val="0"/>
              </a:spcBef>
              <a:spcAft>
                <a:spcPts val="0"/>
              </a:spcAft>
              <a:buSzPts val="12000"/>
              <a:buNone/>
              <a:defRPr sz="12000"/>
            </a:lvl8pPr>
            <a:lvl9pPr lvl="8" rtl="0" algn="ctr">
              <a:lnSpc>
                <a:spcPct val="100000"/>
              </a:lnSpc>
              <a:spcBef>
                <a:spcPts val="0"/>
              </a:spcBef>
              <a:spcAft>
                <a:spcPts val="0"/>
              </a:spcAft>
              <a:buSzPts val="12000"/>
              <a:buNone/>
              <a:defRPr sz="12000"/>
            </a:lvl9pPr>
          </a:lstStyle>
          <a:p>
            <a:r>
              <a:t>xx%</a:t>
            </a:r>
          </a:p>
        </p:txBody>
      </p:sp>
      <p:sp>
        <p:nvSpPr>
          <p:cNvPr id="309" name="Google Shape;309;p65"/>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rtl="0" algn="ctr">
              <a:lnSpc>
                <a:spcPct val="115000"/>
              </a:lnSpc>
              <a:spcBef>
                <a:spcPts val="0"/>
              </a:spcBef>
              <a:spcAft>
                <a:spcPts val="0"/>
              </a:spcAft>
              <a:buSzPts val="1800"/>
              <a:buChar char="●"/>
              <a:defRPr/>
            </a:lvl1pPr>
            <a:lvl2pPr indent="-317500" lvl="1" marL="914400" rtl="0" algn="ctr">
              <a:lnSpc>
                <a:spcPct val="115000"/>
              </a:lnSpc>
              <a:spcBef>
                <a:spcPts val="0"/>
              </a:spcBef>
              <a:spcAft>
                <a:spcPts val="0"/>
              </a:spcAft>
              <a:buSzPts val="1400"/>
              <a:buChar char="○"/>
              <a:defRPr/>
            </a:lvl2pPr>
            <a:lvl3pPr indent="-317500" lvl="2" marL="1371600" rtl="0" algn="ctr">
              <a:lnSpc>
                <a:spcPct val="115000"/>
              </a:lnSpc>
              <a:spcBef>
                <a:spcPts val="0"/>
              </a:spcBef>
              <a:spcAft>
                <a:spcPts val="0"/>
              </a:spcAft>
              <a:buSzPts val="1400"/>
              <a:buChar char="■"/>
              <a:defRPr/>
            </a:lvl3pPr>
            <a:lvl4pPr indent="-317500" lvl="3" marL="1828800" rtl="0" algn="ctr">
              <a:lnSpc>
                <a:spcPct val="115000"/>
              </a:lnSpc>
              <a:spcBef>
                <a:spcPts val="0"/>
              </a:spcBef>
              <a:spcAft>
                <a:spcPts val="0"/>
              </a:spcAft>
              <a:buSzPts val="1400"/>
              <a:buChar char="●"/>
              <a:defRPr/>
            </a:lvl4pPr>
            <a:lvl5pPr indent="-317500" lvl="4" marL="2286000" rtl="0" algn="ctr">
              <a:lnSpc>
                <a:spcPct val="115000"/>
              </a:lnSpc>
              <a:spcBef>
                <a:spcPts val="0"/>
              </a:spcBef>
              <a:spcAft>
                <a:spcPts val="0"/>
              </a:spcAft>
              <a:buSzPts val="1400"/>
              <a:buChar char="○"/>
              <a:defRPr/>
            </a:lvl5pPr>
            <a:lvl6pPr indent="-317500" lvl="5" marL="2743200" rtl="0" algn="ctr">
              <a:lnSpc>
                <a:spcPct val="115000"/>
              </a:lnSpc>
              <a:spcBef>
                <a:spcPts val="0"/>
              </a:spcBef>
              <a:spcAft>
                <a:spcPts val="0"/>
              </a:spcAft>
              <a:buSzPts val="1400"/>
              <a:buChar char="■"/>
              <a:defRPr/>
            </a:lvl6pPr>
            <a:lvl7pPr indent="-317500" lvl="6" marL="3200400" rtl="0" algn="ctr">
              <a:lnSpc>
                <a:spcPct val="115000"/>
              </a:lnSpc>
              <a:spcBef>
                <a:spcPts val="0"/>
              </a:spcBef>
              <a:spcAft>
                <a:spcPts val="0"/>
              </a:spcAft>
              <a:buSzPts val="1400"/>
              <a:buChar char="●"/>
              <a:defRPr/>
            </a:lvl7pPr>
            <a:lvl8pPr indent="-317500" lvl="7" marL="3657600" rtl="0" algn="ctr">
              <a:lnSpc>
                <a:spcPct val="115000"/>
              </a:lnSpc>
              <a:spcBef>
                <a:spcPts val="0"/>
              </a:spcBef>
              <a:spcAft>
                <a:spcPts val="0"/>
              </a:spcAft>
              <a:buSzPts val="1400"/>
              <a:buChar char="○"/>
              <a:defRPr/>
            </a:lvl8pPr>
            <a:lvl9pPr indent="-317500" lvl="8" marL="4114800" rtl="0" algn="ctr">
              <a:lnSpc>
                <a:spcPct val="115000"/>
              </a:lnSpc>
              <a:spcBef>
                <a:spcPts val="0"/>
              </a:spcBef>
              <a:spcAft>
                <a:spcPts val="0"/>
              </a:spcAft>
              <a:buSzPts val="1400"/>
              <a:buChar char="■"/>
              <a:defRPr/>
            </a:lvl9pPr>
          </a:lstStyle>
          <a:p/>
        </p:txBody>
      </p:sp>
      <p:sp>
        <p:nvSpPr>
          <p:cNvPr id="310" name="Google Shape;310;p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30" name="Shape 30"/>
        <p:cNvGrpSpPr/>
        <p:nvPr/>
      </p:nvGrpSpPr>
      <p:grpSpPr>
        <a:xfrm>
          <a:off x="0" y="0"/>
          <a:ext cx="0" cy="0"/>
          <a:chOff x="0" y="0"/>
          <a:chExt cx="0" cy="0"/>
        </a:xfrm>
      </p:grpSpPr>
      <p:sp>
        <p:nvSpPr>
          <p:cNvPr id="31" name="Google Shape;31;p8"/>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8"/>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3" name="Google Shape;33;p8"/>
          <p:cNvSpPr txBox="1"/>
          <p:nvPr>
            <p:ph idx="2" type="body"/>
          </p:nvPr>
        </p:nvSpPr>
        <p:spPr>
          <a:xfrm>
            <a:off x="467784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 name="Google Shape;34;p8"/>
          <p:cNvSpPr txBox="1"/>
          <p:nvPr>
            <p:ph idx="3" type="body"/>
          </p:nvPr>
        </p:nvSpPr>
        <p:spPr>
          <a:xfrm>
            <a:off x="31176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5" name="Google Shape;35;p8"/>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6" name="Shape 36"/>
        <p:cNvGrpSpPr/>
        <p:nvPr/>
      </p:nvGrpSpPr>
      <p:grpSpPr>
        <a:xfrm>
          <a:off x="0" y="0"/>
          <a:ext cx="0" cy="0"/>
          <a:chOff x="0" y="0"/>
          <a:chExt cx="0" cy="0"/>
        </a:xfrm>
      </p:grpSpPr>
      <p:sp>
        <p:nvSpPr>
          <p:cNvPr id="37" name="Google Shape;37;p9"/>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9"/>
          <p:cNvSpPr txBox="1"/>
          <p:nvPr>
            <p:ph idx="1" type="body"/>
          </p:nvPr>
        </p:nvSpPr>
        <p:spPr>
          <a:xfrm>
            <a:off x="311760" y="1152360"/>
            <a:ext cx="4157640" cy="341604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9" name="Google Shape;39;p9"/>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0" name="Google Shape;40;p9"/>
          <p:cNvSpPr txBox="1"/>
          <p:nvPr>
            <p:ph idx="3" type="body"/>
          </p:nvPr>
        </p:nvSpPr>
        <p:spPr>
          <a:xfrm>
            <a:off x="4677840" y="293688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1" name="Google Shape;41;p9"/>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42" name="Shape 42"/>
        <p:cNvGrpSpPr/>
        <p:nvPr/>
      </p:nvGrpSpPr>
      <p:grpSpPr>
        <a:xfrm>
          <a:off x="0" y="0"/>
          <a:ext cx="0" cy="0"/>
          <a:chOff x="0" y="0"/>
          <a:chExt cx="0" cy="0"/>
        </a:xfrm>
      </p:grpSpPr>
      <p:sp>
        <p:nvSpPr>
          <p:cNvPr id="43" name="Google Shape;43;p10"/>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0"/>
          <p:cNvSpPr txBox="1"/>
          <p:nvPr>
            <p:ph idx="1" type="body"/>
          </p:nvPr>
        </p:nvSpPr>
        <p:spPr>
          <a:xfrm>
            <a:off x="31176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5" name="Google Shape;45;p10"/>
          <p:cNvSpPr txBox="1"/>
          <p:nvPr>
            <p:ph idx="2" type="body"/>
          </p:nvPr>
        </p:nvSpPr>
        <p:spPr>
          <a:xfrm>
            <a:off x="4677840" y="1152360"/>
            <a:ext cx="415764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6" name="Google Shape;46;p10"/>
          <p:cNvSpPr txBox="1"/>
          <p:nvPr>
            <p:ph idx="3" type="body"/>
          </p:nvPr>
        </p:nvSpPr>
        <p:spPr>
          <a:xfrm>
            <a:off x="311760" y="2936880"/>
            <a:ext cx="8520120" cy="1629360"/>
          </a:xfrm>
          <a:prstGeom prst="rect">
            <a:avLst/>
          </a:prstGeom>
          <a:noFill/>
          <a:ln>
            <a:noFill/>
          </a:ln>
        </p:spPr>
        <p:txBody>
          <a:bodyPr anchorCtr="0" anchor="t" bIns="0" lIns="0" spcFirstLastPara="1" rIns="0" wrap="square" tIns="0">
            <a:norm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7" name="Google Shape;47;p10"/>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1pPr>
            <a:lvl2pPr indent="0" lvl="1"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2pPr>
            <a:lvl3pPr indent="0" lvl="2"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3pPr>
            <a:lvl4pPr indent="0" lvl="3"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4pPr>
            <a:lvl5pPr indent="0" lvl="4"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5pPr>
            <a:lvl6pPr indent="0" lvl="5"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6pPr>
            <a:lvl7pPr indent="0" lvl="6"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7pPr>
            <a:lvl8pPr indent="0" lvl="7"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8pPr>
            <a:lvl9pPr indent="0" lvl="8" marL="0" algn="r">
              <a:lnSpc>
                <a:spcPct val="100000"/>
              </a:lnSpc>
              <a:spcBef>
                <a:spcPts val="0"/>
              </a:spcBef>
              <a:buClr>
                <a:srgbClr val="ADADAD"/>
              </a:buClr>
              <a:buSzPts val="1000"/>
              <a:buFont typeface="Arial"/>
              <a:buNone/>
              <a:defRPr b="0" sz="1000"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6.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3.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theme" Target="../theme/theme2.xml"/><Relationship Id="rId12" Type="http://schemas.openxmlformats.org/officeDocument/2006/relationships/slideLayout" Target="../slideLayouts/slideLayout36.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0" Type="http://schemas.openxmlformats.org/officeDocument/2006/relationships/slideLayout" Target="../slideLayouts/slideLayout46.xml"/><Relationship Id="rId13" Type="http://schemas.openxmlformats.org/officeDocument/2006/relationships/slideLayout" Target="../slideLayouts/slideLayout49.xml"/><Relationship Id="rId12" Type="http://schemas.openxmlformats.org/officeDocument/2006/relationships/slideLayout" Target="../slideLayouts/slideLayout48.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5.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0.xml"/><Relationship Id="rId10" Type="http://schemas.openxmlformats.org/officeDocument/2006/relationships/slideLayout" Target="../slideLayouts/slideLayout59.xml"/><Relationship Id="rId12" Type="http://schemas.openxmlformats.org/officeDocument/2006/relationships/theme" Target="../theme/theme4.xml"/><Relationship Id="rId1" Type="http://schemas.openxmlformats.org/officeDocument/2006/relationships/slideLayout" Target="../slideLayouts/slideLayout50.xml"/><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9" Type="http://schemas.openxmlformats.org/officeDocument/2006/relationships/slideLayout" Target="../slideLayouts/slideLayout58.xml"/><Relationship Id="rId5" Type="http://schemas.openxmlformats.org/officeDocument/2006/relationships/slideLayout" Target="../slideLayouts/slideLayout54.xml"/><Relationship Id="rId6" Type="http://schemas.openxmlformats.org/officeDocument/2006/relationships/slideLayout" Target="../slideLayouts/slideLayout55.xml"/><Relationship Id="rId7" Type="http://schemas.openxmlformats.org/officeDocument/2006/relationships/slideLayout" Target="../slideLayouts/slideLayout56.xml"/><Relationship Id="rId8"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1pPr>
            <a:lvl2pPr indent="0" lvl="1"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2pPr>
            <a:lvl3pPr indent="0" lvl="2"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3pPr>
            <a:lvl4pPr indent="0" lvl="3"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4pPr>
            <a:lvl5pPr indent="0" lvl="4"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5pPr>
            <a:lvl6pPr indent="0" lvl="5"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6pPr>
            <a:lvl7pPr indent="0" lvl="6"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7pPr>
            <a:lvl8pPr indent="0" lvl="7"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8pPr>
            <a:lvl9pPr indent="0" lvl="8"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latin typeface="Times New Roman"/>
              <a:ea typeface="Times New Roman"/>
              <a:cs typeface="Times New Roman"/>
              <a:sym typeface="Times New Roman"/>
            </a:endParaRPr>
          </a:p>
        </p:txBody>
      </p:sp>
      <p:sp>
        <p:nvSpPr>
          <p:cNvPr id="7" name="Google Shape;7;p1"/>
          <p:cNvSpPr txBox="1"/>
          <p:nvPr>
            <p:ph type="title"/>
          </p:nvPr>
        </p:nvSpPr>
        <p:spPr>
          <a:xfrm>
            <a:off x="457200" y="205200"/>
            <a:ext cx="8229240" cy="858600"/>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 name="Google Shape;8;p1"/>
          <p:cNvSpPr txBox="1"/>
          <p:nvPr>
            <p:ph idx="1" type="body"/>
          </p:nvPr>
        </p:nvSpPr>
        <p:spPr>
          <a:xfrm>
            <a:off x="457200" y="1203480"/>
            <a:ext cx="8229240" cy="2982960"/>
          </a:xfrm>
          <a:prstGeom prst="rect">
            <a:avLst/>
          </a:prstGeom>
          <a:noFill/>
          <a:ln>
            <a:noFill/>
          </a:ln>
        </p:spPr>
        <p:txBody>
          <a:bodyPr anchorCtr="0" anchor="t" bIns="0" lIns="0" spcFirstLastPara="1" rIns="0" wrap="square" tIns="0">
            <a:norm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21F15"/>
        </a:solidFill>
      </p:bgPr>
    </p:bg>
    <p:spTree>
      <p:nvGrpSpPr>
        <p:cNvPr id="69" name="Shape 69"/>
        <p:cNvGrpSpPr/>
        <p:nvPr/>
      </p:nvGrpSpPr>
      <p:grpSpPr>
        <a:xfrm>
          <a:off x="0" y="0"/>
          <a:ext cx="0" cy="0"/>
          <a:chOff x="0" y="0"/>
          <a:chExt cx="0" cy="0"/>
        </a:xfrm>
      </p:grpSpPr>
      <p:sp>
        <p:nvSpPr>
          <p:cNvPr id="70" name="Google Shape;70;p14"/>
          <p:cNvSpPr txBox="1"/>
          <p:nvPr>
            <p:ph type="title"/>
          </p:nvPr>
        </p:nvSpPr>
        <p:spPr>
          <a:xfrm>
            <a:off x="311760" y="2151000"/>
            <a:ext cx="8520120" cy="841320"/>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71" name="Google Shape;71;p14"/>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1pPr>
            <a:lvl2pPr indent="0" lvl="1"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2pPr>
            <a:lvl3pPr indent="0" lvl="2"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3pPr>
            <a:lvl4pPr indent="0" lvl="3"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4pPr>
            <a:lvl5pPr indent="0" lvl="4"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5pPr>
            <a:lvl6pPr indent="0" lvl="5"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6pPr>
            <a:lvl7pPr indent="0" lvl="6"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7pPr>
            <a:lvl8pPr indent="0" lvl="7"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8pPr>
            <a:lvl9pPr indent="0" lvl="8"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latin typeface="Times New Roman"/>
              <a:ea typeface="Times New Roman"/>
              <a:cs typeface="Times New Roman"/>
              <a:sym typeface="Times New Roman"/>
            </a:endParaRPr>
          </a:p>
        </p:txBody>
      </p:sp>
      <p:sp>
        <p:nvSpPr>
          <p:cNvPr id="72" name="Google Shape;72;p14"/>
          <p:cNvSpPr txBox="1"/>
          <p:nvPr>
            <p:ph idx="1" type="body"/>
          </p:nvPr>
        </p:nvSpPr>
        <p:spPr>
          <a:xfrm>
            <a:off x="457200" y="1203480"/>
            <a:ext cx="8229240" cy="2982960"/>
          </a:xfrm>
          <a:prstGeom prst="rect">
            <a:avLst/>
          </a:prstGeom>
          <a:noFill/>
          <a:ln>
            <a:noFill/>
          </a:ln>
        </p:spPr>
        <p:txBody>
          <a:bodyPr anchorCtr="0" anchor="t" bIns="0" lIns="0" spcFirstLastPara="1" rIns="0" wrap="square" tIns="0">
            <a:norm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21F15"/>
        </a:solidFill>
      </p:bgPr>
    </p:bg>
    <p:spTree>
      <p:nvGrpSpPr>
        <p:cNvPr id="133" name="Shape 133"/>
        <p:cNvGrpSpPr/>
        <p:nvPr/>
      </p:nvGrpSpPr>
      <p:grpSpPr>
        <a:xfrm>
          <a:off x="0" y="0"/>
          <a:ext cx="0" cy="0"/>
          <a:chOff x="0" y="0"/>
          <a:chExt cx="0" cy="0"/>
        </a:xfrm>
      </p:grpSpPr>
      <p:sp>
        <p:nvSpPr>
          <p:cNvPr id="134" name="Google Shape;134;p27"/>
          <p:cNvSpPr/>
          <p:nvPr/>
        </p:nvSpPr>
        <p:spPr>
          <a:xfrm>
            <a:off x="4572000" y="0"/>
            <a:ext cx="4571640" cy="5143320"/>
          </a:xfrm>
          <a:prstGeom prst="rect">
            <a:avLst/>
          </a:prstGeom>
          <a:solidFill>
            <a:srgbClr val="3030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7"/>
          <p:cNvSpPr txBox="1"/>
          <p:nvPr>
            <p:ph type="title"/>
          </p:nvPr>
        </p:nvSpPr>
        <p:spPr>
          <a:xfrm>
            <a:off x="265680" y="1233000"/>
            <a:ext cx="4044960" cy="1482120"/>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136" name="Google Shape;136;p27"/>
          <p:cNvSpPr txBox="1"/>
          <p:nvPr>
            <p:ph idx="1" type="body"/>
          </p:nvPr>
        </p:nvSpPr>
        <p:spPr>
          <a:xfrm>
            <a:off x="4939560" y="724320"/>
            <a:ext cx="3836520" cy="3694680"/>
          </a:xfrm>
          <a:prstGeom prst="rect">
            <a:avLst/>
          </a:prstGeom>
          <a:noFill/>
          <a:ln>
            <a:noFill/>
          </a:ln>
        </p:spPr>
        <p:txBody>
          <a:bodyPr anchorCtr="0" anchor="t" bIns="0" lIns="0" spcFirstLastPara="1" rIns="0" wrap="square" tIns="0">
            <a:norm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137" name="Google Shape;137;p27"/>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1pPr>
            <a:lvl2pPr indent="0" lvl="1"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2pPr>
            <a:lvl3pPr indent="0" lvl="2"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3pPr>
            <a:lvl4pPr indent="0" lvl="3"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4pPr>
            <a:lvl5pPr indent="0" lvl="4"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5pPr>
            <a:lvl6pPr indent="0" lvl="5"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6pPr>
            <a:lvl7pPr indent="0" lvl="6"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7pPr>
            <a:lvl8pPr indent="0" lvl="7"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8pPr>
            <a:lvl9pPr indent="0" lvl="8"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21F15"/>
        </a:solidFill>
      </p:bgPr>
    </p:bg>
    <p:spTree>
      <p:nvGrpSpPr>
        <p:cNvPr id="198" name="Shape 198"/>
        <p:cNvGrpSpPr/>
        <p:nvPr/>
      </p:nvGrpSpPr>
      <p:grpSpPr>
        <a:xfrm>
          <a:off x="0" y="0"/>
          <a:ext cx="0" cy="0"/>
          <a:chOff x="0" y="0"/>
          <a:chExt cx="0" cy="0"/>
        </a:xfrm>
      </p:grpSpPr>
      <p:sp>
        <p:nvSpPr>
          <p:cNvPr id="199" name="Google Shape;199;p40"/>
          <p:cNvSpPr txBox="1"/>
          <p:nvPr>
            <p:ph type="title"/>
          </p:nvPr>
        </p:nvSpPr>
        <p:spPr>
          <a:xfrm>
            <a:off x="311760" y="444960"/>
            <a:ext cx="8520120" cy="572400"/>
          </a:xfrm>
          <a:prstGeom prst="rect">
            <a:avLst/>
          </a:prstGeom>
          <a:noFill/>
          <a:ln>
            <a:noFill/>
          </a:ln>
        </p:spPr>
        <p:txBody>
          <a:bodyPr anchorCtr="0" anchor="ctr" bIns="0" lIns="0" spcFirstLastPara="1" rIns="0" wrap="square" tIns="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200" name="Google Shape;200;p40"/>
          <p:cNvSpPr txBox="1"/>
          <p:nvPr>
            <p:ph idx="1" type="body"/>
          </p:nvPr>
        </p:nvSpPr>
        <p:spPr>
          <a:xfrm>
            <a:off x="311760" y="1152360"/>
            <a:ext cx="8520120" cy="3416040"/>
          </a:xfrm>
          <a:prstGeom prst="rect">
            <a:avLst/>
          </a:prstGeom>
          <a:noFill/>
          <a:ln>
            <a:noFill/>
          </a:ln>
        </p:spPr>
        <p:txBody>
          <a:bodyPr anchorCtr="0" anchor="t" bIns="0" lIns="0" spcFirstLastPara="1" rIns="0" wrap="square" tIns="0">
            <a:norm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201" name="Google Shape;201;p40"/>
          <p:cNvSpPr txBox="1"/>
          <p:nvPr>
            <p:ph idx="12" type="sldNum"/>
          </p:nvPr>
        </p:nvSpPr>
        <p:spPr>
          <a:xfrm>
            <a:off x="8472600" y="4663080"/>
            <a:ext cx="548280" cy="39312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1pPr>
            <a:lvl2pPr indent="0" lvl="1"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2pPr>
            <a:lvl3pPr indent="0" lvl="2"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3pPr>
            <a:lvl4pPr indent="0" lvl="3"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4pPr>
            <a:lvl5pPr indent="0" lvl="4"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5pPr>
            <a:lvl6pPr indent="0" lvl="5"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6pPr>
            <a:lvl7pPr indent="0" lvl="6"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7pPr>
            <a:lvl8pPr indent="0" lvl="7"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8pPr>
            <a:lvl9pPr indent="0" lvl="8" marL="0" marR="0" rtl="0" algn="r">
              <a:lnSpc>
                <a:spcPct val="100000"/>
              </a:lnSpc>
              <a:spcBef>
                <a:spcPts val="0"/>
              </a:spcBef>
              <a:buClr>
                <a:srgbClr val="ADADAD"/>
              </a:buClr>
              <a:buSzPts val="1000"/>
              <a:buFont typeface="Arial"/>
              <a:buNone/>
              <a:defRPr b="0" i="0" sz="1000" u="none" cap="none" strike="noStrike">
                <a:solidFill>
                  <a:srgbClr val="ADADAD"/>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266" name="Shape 266"/>
        <p:cNvGrpSpPr/>
        <p:nvPr/>
      </p:nvGrpSpPr>
      <p:grpSpPr>
        <a:xfrm>
          <a:off x="0" y="0"/>
          <a:ext cx="0" cy="0"/>
          <a:chOff x="0" y="0"/>
          <a:chExt cx="0" cy="0"/>
        </a:xfrm>
      </p:grpSpPr>
      <p:sp>
        <p:nvSpPr>
          <p:cNvPr id="267" name="Google Shape;267;p5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268" name="Google Shape;268;p5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269" name="Google Shape;269;p5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hyperlink" Target="http://drive.google.com/file/d/1q8foN7CW0hS0EFndXENQhNWofTQEuSrn/view" TargetMode="External"/><Relationship Id="rId5"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3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7.xml"/><Relationship Id="rId3"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xml"/><Relationship Id="rId3" Type="http://schemas.openxmlformats.org/officeDocument/2006/relationships/image" Target="../media/image6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1.xml"/><Relationship Id="rId3" Type="http://schemas.openxmlformats.org/officeDocument/2006/relationships/image" Target="../media/image5.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hyperlink" Target="http://www.youtube.com/watch?v=Q8HrPPPkePs" TargetMode="External"/><Relationship Id="rId5" Type="http://schemas.openxmlformats.org/officeDocument/2006/relationships/image" Target="../media/image1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6.xml"/><Relationship Id="rId3"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7.xml"/><Relationship Id="rId3" Type="http://schemas.openxmlformats.org/officeDocument/2006/relationships/image" Target="../media/image5.png"/><Relationship Id="rId4" Type="http://schemas.openxmlformats.org/officeDocument/2006/relationships/hyperlink" Target="http://drive.google.com/file/d/1q8foN7CW0hS0EFndXENQhNWofTQEuSrn/view" TargetMode="External"/><Relationship Id="rId5" Type="http://schemas.openxmlformats.org/officeDocument/2006/relationships/image" Target="../media/image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8.xml"/><Relationship Id="rId3" Type="http://schemas.openxmlformats.org/officeDocument/2006/relationships/image" Target="../media/image5.pn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21.jpg"/><Relationship Id="rId5" Type="http://schemas.openxmlformats.org/officeDocument/2006/relationships/image" Target="../media/image2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2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1.xml"/><Relationship Id="rId3" Type="http://schemas.openxmlformats.org/officeDocument/2006/relationships/image" Target="../media/image5.png"/><Relationship Id="rId4" Type="http://schemas.openxmlformats.org/officeDocument/2006/relationships/image" Target="../media/image2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2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4.xml"/><Relationship Id="rId3" Type="http://schemas.openxmlformats.org/officeDocument/2006/relationships/image" Target="../media/image5.png"/><Relationship Id="rId4" Type="http://schemas.openxmlformats.org/officeDocument/2006/relationships/image" Target="../media/image3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5.xml"/><Relationship Id="rId3" Type="http://schemas.openxmlformats.org/officeDocument/2006/relationships/image" Target="../media/image6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6.xml"/><Relationship Id="rId3"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7.xml"/><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6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6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3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 Id="rId3" Type="http://schemas.openxmlformats.org/officeDocument/2006/relationships/image" Target="../media/image51.pn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2.xml"/><Relationship Id="rId3" Type="http://schemas.openxmlformats.org/officeDocument/2006/relationships/image" Target="../media/image5.png"/><Relationship Id="rId4" Type="http://schemas.openxmlformats.org/officeDocument/2006/relationships/image" Target="../media/image3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3.xml"/><Relationship Id="rId3" Type="http://schemas.openxmlformats.org/officeDocument/2006/relationships/image" Target="../media/image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image" Target="../media/image34.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5.xml"/><Relationship Id="rId3" Type="http://schemas.openxmlformats.org/officeDocument/2006/relationships/image" Target="../media/image5.png"/><Relationship Id="rId4" Type="http://schemas.openxmlformats.org/officeDocument/2006/relationships/image" Target="../media/image37.png"/><Relationship Id="rId5" Type="http://schemas.openxmlformats.org/officeDocument/2006/relationships/image" Target="../media/image36.png"/><Relationship Id="rId6" Type="http://schemas.openxmlformats.org/officeDocument/2006/relationships/image" Target="../media/image3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6.xml"/><Relationship Id="rId3" Type="http://schemas.openxmlformats.org/officeDocument/2006/relationships/image" Target="../media/image5.png"/><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7.xml"/><Relationship Id="rId3" Type="http://schemas.openxmlformats.org/officeDocument/2006/relationships/image" Target="../media/image5.png"/><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8.xml"/><Relationship Id="rId3" Type="http://schemas.openxmlformats.org/officeDocument/2006/relationships/image" Target="../media/image5.png"/><Relationship Id="rId4" Type="http://schemas.openxmlformats.org/officeDocument/2006/relationships/image" Target="../media/image4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9.xml"/><Relationship Id="rId3" Type="http://schemas.openxmlformats.org/officeDocument/2006/relationships/image" Target="../media/image5.png"/><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0.xml"/><Relationship Id="rId3" Type="http://schemas.openxmlformats.org/officeDocument/2006/relationships/image" Target="../media/image5.png"/><Relationship Id="rId4" Type="http://schemas.openxmlformats.org/officeDocument/2006/relationships/image" Target="../media/image50.png"/><Relationship Id="rId5" Type="http://schemas.openxmlformats.org/officeDocument/2006/relationships/image" Target="../media/image4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1.xml"/><Relationship Id="rId3" Type="http://schemas.openxmlformats.org/officeDocument/2006/relationships/image" Target="../media/image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52.xml"/><Relationship Id="rId3" Type="http://schemas.openxmlformats.org/officeDocument/2006/relationships/image" Target="../media/image5.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3.xml"/><Relationship Id="rId3" Type="http://schemas.openxmlformats.org/officeDocument/2006/relationships/image" Target="../media/image5.png"/><Relationship Id="rId4" Type="http://schemas.openxmlformats.org/officeDocument/2006/relationships/hyperlink" Target="mailto:info@partyofcommunistsusa.net"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4.xml"/><Relationship Id="rId3" Type="http://schemas.openxmlformats.org/officeDocument/2006/relationships/image" Target="../media/image5.png"/><Relationship Id="rId4" Type="http://schemas.openxmlformats.org/officeDocument/2006/relationships/hyperlink" Target="mailto:info@peoplesschool.us"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5.xml"/><Relationship Id="rId3" Type="http://schemas.openxmlformats.org/officeDocument/2006/relationships/image" Target="../media/image5.png"/><Relationship Id="rId4" Type="http://schemas.openxmlformats.org/officeDocument/2006/relationships/image" Target="../media/image6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6.xml"/><Relationship Id="rId3" Type="http://schemas.openxmlformats.org/officeDocument/2006/relationships/image" Target="../media/image5.png"/><Relationship Id="rId4" Type="http://schemas.openxmlformats.org/officeDocument/2006/relationships/image" Target="../media/image55.png"/><Relationship Id="rId5" Type="http://schemas.openxmlformats.org/officeDocument/2006/relationships/image" Target="../media/image54.png"/><Relationship Id="rId6" Type="http://schemas.openxmlformats.org/officeDocument/2006/relationships/image" Target="../media/image60.png"/><Relationship Id="rId7" Type="http://schemas.openxmlformats.org/officeDocument/2006/relationships/image" Target="../media/image58.png"/><Relationship Id="rId8" Type="http://schemas.openxmlformats.org/officeDocument/2006/relationships/image" Target="../media/image6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7.xml"/><Relationship Id="rId3" Type="http://schemas.openxmlformats.org/officeDocument/2006/relationships/hyperlink" Target="http://luel.us/laborschool" TargetMode="External"/><Relationship Id="rId4" Type="http://schemas.openxmlformats.org/officeDocument/2006/relationships/image" Target="../media/image67.png"/><Relationship Id="rId5" Type="http://schemas.openxmlformats.org/officeDocument/2006/relationships/image" Target="../media/image57.png"/><Relationship Id="rId6" Type="http://schemas.openxmlformats.org/officeDocument/2006/relationships/image" Target="../media/image5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8.xml"/><Relationship Id="rId3" Type="http://schemas.openxmlformats.org/officeDocument/2006/relationships/image" Target="../media/image5.png"/><Relationship Id="rId4" Type="http://schemas.openxmlformats.org/officeDocument/2006/relationships/hyperlink" Target="http://www.youtube.com/watch?v=Ig3Sw0gEDb8" TargetMode="External"/><Relationship Id="rId5" Type="http://schemas.openxmlformats.org/officeDocument/2006/relationships/image" Target="../media/image5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66"/>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6" name="Google Shape;316;p66"/>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317" name="Google Shape;317;p66"/>
          <p:cNvSpPr txBox="1"/>
          <p:nvPr/>
        </p:nvSpPr>
        <p:spPr>
          <a:xfrm>
            <a:off x="1576050" y="4516700"/>
            <a:ext cx="5991900" cy="724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solidFill>
                  <a:srgbClr val="FFF2CC"/>
                </a:solidFill>
                <a:latin typeface="Georgia"/>
                <a:ea typeface="Georgia"/>
                <a:cs typeface="Georgia"/>
                <a:sym typeface="Georgia"/>
              </a:rPr>
              <a:t>Star Spangled Banner - George Wesley, Jr.</a:t>
            </a:r>
            <a:endParaRPr sz="1800">
              <a:solidFill>
                <a:srgbClr val="FFF2CC"/>
              </a:solidFill>
              <a:latin typeface="Georgia"/>
              <a:ea typeface="Georgia"/>
              <a:cs typeface="Georgia"/>
              <a:sym typeface="Georgia"/>
            </a:endParaRPr>
          </a:p>
          <a:p>
            <a:pPr indent="0" lvl="0" marL="0" rtl="0" algn="ctr">
              <a:spcBef>
                <a:spcPts val="0"/>
              </a:spcBef>
              <a:spcAft>
                <a:spcPts val="0"/>
              </a:spcAft>
              <a:buNone/>
            </a:pPr>
            <a:r>
              <a:t/>
            </a:r>
            <a:endParaRPr sz="1800">
              <a:solidFill>
                <a:srgbClr val="FFF2CC"/>
              </a:solidFill>
              <a:latin typeface="Georgia"/>
              <a:ea typeface="Georgia"/>
              <a:cs typeface="Georgia"/>
              <a:sym typeface="Georgia"/>
            </a:endParaRPr>
          </a:p>
        </p:txBody>
      </p:sp>
      <p:pic>
        <p:nvPicPr>
          <p:cNvPr id="318" name="Google Shape;318;p66" title="Baseball.mp4">
            <a:hlinkClick r:id="rId4"/>
          </p:cNvPr>
          <p:cNvPicPr preferRelativeResize="0"/>
          <p:nvPr/>
        </p:nvPicPr>
        <p:blipFill>
          <a:blip r:embed="rId5">
            <a:alphaModFix/>
          </a:blip>
          <a:stretch>
            <a:fillRect/>
          </a:stretch>
        </p:blipFill>
        <p:spPr>
          <a:xfrm>
            <a:off x="2010085" y="1101000"/>
            <a:ext cx="5123525" cy="3415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0"/>
                                        <p:tgtEl>
                                          <p:spTgt spid="3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pic>
        <p:nvPicPr>
          <p:cNvPr id="387" name="Google Shape;387;p75"/>
          <p:cNvPicPr preferRelativeResize="0"/>
          <p:nvPr/>
        </p:nvPicPr>
        <p:blipFill rotWithShape="1">
          <a:blip r:embed="rId3">
            <a:alphaModFix/>
          </a:blip>
          <a:srcRect b="0" l="0" r="0" t="0"/>
          <a:stretch/>
        </p:blipFill>
        <p:spPr>
          <a:xfrm>
            <a:off x="3988800" y="38625"/>
            <a:ext cx="1166400" cy="1166400"/>
          </a:xfrm>
          <a:prstGeom prst="rect">
            <a:avLst/>
          </a:prstGeom>
          <a:noFill/>
          <a:ln>
            <a:noFill/>
          </a:ln>
        </p:spPr>
      </p:pic>
      <p:sp>
        <p:nvSpPr>
          <p:cNvPr id="388" name="Google Shape;388;p75"/>
          <p:cNvSpPr txBox="1"/>
          <p:nvPr/>
        </p:nvSpPr>
        <p:spPr>
          <a:xfrm>
            <a:off x="195550" y="110550"/>
            <a:ext cx="3793200" cy="5703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lang="en" sz="1800">
                <a:solidFill>
                  <a:srgbClr val="E4E5B8"/>
                </a:solidFill>
                <a:latin typeface="Georgia"/>
                <a:ea typeface="Georgia"/>
                <a:cs typeface="Georgia"/>
                <a:sym typeface="Georgia"/>
              </a:rPr>
              <a:t>In 1933, staff writer Ben Field ventured out to report on a Dodgers-Giants game at Brooklyn’s Ebbets Field. Noting the typically raucous comments of the fans as they responded to the ebb and flow of the game, Field wrote:</a:t>
            </a:r>
            <a:endParaRPr sz="18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rPr i="1" lang="en" sz="1800">
                <a:solidFill>
                  <a:srgbClr val="E4E5B8"/>
                </a:solidFill>
                <a:latin typeface="Georgia"/>
                <a:ea typeface="Georgia"/>
                <a:cs typeface="Georgia"/>
                <a:sym typeface="Georgia"/>
              </a:rPr>
              <a:t>“Are these ‘bad elements’? Many are workers who have so identified themselves with their team that they cannot sleep or eat when the team loses.The leanness of American life under capitalism drives them to this fever.”</a:t>
            </a:r>
            <a:endParaRPr i="1" sz="18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E4E5B8"/>
              </a:solidFill>
              <a:latin typeface="Georgia"/>
              <a:ea typeface="Georgia"/>
              <a:cs typeface="Georgia"/>
              <a:sym typeface="Georgia"/>
            </a:endParaRPr>
          </a:p>
        </p:txBody>
      </p:sp>
      <p:pic>
        <p:nvPicPr>
          <p:cNvPr id="389" name="Google Shape;389;p75"/>
          <p:cNvPicPr preferRelativeResize="0"/>
          <p:nvPr/>
        </p:nvPicPr>
        <p:blipFill>
          <a:blip r:embed="rId4">
            <a:alphaModFix/>
          </a:blip>
          <a:stretch>
            <a:fillRect/>
          </a:stretch>
        </p:blipFill>
        <p:spPr>
          <a:xfrm>
            <a:off x="4542850" y="1357425"/>
            <a:ext cx="4448750" cy="29857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121"/>
        </a:solidFill>
      </p:bgPr>
    </p:bg>
    <p:spTree>
      <p:nvGrpSpPr>
        <p:cNvPr id="393" name="Shape 393"/>
        <p:cNvGrpSpPr/>
        <p:nvPr/>
      </p:nvGrpSpPr>
      <p:grpSpPr>
        <a:xfrm>
          <a:off x="0" y="0"/>
          <a:ext cx="0" cy="0"/>
          <a:chOff x="0" y="0"/>
          <a:chExt cx="0" cy="0"/>
        </a:xfrm>
      </p:grpSpPr>
      <p:sp>
        <p:nvSpPr>
          <p:cNvPr id="394" name="Google Shape;394;p76"/>
          <p:cNvSpPr txBox="1"/>
          <p:nvPr/>
        </p:nvSpPr>
        <p:spPr>
          <a:xfrm>
            <a:off x="4614225" y="21300"/>
            <a:ext cx="4492200" cy="5122200"/>
          </a:xfrm>
          <a:prstGeom prst="rect">
            <a:avLst/>
          </a:prstGeom>
          <a:noFill/>
          <a:ln>
            <a:noFill/>
          </a:ln>
        </p:spPr>
        <p:txBody>
          <a:bodyPr anchorCtr="0" anchor="b"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lang="en" sz="2011">
                <a:solidFill>
                  <a:srgbClr val="E4E5B8"/>
                </a:solidFill>
                <a:latin typeface="Georgia"/>
                <a:ea typeface="Georgia"/>
                <a:cs typeface="Georgia"/>
                <a:sym typeface="Georgia"/>
              </a:rPr>
              <a:t>Nevertheless, Field did make a certain kind of history when he wrote: </a:t>
            </a:r>
            <a:r>
              <a:rPr i="1" lang="en" sz="2011">
                <a:solidFill>
                  <a:srgbClr val="E4E5B8"/>
                </a:solidFill>
                <a:latin typeface="Georgia"/>
                <a:ea typeface="Georgia"/>
                <a:cs typeface="Georgia"/>
                <a:sym typeface="Georgia"/>
              </a:rPr>
              <a:t>“You spot a few Negro fans. Negro workers make good athletes. But where are the Negroes on the field? The Big Leagues will not admit Negro players. There is something else to chalk up against capitalist-controlled sports.” </a:t>
            </a:r>
            <a:r>
              <a:rPr lang="en" sz="2011">
                <a:solidFill>
                  <a:srgbClr val="E4E5B8"/>
                </a:solidFill>
                <a:latin typeface="Georgia"/>
                <a:ea typeface="Georgia"/>
                <a:cs typeface="Georgia"/>
                <a:sym typeface="Georgia"/>
              </a:rPr>
              <a:t>It was the first time that the Daily Worker highlighted the issue that, a few years later, would become one of the hallmarks of its sports section (Daily Worker, August 29, 1933).</a:t>
            </a:r>
            <a:endParaRPr sz="2011">
              <a:solidFill>
                <a:srgbClr val="E4E5B8"/>
              </a:solidFill>
              <a:latin typeface="Georgia"/>
              <a:ea typeface="Georgia"/>
              <a:cs typeface="Georgia"/>
              <a:sym typeface="Georgia"/>
            </a:endParaRPr>
          </a:p>
        </p:txBody>
      </p:sp>
      <p:pic>
        <p:nvPicPr>
          <p:cNvPr id="395" name="Google Shape;395;p76"/>
          <p:cNvPicPr preferRelativeResize="0"/>
          <p:nvPr/>
        </p:nvPicPr>
        <p:blipFill>
          <a:blip r:embed="rId3">
            <a:alphaModFix/>
          </a:blip>
          <a:stretch>
            <a:fillRect/>
          </a:stretch>
        </p:blipFill>
        <p:spPr>
          <a:xfrm>
            <a:off x="645353" y="168625"/>
            <a:ext cx="3138700" cy="3617900"/>
          </a:xfrm>
          <a:prstGeom prst="rect">
            <a:avLst/>
          </a:prstGeom>
          <a:noFill/>
          <a:ln>
            <a:noFill/>
          </a:ln>
        </p:spPr>
      </p:pic>
      <p:sp>
        <p:nvSpPr>
          <p:cNvPr id="396" name="Google Shape;396;p76"/>
          <p:cNvSpPr txBox="1"/>
          <p:nvPr/>
        </p:nvSpPr>
        <p:spPr>
          <a:xfrm>
            <a:off x="645350" y="3909575"/>
            <a:ext cx="3012300" cy="55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1"/>
                </a:solidFill>
                <a:latin typeface="Georgia"/>
                <a:ea typeface="Georgia"/>
                <a:cs typeface="Georgia"/>
                <a:sym typeface="Georgia"/>
              </a:rPr>
              <a:t>The Daily Worker, like any other paper, would report on the standings in Baseball</a:t>
            </a:r>
            <a:endParaRPr sz="1800">
              <a:solidFill>
                <a:schemeClr val="lt1"/>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77"/>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77"/>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50000"/>
              <a:buFont typeface="Arial"/>
              <a:buNone/>
            </a:pPr>
            <a:r>
              <a:rPr lang="en" sz="2200">
                <a:solidFill>
                  <a:srgbClr val="E4E5B8"/>
                </a:solidFill>
                <a:latin typeface="Georgia"/>
                <a:ea typeface="Georgia"/>
                <a:cs typeface="Georgia"/>
                <a:sym typeface="Georgia"/>
              </a:rPr>
              <a:t>“The People’s Front must be directed towards identifying these enemies.”</a:t>
            </a:r>
            <a:endParaRPr sz="2800" strike="noStrike">
              <a:solidFill>
                <a:srgbClr val="000000"/>
              </a:solidFill>
              <a:latin typeface="Georgia"/>
              <a:ea typeface="Georgia"/>
              <a:cs typeface="Georgia"/>
              <a:sym typeface="Georgia"/>
            </a:endParaRPr>
          </a:p>
        </p:txBody>
      </p:sp>
      <p:pic>
        <p:nvPicPr>
          <p:cNvPr id="403" name="Google Shape;403;p77"/>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404" name="Google Shape;404;p77"/>
          <p:cNvSpPr/>
          <p:nvPr/>
        </p:nvSpPr>
        <p:spPr>
          <a:xfrm>
            <a:off x="2904480" y="1101240"/>
            <a:ext cx="3351900" cy="4041600"/>
          </a:xfrm>
          <a:prstGeom prst="rect">
            <a:avLst/>
          </a:prstGeom>
          <a:solidFill>
            <a:srgbClr val="ADADAD"/>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77"/>
          <p:cNvSpPr txBox="1"/>
          <p:nvPr/>
        </p:nvSpPr>
        <p:spPr>
          <a:xfrm>
            <a:off x="0" y="1033250"/>
            <a:ext cx="2904600" cy="3879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en" sz="2000">
                <a:solidFill>
                  <a:srgbClr val="E4E5B8"/>
                </a:solidFill>
                <a:latin typeface="Georgia"/>
                <a:ea typeface="Georgia"/>
                <a:cs typeface="Georgia"/>
                <a:sym typeface="Georgia"/>
              </a:rPr>
              <a:t>Most astonishing of all, perhaps, were the two full pages devoted to</a:t>
            </a:r>
            <a:endParaRPr sz="2000">
              <a:solidFill>
                <a:srgbClr val="E4E5B8"/>
              </a:solidFill>
              <a:latin typeface="Georgia"/>
              <a:ea typeface="Georgia"/>
              <a:cs typeface="Georgia"/>
              <a:sym typeface="Georgia"/>
            </a:endParaRPr>
          </a:p>
          <a:p>
            <a:pPr indent="0" lvl="0" marL="0" rtl="0" algn="ctr">
              <a:spcBef>
                <a:spcPts val="0"/>
              </a:spcBef>
              <a:spcAft>
                <a:spcPts val="0"/>
              </a:spcAft>
              <a:buClr>
                <a:schemeClr val="dk1"/>
              </a:buClr>
              <a:buSzPts val="1100"/>
              <a:buFont typeface="Arial"/>
              <a:buNone/>
            </a:pPr>
            <a:r>
              <a:rPr lang="en" sz="2000">
                <a:solidFill>
                  <a:srgbClr val="E4E5B8"/>
                </a:solidFill>
                <a:latin typeface="Georgia"/>
                <a:ea typeface="Georgia"/>
                <a:cs typeface="Georgia"/>
                <a:sym typeface="Georgia"/>
              </a:rPr>
              <a:t>sports. Gone were the ponderous dismissals of professional sports as nothing but an ideological tool of the bosses and the patronizing continents</a:t>
            </a:r>
            <a:endParaRPr sz="2000">
              <a:solidFill>
                <a:srgbClr val="E4E5B8"/>
              </a:solidFill>
              <a:latin typeface="Georgia"/>
              <a:ea typeface="Georgia"/>
              <a:cs typeface="Georgia"/>
              <a:sym typeface="Georgia"/>
            </a:endParaRPr>
          </a:p>
          <a:p>
            <a:pPr indent="0" lvl="0" marL="0" rtl="0" algn="ctr">
              <a:spcBef>
                <a:spcPts val="0"/>
              </a:spcBef>
              <a:spcAft>
                <a:spcPts val="0"/>
              </a:spcAft>
              <a:buNone/>
            </a:pPr>
            <a:r>
              <a:rPr lang="en" sz="2000">
                <a:solidFill>
                  <a:srgbClr val="E4E5B8"/>
                </a:solidFill>
                <a:latin typeface="Georgia"/>
                <a:ea typeface="Georgia"/>
                <a:cs typeface="Georgia"/>
                <a:sym typeface="Georgia"/>
              </a:rPr>
              <a:t>about the fans who came out to the games.</a:t>
            </a:r>
            <a:endParaRPr sz="2000">
              <a:solidFill>
                <a:srgbClr val="E4E5B8"/>
              </a:solidFill>
              <a:latin typeface="Georgia"/>
              <a:ea typeface="Georgia"/>
              <a:cs typeface="Georgia"/>
              <a:sym typeface="Georgia"/>
            </a:endParaRPr>
          </a:p>
        </p:txBody>
      </p:sp>
      <p:sp>
        <p:nvSpPr>
          <p:cNvPr id="406" name="Google Shape;406;p77"/>
          <p:cNvSpPr txBox="1"/>
          <p:nvPr/>
        </p:nvSpPr>
        <p:spPr>
          <a:xfrm>
            <a:off x="6239050" y="1033250"/>
            <a:ext cx="2904600" cy="3879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It was probably one of the first issues of this new weekend edition of the Daily Worker that Lester Rodney, the Communist who helped break the Color Line in American Sports</a:t>
            </a:r>
            <a:r>
              <a:rPr i="1" lang="en" sz="2000">
                <a:solidFill>
                  <a:srgbClr val="E4E5B8"/>
                </a:solidFill>
                <a:latin typeface="Georgia"/>
                <a:ea typeface="Georgia"/>
                <a:cs typeface="Georgia"/>
                <a:sym typeface="Georgia"/>
              </a:rPr>
              <a:t> </a:t>
            </a:r>
            <a:r>
              <a:rPr lang="en" sz="2000">
                <a:solidFill>
                  <a:srgbClr val="E4E5B8"/>
                </a:solidFill>
                <a:latin typeface="Georgia"/>
                <a:ea typeface="Georgia"/>
                <a:cs typeface="Georgia"/>
                <a:sym typeface="Georgia"/>
              </a:rPr>
              <a:t>found himself thumbing through on a January winters night on the NYU campus.</a:t>
            </a:r>
            <a:endParaRPr sz="2000">
              <a:solidFill>
                <a:srgbClr val="E4E5B8"/>
              </a:solidFill>
              <a:latin typeface="Georgia"/>
              <a:ea typeface="Georgia"/>
              <a:cs typeface="Georgia"/>
              <a:sym typeface="Georgia"/>
            </a:endParaRPr>
          </a:p>
        </p:txBody>
      </p:sp>
      <p:pic>
        <p:nvPicPr>
          <p:cNvPr id="407" name="Google Shape;407;p77"/>
          <p:cNvPicPr preferRelativeResize="0"/>
          <p:nvPr/>
        </p:nvPicPr>
        <p:blipFill>
          <a:blip r:embed="rId4">
            <a:alphaModFix/>
          </a:blip>
          <a:stretch>
            <a:fillRect/>
          </a:stretch>
        </p:blipFill>
        <p:spPr>
          <a:xfrm>
            <a:off x="3290825" y="1531025"/>
            <a:ext cx="2388900" cy="34337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78"/>
          <p:cNvSpPr/>
          <p:nvPr/>
        </p:nvSpPr>
        <p:spPr>
          <a:xfrm>
            <a:off x="0" y="0"/>
            <a:ext cx="9143640" cy="110088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78"/>
          <p:cNvSpPr txBox="1"/>
          <p:nvPr>
            <p:ph type="title"/>
          </p:nvPr>
        </p:nvSpPr>
        <p:spPr>
          <a:xfrm>
            <a:off x="1658160" y="264240"/>
            <a:ext cx="724932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50000"/>
              <a:buFont typeface="Arial"/>
              <a:buNone/>
            </a:pPr>
            <a:r>
              <a:rPr lang="en" sz="2200">
                <a:solidFill>
                  <a:srgbClr val="E4E5B8"/>
                </a:solidFill>
                <a:latin typeface="Georgia"/>
                <a:ea typeface="Georgia"/>
                <a:cs typeface="Georgia"/>
                <a:sym typeface="Georgia"/>
              </a:rPr>
              <a:t>“T</a:t>
            </a:r>
            <a:r>
              <a:rPr lang="en" sz="2200">
                <a:solidFill>
                  <a:srgbClr val="E4E5B8"/>
                </a:solidFill>
                <a:latin typeface="Georgia"/>
                <a:ea typeface="Georgia"/>
                <a:cs typeface="Georgia"/>
                <a:sym typeface="Georgia"/>
              </a:rPr>
              <a:t>he People’s Front must be directed towards identifying these enemies.”</a:t>
            </a:r>
            <a:endParaRPr sz="2800" strike="noStrike">
              <a:solidFill>
                <a:srgbClr val="000000"/>
              </a:solidFill>
              <a:latin typeface="Georgia"/>
              <a:ea typeface="Georgia"/>
              <a:cs typeface="Georgia"/>
              <a:sym typeface="Georgia"/>
            </a:endParaRPr>
          </a:p>
        </p:txBody>
      </p:sp>
      <p:pic>
        <p:nvPicPr>
          <p:cNvPr id="414" name="Google Shape;414;p78"/>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415" name="Google Shape;415;p78"/>
          <p:cNvSpPr/>
          <p:nvPr/>
        </p:nvSpPr>
        <p:spPr>
          <a:xfrm>
            <a:off x="2904480" y="1101240"/>
            <a:ext cx="3351960" cy="4041720"/>
          </a:xfrm>
          <a:prstGeom prst="rect">
            <a:avLst/>
          </a:prstGeom>
          <a:solidFill>
            <a:srgbClr val="ADADAD"/>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78"/>
          <p:cNvSpPr txBox="1"/>
          <p:nvPr/>
        </p:nvSpPr>
        <p:spPr>
          <a:xfrm>
            <a:off x="17275" y="1100875"/>
            <a:ext cx="2887200" cy="399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300">
                <a:solidFill>
                  <a:srgbClr val="E4E5B8"/>
                </a:solidFill>
                <a:latin typeface="Georgia"/>
                <a:ea typeface="Georgia"/>
                <a:cs typeface="Georgia"/>
                <a:sym typeface="Georgia"/>
              </a:rPr>
              <a:t>Even while racial barriers were eroding in the other sports as a result of the breakthrough of Jesse Owens and his fellow black starts at the 1936 Berlin Olympics and the accomplishments of Joe Louis and Henry Armstrong in the boxing ring, “organized” baseball remained lily-white.</a:t>
            </a:r>
            <a:endParaRPr sz="1300">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r>
              <a:rPr lang="en" sz="1300">
                <a:solidFill>
                  <a:srgbClr val="E4E5B8"/>
                </a:solidFill>
                <a:latin typeface="Georgia"/>
                <a:ea typeface="Georgia"/>
                <a:cs typeface="Georgia"/>
                <a:sym typeface="Georgia"/>
              </a:rPr>
              <a:t>Rodney Lester: Our biggest asset though, was that the tunc was light Black athletes had stolen the show at the 1936 Olympics in Berlin, especially Jesse Owens, who won tour of five gold medals. And Hitler had made such a big deal about his </a:t>
            </a:r>
            <a:endParaRPr sz="1300">
              <a:solidFill>
                <a:srgbClr val="E4E5B8"/>
              </a:solidFill>
              <a:latin typeface="Georgia"/>
              <a:ea typeface="Georgia"/>
              <a:cs typeface="Georgia"/>
              <a:sym typeface="Georgia"/>
            </a:endParaRPr>
          </a:p>
        </p:txBody>
      </p:sp>
      <p:sp>
        <p:nvSpPr>
          <p:cNvPr id="417" name="Google Shape;417;p78"/>
          <p:cNvSpPr txBox="1"/>
          <p:nvPr/>
        </p:nvSpPr>
        <p:spPr>
          <a:xfrm>
            <a:off x="6256450" y="1101250"/>
            <a:ext cx="2887200" cy="3765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200"/>
              </a:spcBef>
              <a:spcAft>
                <a:spcPts val="0"/>
              </a:spcAft>
              <a:buNone/>
            </a:pPr>
            <a:r>
              <a:rPr lang="en">
                <a:solidFill>
                  <a:srgbClr val="E4E5B8"/>
                </a:solidFill>
                <a:latin typeface="Georgia"/>
                <a:ea typeface="Georgia"/>
                <a:cs typeface="Georgia"/>
                <a:sym typeface="Georgia"/>
              </a:rPr>
              <a:t>Aryan athletes was so embarrassed he wouldn’t even shake the hands of the American blacks. </a:t>
            </a:r>
            <a:r>
              <a:rPr lang="en">
                <a:solidFill>
                  <a:srgbClr val="E4E5B8"/>
                </a:solidFill>
                <a:latin typeface="Georgia"/>
                <a:ea typeface="Georgia"/>
                <a:cs typeface="Georgia"/>
                <a:sym typeface="Georgia"/>
              </a:rPr>
              <a:t>This was all over the newspapers, which had these marvelous </a:t>
            </a:r>
            <a:r>
              <a:rPr lang="en">
                <a:solidFill>
                  <a:srgbClr val="E4E5B8"/>
                </a:solidFill>
                <a:latin typeface="Georgia"/>
                <a:ea typeface="Georgia"/>
                <a:cs typeface="Georgia"/>
                <a:sym typeface="Georgia"/>
              </a:rPr>
              <a:t>pictures</a:t>
            </a:r>
            <a:r>
              <a:rPr lang="en">
                <a:solidFill>
                  <a:srgbClr val="E4E5B8"/>
                </a:solidFill>
                <a:latin typeface="Georgia"/>
                <a:ea typeface="Georgia"/>
                <a:cs typeface="Georgia"/>
                <a:sym typeface="Georgia"/>
              </a:rPr>
              <a:t> of black medal winners draped with the </a:t>
            </a:r>
            <a:r>
              <a:rPr lang="en">
                <a:solidFill>
                  <a:srgbClr val="E4E5B8"/>
                </a:solidFill>
                <a:latin typeface="Georgia"/>
                <a:ea typeface="Georgia"/>
                <a:cs typeface="Georgia"/>
                <a:sym typeface="Georgia"/>
              </a:rPr>
              <a:t>American</a:t>
            </a:r>
            <a:r>
              <a:rPr lang="en">
                <a:solidFill>
                  <a:srgbClr val="E4E5B8"/>
                </a:solidFill>
                <a:latin typeface="Georgia"/>
                <a:ea typeface="Georgia"/>
                <a:cs typeface="Georgia"/>
                <a:sym typeface="Georgia"/>
              </a:rPr>
              <a:t> flag.</a:t>
            </a:r>
            <a:endParaRPr>
              <a:solidFill>
                <a:srgbClr val="E4E5B8"/>
              </a:solidFill>
              <a:latin typeface="Georgia"/>
              <a:ea typeface="Georgia"/>
              <a:cs typeface="Georgia"/>
              <a:sym typeface="Georgia"/>
            </a:endParaRPr>
          </a:p>
          <a:p>
            <a:pPr indent="0" lvl="0" marL="0" rtl="0" algn="l">
              <a:lnSpc>
                <a:spcPct val="115000"/>
              </a:lnSpc>
              <a:spcBef>
                <a:spcPts val="1200"/>
              </a:spcBef>
              <a:spcAft>
                <a:spcPts val="0"/>
              </a:spcAft>
              <a:buNone/>
            </a:pPr>
            <a:br>
              <a:rPr lang="en">
                <a:solidFill>
                  <a:srgbClr val="E4E5B8"/>
                </a:solidFill>
                <a:latin typeface="Georgia"/>
                <a:ea typeface="Georgia"/>
                <a:cs typeface="Georgia"/>
                <a:sym typeface="Georgia"/>
              </a:rPr>
            </a:br>
            <a:r>
              <a:rPr lang="en">
                <a:solidFill>
                  <a:srgbClr val="E4E5B8"/>
                </a:solidFill>
                <a:latin typeface="Georgia"/>
                <a:ea typeface="Georgia"/>
                <a:cs typeface="Georgia"/>
                <a:sym typeface="Georgia"/>
              </a:rPr>
              <a:t> And Joe Louis was on his way to the heavyweight title. The last time there’d be a black heavyweight champion in more than twenty years So it was a good time to say. ‘Why not in baseball?'</a:t>
            </a:r>
            <a:endParaRPr>
              <a:solidFill>
                <a:srgbClr val="E4E5B8"/>
              </a:solidFill>
              <a:latin typeface="Georgia"/>
              <a:ea typeface="Georgia"/>
              <a:cs typeface="Georgia"/>
              <a:sym typeface="Georgia"/>
            </a:endParaRPr>
          </a:p>
        </p:txBody>
      </p:sp>
      <p:pic>
        <p:nvPicPr>
          <p:cNvPr id="418" name="Google Shape;418;p78"/>
          <p:cNvPicPr preferRelativeResize="0"/>
          <p:nvPr/>
        </p:nvPicPr>
        <p:blipFill>
          <a:blip r:embed="rId4">
            <a:alphaModFix/>
          </a:blip>
          <a:stretch>
            <a:fillRect/>
          </a:stretch>
        </p:blipFill>
        <p:spPr>
          <a:xfrm>
            <a:off x="3043275" y="1248550"/>
            <a:ext cx="3107176" cy="2836400"/>
          </a:xfrm>
          <a:prstGeom prst="rect">
            <a:avLst/>
          </a:prstGeom>
          <a:noFill/>
          <a:ln>
            <a:noFill/>
          </a:ln>
        </p:spPr>
      </p:pic>
      <p:sp>
        <p:nvSpPr>
          <p:cNvPr id="419" name="Google Shape;419;p78"/>
          <p:cNvSpPr txBox="1"/>
          <p:nvPr/>
        </p:nvSpPr>
        <p:spPr>
          <a:xfrm>
            <a:off x="3015413" y="4084950"/>
            <a:ext cx="3162900" cy="1046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400"/>
              </a:spcAft>
              <a:buNone/>
            </a:pPr>
            <a:r>
              <a:rPr lang="en" sz="1000">
                <a:solidFill>
                  <a:schemeClr val="dk1"/>
                </a:solidFill>
                <a:latin typeface="Georgia"/>
                <a:ea typeface="Georgia"/>
                <a:cs typeface="Georgia"/>
                <a:sym typeface="Georgia"/>
              </a:rPr>
              <a:t>June 22, 1938: Joe Louis won by KO over German Max Schmeling. With Hitler in power and a second world war looming, Louis was cast as the defender of democracy against Schmeling, the hero of Nazi Germany.</a:t>
            </a:r>
            <a:endParaRPr sz="1000">
              <a:solidFill>
                <a:schemeClr val="dk1"/>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79"/>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79"/>
          <p:cNvSpPr txBox="1"/>
          <p:nvPr>
            <p:ph type="title"/>
          </p:nvPr>
        </p:nvSpPr>
        <p:spPr>
          <a:xfrm>
            <a:off x="1658160" y="264402"/>
            <a:ext cx="7249200" cy="572400"/>
          </a:xfrm>
          <a:prstGeom prst="rect">
            <a:avLst/>
          </a:prstGeom>
          <a:noFill/>
          <a:ln>
            <a:noFill/>
          </a:ln>
        </p:spPr>
        <p:txBody>
          <a:bodyPr anchorCtr="0" anchor="t" bIns="91425" lIns="0" spcFirstLastPara="1" rIns="0" wrap="square" tIns="91425">
            <a:normAutofit fontScale="90000"/>
          </a:bodyPr>
          <a:lstStyle/>
          <a:p>
            <a:pPr indent="0" lvl="0" marL="0" rtl="0" algn="ctr">
              <a:lnSpc>
                <a:spcPct val="100000"/>
              </a:lnSpc>
              <a:spcBef>
                <a:spcPts val="0"/>
              </a:spcBef>
              <a:spcAft>
                <a:spcPts val="0"/>
              </a:spcAft>
              <a:buClr>
                <a:srgbClr val="E4E5B8"/>
              </a:buClr>
              <a:buSzPct val="100000"/>
              <a:buFont typeface="Georgia"/>
              <a:buNone/>
            </a:pPr>
            <a:r>
              <a:rPr lang="en" sz="2800">
                <a:solidFill>
                  <a:srgbClr val="E4E5B8"/>
                </a:solidFill>
                <a:latin typeface="Georgia"/>
                <a:ea typeface="Georgia"/>
                <a:cs typeface="Georgia"/>
                <a:sym typeface="Georgia"/>
              </a:rPr>
              <a:t>The Party, the Daily Worker and Sports</a:t>
            </a:r>
            <a:endParaRPr b="0" sz="2800" strike="noStrike">
              <a:solidFill>
                <a:srgbClr val="000000"/>
              </a:solidFill>
              <a:latin typeface="Arial"/>
              <a:ea typeface="Arial"/>
              <a:cs typeface="Arial"/>
              <a:sym typeface="Arial"/>
            </a:endParaRPr>
          </a:p>
        </p:txBody>
      </p:sp>
      <p:pic>
        <p:nvPicPr>
          <p:cNvPr id="426" name="Google Shape;426;p79"/>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427" name="Google Shape;427;p79"/>
          <p:cNvSpPr txBox="1"/>
          <p:nvPr/>
        </p:nvSpPr>
        <p:spPr>
          <a:xfrm>
            <a:off x="42550" y="1101000"/>
            <a:ext cx="5921700" cy="4544700"/>
          </a:xfrm>
          <a:prstGeom prst="rect">
            <a:avLst/>
          </a:prstGeom>
          <a:noFill/>
          <a:ln>
            <a:noFill/>
          </a:ln>
        </p:spPr>
        <p:txBody>
          <a:bodyPr anchorCtr="0" anchor="t" bIns="45000" lIns="90000" spcFirstLastPara="1" rIns="90000" wrap="square" tIns="45000">
            <a:noAutofit/>
          </a:bodyPr>
          <a:lstStyle/>
          <a:p>
            <a:pPr indent="0" lvl="0" marL="0" rtl="0" algn="just">
              <a:spcBef>
                <a:spcPts val="0"/>
              </a:spcBef>
              <a:spcAft>
                <a:spcPts val="0"/>
              </a:spcAft>
              <a:buNone/>
            </a:pPr>
            <a:r>
              <a:rPr lang="en" sz="2100">
                <a:solidFill>
                  <a:srgbClr val="E4E5B8"/>
                </a:solidFill>
                <a:latin typeface="Georgia"/>
                <a:ea typeface="Georgia"/>
                <a:cs typeface="Georgia"/>
                <a:sym typeface="Georgia"/>
              </a:rPr>
              <a:t>Until the early 1930s, the Party's membership was made up largely of European immigrants who had brought with them a tradition of workers’ sports associations, organized principally by socialist and Communist parties. In some Central European countries, membership in such organizations numbered in the hundreds of thousands. The main sports these immigrants enjoyed playing and watching were soccer, volleyball, gymnastics, and track and field.</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p:txBody>
      </p:sp>
      <p:pic>
        <p:nvPicPr>
          <p:cNvPr id="428" name="Google Shape;428;p79"/>
          <p:cNvPicPr preferRelativeResize="0"/>
          <p:nvPr/>
        </p:nvPicPr>
        <p:blipFill rotWithShape="1">
          <a:blip r:embed="rId4">
            <a:alphaModFix/>
          </a:blip>
          <a:srcRect b="0" l="25015" r="0" t="0"/>
          <a:stretch/>
        </p:blipFill>
        <p:spPr>
          <a:xfrm>
            <a:off x="6040775" y="1049650"/>
            <a:ext cx="2846949" cy="2093675"/>
          </a:xfrm>
          <a:prstGeom prst="rect">
            <a:avLst/>
          </a:prstGeom>
          <a:noFill/>
          <a:ln>
            <a:noFill/>
          </a:ln>
        </p:spPr>
      </p:pic>
      <p:sp>
        <p:nvSpPr>
          <p:cNvPr id="429" name="Google Shape;429;p79"/>
          <p:cNvSpPr txBox="1"/>
          <p:nvPr/>
        </p:nvSpPr>
        <p:spPr>
          <a:xfrm>
            <a:off x="5964250" y="3143325"/>
            <a:ext cx="31203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CPUSA  established the Labor Sport Union, a coalition of worker athletic clubs, primarily located in the urban Northeast and Midwest. One of their successful sporting accomplishments was the Workers' Soccer Association (WSA).This communist soccer league played two seasons per year and competed for city, regional, and national championships. (From the Young Worker)</a:t>
            </a:r>
            <a:endParaRPr sz="1200">
              <a:solidFill>
                <a:srgbClr val="E4E5B8"/>
              </a:solidFill>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80"/>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80"/>
          <p:cNvSpPr txBox="1"/>
          <p:nvPr>
            <p:ph type="title"/>
          </p:nvPr>
        </p:nvSpPr>
        <p:spPr>
          <a:xfrm>
            <a:off x="1658160" y="264402"/>
            <a:ext cx="7249200" cy="572400"/>
          </a:xfrm>
          <a:prstGeom prst="rect">
            <a:avLst/>
          </a:prstGeom>
          <a:noFill/>
          <a:ln>
            <a:noFill/>
          </a:ln>
        </p:spPr>
        <p:txBody>
          <a:bodyPr anchorCtr="0" anchor="t" bIns="91425" lIns="0" spcFirstLastPara="1" rIns="0" wrap="square" tIns="91425">
            <a:normAutofit fontScale="90000"/>
          </a:bodyPr>
          <a:lstStyle/>
          <a:p>
            <a:pPr indent="0" lvl="0" marL="0" rtl="0" algn="ctr">
              <a:lnSpc>
                <a:spcPct val="100000"/>
              </a:lnSpc>
              <a:spcBef>
                <a:spcPts val="0"/>
              </a:spcBef>
              <a:spcAft>
                <a:spcPts val="0"/>
              </a:spcAft>
              <a:buClr>
                <a:srgbClr val="E4E5B8"/>
              </a:buClr>
              <a:buSzPct val="100000"/>
              <a:buFont typeface="Georgia"/>
              <a:buNone/>
            </a:pPr>
            <a:r>
              <a:rPr lang="en" sz="2800">
                <a:solidFill>
                  <a:srgbClr val="E4E5B8"/>
                </a:solidFill>
                <a:latin typeface="Georgia"/>
                <a:ea typeface="Georgia"/>
                <a:cs typeface="Georgia"/>
                <a:sym typeface="Georgia"/>
              </a:rPr>
              <a:t>The Party, the Daily Worker and Sports</a:t>
            </a:r>
            <a:endParaRPr b="0" sz="2800" strike="noStrike">
              <a:solidFill>
                <a:srgbClr val="000000"/>
              </a:solidFill>
              <a:latin typeface="Arial"/>
              <a:ea typeface="Arial"/>
              <a:cs typeface="Arial"/>
              <a:sym typeface="Arial"/>
            </a:endParaRPr>
          </a:p>
        </p:txBody>
      </p:sp>
      <p:pic>
        <p:nvPicPr>
          <p:cNvPr id="436" name="Google Shape;436;p80"/>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437" name="Google Shape;437;p80"/>
          <p:cNvSpPr txBox="1"/>
          <p:nvPr/>
        </p:nvSpPr>
        <p:spPr>
          <a:xfrm>
            <a:off x="2988125" y="1101000"/>
            <a:ext cx="6035100" cy="4447500"/>
          </a:xfrm>
          <a:prstGeom prst="rect">
            <a:avLst/>
          </a:prstGeom>
          <a:noFill/>
          <a:ln>
            <a:noFill/>
          </a:ln>
        </p:spPr>
        <p:txBody>
          <a:bodyPr anchorCtr="0" anchor="t" bIns="45000" lIns="90000" spcFirstLastPara="1" rIns="90000" wrap="square" tIns="45000">
            <a:noAutofit/>
          </a:bodyPr>
          <a:lstStyle/>
          <a:p>
            <a:pPr indent="0" lvl="0" marL="0" rtl="0" algn="just">
              <a:spcBef>
                <a:spcPts val="0"/>
              </a:spcBef>
              <a:spcAft>
                <a:spcPts val="0"/>
              </a:spcAft>
              <a:buNone/>
            </a:pPr>
            <a:r>
              <a:rPr lang="en" sz="1700">
                <a:solidFill>
                  <a:srgbClr val="E4E5B8"/>
                </a:solidFill>
                <a:latin typeface="Georgia"/>
                <a:ea typeface="Georgia"/>
                <a:cs typeface="Georgia"/>
                <a:sym typeface="Georgia"/>
              </a:rPr>
              <a:t>In 1927, acknowledging their own members’ interest in sport and trying to reach out to others of similar national background, the U.S. Communist Party helped establish the </a:t>
            </a:r>
            <a:r>
              <a:rPr b="1" lang="en" sz="1700">
                <a:solidFill>
                  <a:srgbClr val="E4E5B8"/>
                </a:solidFill>
                <a:latin typeface="Georgia"/>
                <a:ea typeface="Georgia"/>
                <a:cs typeface="Georgia"/>
                <a:sym typeface="Georgia"/>
              </a:rPr>
              <a:t>Labor Sports Union</a:t>
            </a:r>
            <a:r>
              <a:rPr lang="en" sz="1700">
                <a:solidFill>
                  <a:srgbClr val="E4E5B8"/>
                </a:solidFill>
                <a:latin typeface="Georgia"/>
                <a:ea typeface="Georgia"/>
                <a:cs typeface="Georgia"/>
                <a:sym typeface="Georgia"/>
              </a:rPr>
              <a:t> (LSU). While the</a:t>
            </a:r>
            <a:r>
              <a:rPr b="1" lang="en" sz="1700">
                <a:solidFill>
                  <a:srgbClr val="E4E5B8"/>
                </a:solidFill>
                <a:latin typeface="Georgia"/>
                <a:ea typeface="Georgia"/>
                <a:cs typeface="Georgia"/>
                <a:sym typeface="Georgia"/>
              </a:rPr>
              <a:t> Daily Worker</a:t>
            </a:r>
            <a:r>
              <a:rPr lang="en" sz="1700">
                <a:solidFill>
                  <a:srgbClr val="E4E5B8"/>
                </a:solidFill>
                <a:latin typeface="Georgia"/>
                <a:ea typeface="Georgia"/>
                <a:cs typeface="Georgia"/>
                <a:sym typeface="Georgia"/>
              </a:rPr>
              <a:t> occasionally reported on the LSU’s activities—one can find there the announcement of an “Eastern District Wrestling Meet’’ and a “Workers’ Table Tennis Meet,” along with the standings of the Metropolitan Workers’ Basketball League and the schedule of the </a:t>
            </a:r>
            <a:r>
              <a:rPr b="1" lang="en" sz="1700">
                <a:solidFill>
                  <a:srgbClr val="E4E5B8"/>
                </a:solidFill>
                <a:latin typeface="Georgia"/>
                <a:ea typeface="Georgia"/>
                <a:cs typeface="Georgia"/>
                <a:sym typeface="Georgia"/>
              </a:rPr>
              <a:t>Metropolitan Workers’ Soccer League</a:t>
            </a:r>
            <a:r>
              <a:rPr lang="en" sz="1700">
                <a:solidFill>
                  <a:srgbClr val="E4E5B8"/>
                </a:solidFill>
                <a:latin typeface="Georgia"/>
                <a:ea typeface="Georgia"/>
                <a:cs typeface="Georgia"/>
                <a:sym typeface="Georgia"/>
              </a:rPr>
              <a:t> (February 3, 1933)—regular Communist coverage of sports was to be found only in the pages of the Young Communist League’s monthly newspaper,</a:t>
            </a:r>
            <a:r>
              <a:rPr b="1" lang="en" sz="1700">
                <a:solidFill>
                  <a:srgbClr val="E4E5B8"/>
                </a:solidFill>
                <a:latin typeface="Georgia"/>
                <a:ea typeface="Georgia"/>
                <a:cs typeface="Georgia"/>
                <a:sym typeface="Georgia"/>
              </a:rPr>
              <a:t> the Young Worker.</a:t>
            </a:r>
            <a:endParaRPr b="1" sz="1700">
              <a:solidFill>
                <a:srgbClr val="E4E5B8"/>
              </a:solidFill>
              <a:latin typeface="Georgia"/>
              <a:ea typeface="Georgia"/>
              <a:cs typeface="Georgia"/>
              <a:sym typeface="Georgia"/>
            </a:endParaRPr>
          </a:p>
        </p:txBody>
      </p:sp>
      <p:pic>
        <p:nvPicPr>
          <p:cNvPr id="438" name="Google Shape;438;p80"/>
          <p:cNvPicPr preferRelativeResize="0"/>
          <p:nvPr/>
        </p:nvPicPr>
        <p:blipFill>
          <a:blip r:embed="rId4">
            <a:alphaModFix/>
          </a:blip>
          <a:stretch>
            <a:fillRect/>
          </a:stretch>
        </p:blipFill>
        <p:spPr>
          <a:xfrm>
            <a:off x="0" y="1283188"/>
            <a:ext cx="2988123" cy="25771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81"/>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44" name="Google Shape;444;p81"/>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8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8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51" name="Google Shape;451;p8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52" name="Google Shape;452;p82"/>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marR="0" rtl="0" algn="l">
              <a:lnSpc>
                <a:spcPct val="1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What is your name, pronouns and state (or country/territory)?</a:t>
            </a:r>
            <a:endParaRPr b="0" i="0" sz="250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Where do you work? Is it unionized?</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How did you find out about the People’s School?</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What do you think about tonight's class?</a:t>
            </a:r>
            <a:endParaRPr b="0" i="0" sz="2500" u="none" cap="none" strike="noStrike">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83"/>
          <p:cNvSpPr txBox="1"/>
          <p:nvPr>
            <p:ph idx="4294967295" type="title"/>
          </p:nvPr>
        </p:nvSpPr>
        <p:spPr>
          <a:xfrm>
            <a:off x="311760" y="3312720"/>
            <a:ext cx="8520000" cy="841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E4E5B8"/>
              </a:buClr>
              <a:buSzPts val="5200"/>
              <a:buFont typeface="Georgia"/>
              <a:buNone/>
            </a:pPr>
            <a:r>
              <a:rPr lang="en" sz="5200">
                <a:solidFill>
                  <a:srgbClr val="E4E5B8"/>
                </a:solidFill>
                <a:latin typeface="Georgia"/>
                <a:ea typeface="Georgia"/>
                <a:cs typeface="Georgia"/>
                <a:sym typeface="Georgia"/>
              </a:rPr>
              <a:t>Lester Rodney &amp; the Fight to Desegregate Baseball </a:t>
            </a:r>
            <a:endParaRPr sz="5200">
              <a:solidFill>
                <a:srgbClr val="E4E5B8"/>
              </a:solidFill>
              <a:latin typeface="Georgia"/>
              <a:ea typeface="Georgia"/>
              <a:cs typeface="Georgia"/>
              <a:sym typeface="Georgia"/>
            </a:endParaRPr>
          </a:p>
        </p:txBody>
      </p:sp>
      <p:pic>
        <p:nvPicPr>
          <p:cNvPr id="458" name="Google Shape;458;p83"/>
          <p:cNvPicPr preferRelativeResize="0"/>
          <p:nvPr/>
        </p:nvPicPr>
        <p:blipFill rotWithShape="1">
          <a:blip r:embed="rId3">
            <a:alphaModFix/>
          </a:blip>
          <a:srcRect b="0" l="0" r="0" t="0"/>
          <a:stretch/>
        </p:blipFill>
        <p:spPr>
          <a:xfrm>
            <a:off x="3648960" y="897840"/>
            <a:ext cx="1845720" cy="184572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84"/>
          <p:cNvSpPr/>
          <p:nvPr/>
        </p:nvSpPr>
        <p:spPr>
          <a:xfrm>
            <a:off x="0" y="0"/>
            <a:ext cx="9143640" cy="110088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84"/>
          <p:cNvSpPr txBox="1"/>
          <p:nvPr>
            <p:ph type="title"/>
          </p:nvPr>
        </p:nvSpPr>
        <p:spPr>
          <a:xfrm>
            <a:off x="1658160" y="264240"/>
            <a:ext cx="724932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A Communist in the Press Box?</a:t>
            </a:r>
            <a:endParaRPr sz="2800">
              <a:solidFill>
                <a:srgbClr val="E4E5B8"/>
              </a:solidFill>
              <a:latin typeface="Georgia"/>
              <a:ea typeface="Georgia"/>
              <a:cs typeface="Georgia"/>
              <a:sym typeface="Georgia"/>
            </a:endParaRPr>
          </a:p>
        </p:txBody>
      </p:sp>
      <p:pic>
        <p:nvPicPr>
          <p:cNvPr id="465" name="Google Shape;465;p84"/>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466" name="Google Shape;466;p84"/>
          <p:cNvSpPr txBox="1"/>
          <p:nvPr/>
        </p:nvSpPr>
        <p:spPr>
          <a:xfrm>
            <a:off x="127000" y="1149300"/>
            <a:ext cx="5553900" cy="358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Lester Rodney: By the time I got to NYU in the thirties. I still didn't know much about communism. I was working odd depression-type jobs by day and going to NYU at night.</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 I wasn't looking for a degree or anything, just picking a few courses that interested me: journalism, sociology, political science. But you couldn't avoid the political discussions that went on everywhere.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I used to argue with the Communists at first. I'd use the same arguments that people later used against me. like "You can't  change human nature." Things like that.</a:t>
            </a:r>
            <a:endParaRPr sz="1700">
              <a:solidFill>
                <a:srgbClr val="E4E5B8"/>
              </a:solidFill>
              <a:latin typeface="Georgia"/>
              <a:ea typeface="Georgia"/>
              <a:cs typeface="Georgia"/>
              <a:sym typeface="Georgia"/>
            </a:endParaRPr>
          </a:p>
        </p:txBody>
      </p:sp>
      <p:sp>
        <p:nvSpPr>
          <p:cNvPr id="467" name="Google Shape;467;p84"/>
          <p:cNvSpPr txBox="1"/>
          <p:nvPr/>
        </p:nvSpPr>
        <p:spPr>
          <a:xfrm>
            <a:off x="6081775" y="1654800"/>
            <a:ext cx="3079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468" name="Google Shape;468;p84"/>
          <p:cNvPicPr preferRelativeResize="0"/>
          <p:nvPr/>
        </p:nvPicPr>
        <p:blipFill>
          <a:blip r:embed="rId4">
            <a:alphaModFix/>
          </a:blip>
          <a:stretch>
            <a:fillRect/>
          </a:stretch>
        </p:blipFill>
        <p:spPr>
          <a:xfrm>
            <a:off x="6081775" y="1119274"/>
            <a:ext cx="2518375" cy="3162177"/>
          </a:xfrm>
          <a:prstGeom prst="rect">
            <a:avLst/>
          </a:prstGeom>
          <a:noFill/>
          <a:ln>
            <a:noFill/>
          </a:ln>
        </p:spPr>
      </p:pic>
      <p:sp>
        <p:nvSpPr>
          <p:cNvPr id="469" name="Google Shape;469;p84"/>
          <p:cNvSpPr txBox="1"/>
          <p:nvPr/>
        </p:nvSpPr>
        <p:spPr>
          <a:xfrm>
            <a:off x="5774249" y="4247325"/>
            <a:ext cx="32334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Georgia"/>
                <a:ea typeface="Georgia"/>
                <a:cs typeface="Georgia"/>
                <a:sym typeface="Georgia"/>
              </a:rPr>
              <a:t>1932 Campaign Poster Communist Party USA. James W. Ford was the first Black VP candidate in history.</a:t>
            </a:r>
            <a:endParaRPr sz="1300">
              <a:solidFill>
                <a:schemeClr val="lt1"/>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67"/>
          <p:cNvSpPr txBox="1"/>
          <p:nvPr>
            <p:ph idx="1" type="subTitle"/>
          </p:nvPr>
        </p:nvSpPr>
        <p:spPr>
          <a:xfrm>
            <a:off x="311700" y="4497675"/>
            <a:ext cx="8520600" cy="792600"/>
          </a:xfrm>
          <a:prstGeom prst="rect">
            <a:avLst/>
          </a:prstGeom>
        </p:spPr>
        <p:txBody>
          <a:bodyPr anchorCtr="0" anchor="t" bIns="0" lIns="0" spcFirstLastPara="1" rIns="0" wrap="square" tIns="0">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8/31/26</a:t>
            </a:r>
            <a:endParaRPr>
              <a:solidFill>
                <a:srgbClr val="E4E5B8"/>
              </a:solidFill>
              <a:latin typeface="Georgia"/>
              <a:ea typeface="Georgia"/>
              <a:cs typeface="Georgia"/>
              <a:sym typeface="Georgia"/>
            </a:endParaRPr>
          </a:p>
        </p:txBody>
      </p:sp>
      <p:sp>
        <p:nvSpPr>
          <p:cNvPr id="324" name="Google Shape;324;p67"/>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325" name="Google Shape;325;p67"/>
          <p:cNvPicPr preferRelativeResize="0"/>
          <p:nvPr/>
        </p:nvPicPr>
        <p:blipFill>
          <a:blip r:embed="rId3">
            <a:alphaModFix/>
          </a:blip>
          <a:stretch>
            <a:fillRect/>
          </a:stretch>
        </p:blipFill>
        <p:spPr>
          <a:xfrm>
            <a:off x="923513" y="357800"/>
            <a:ext cx="7296982" cy="4192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85"/>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85"/>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A Communist in the Press Box?</a:t>
            </a:r>
            <a:endParaRPr sz="2800">
              <a:solidFill>
                <a:srgbClr val="E4E5B8"/>
              </a:solidFill>
              <a:latin typeface="Georgia"/>
              <a:ea typeface="Georgia"/>
              <a:cs typeface="Georgia"/>
              <a:sym typeface="Georgia"/>
            </a:endParaRPr>
          </a:p>
        </p:txBody>
      </p:sp>
      <p:pic>
        <p:nvPicPr>
          <p:cNvPr id="476" name="Google Shape;476;p85"/>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477" name="Google Shape;477;p85"/>
          <p:cNvSpPr txBox="1"/>
          <p:nvPr/>
        </p:nvSpPr>
        <p:spPr>
          <a:xfrm>
            <a:off x="134975" y="1101000"/>
            <a:ext cx="5358300" cy="332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Leonard Rodney on getting a press pass:  The first thing I did was write to the secretary of the </a:t>
            </a:r>
            <a:r>
              <a:rPr i="1" lang="en" sz="1700">
                <a:solidFill>
                  <a:srgbClr val="E4E5B8"/>
                </a:solidFill>
                <a:latin typeface="Georgia"/>
                <a:ea typeface="Georgia"/>
                <a:cs typeface="Georgia"/>
                <a:sym typeface="Georgia"/>
              </a:rPr>
              <a:t>Baseball Writers’ Association </a:t>
            </a:r>
            <a:r>
              <a:rPr lang="en" sz="1700">
                <a:solidFill>
                  <a:srgbClr val="E4E5B8"/>
                </a:solidFill>
                <a:latin typeface="Georgia"/>
                <a:ea typeface="Georgia"/>
                <a:cs typeface="Georgia"/>
                <a:sym typeface="Georgia"/>
              </a:rPr>
              <a:t>(BBWA) of America. I told him the </a:t>
            </a:r>
            <a:r>
              <a:rPr i="1" lang="en" sz="1700">
                <a:solidFill>
                  <a:srgbClr val="E4E5B8"/>
                </a:solidFill>
                <a:latin typeface="Georgia"/>
                <a:ea typeface="Georgia"/>
                <a:cs typeface="Georgia"/>
                <a:sym typeface="Georgia"/>
              </a:rPr>
              <a:t>Daily Worker </a:t>
            </a:r>
            <a:r>
              <a:rPr lang="en" sz="1700">
                <a:solidFill>
                  <a:srgbClr val="E4E5B8"/>
                </a:solidFill>
                <a:latin typeface="Georgia"/>
                <a:ea typeface="Georgia"/>
                <a:cs typeface="Georgia"/>
                <a:sym typeface="Georgia"/>
              </a:rPr>
              <a:t>had started a sports section and I was covering baseball and wanted to be a member.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They wrote back and said, in effect ‘</a:t>
            </a:r>
            <a:r>
              <a:rPr i="1" lang="en" sz="1700">
                <a:solidFill>
                  <a:srgbClr val="E4E5B8"/>
                </a:solidFill>
                <a:latin typeface="Georgia"/>
                <a:ea typeface="Georgia"/>
                <a:cs typeface="Georgia"/>
                <a:sym typeface="Georgia"/>
              </a:rPr>
              <a:t>You’d better get a track record.</a:t>
            </a:r>
            <a:r>
              <a:rPr lang="en" sz="1700">
                <a:solidFill>
                  <a:srgbClr val="E4E5B8"/>
                </a:solidFill>
                <a:latin typeface="Georgia"/>
                <a:ea typeface="Georgia"/>
                <a:cs typeface="Georgia"/>
                <a:sym typeface="Georgia"/>
              </a:rPr>
              <a:t>’ It took a year before I was admitted as a working professional for a regular sports section.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They wanted to see that we were really covering sports and not just writing “Communist propaganda.”</a:t>
            </a:r>
            <a:endParaRPr sz="1200">
              <a:latin typeface="Georgia"/>
              <a:ea typeface="Georgia"/>
              <a:cs typeface="Georgia"/>
              <a:sym typeface="Georgia"/>
            </a:endParaRPr>
          </a:p>
        </p:txBody>
      </p:sp>
      <p:pic>
        <p:nvPicPr>
          <p:cNvPr id="478" name="Google Shape;478;p85"/>
          <p:cNvPicPr preferRelativeResize="0"/>
          <p:nvPr/>
        </p:nvPicPr>
        <p:blipFill>
          <a:blip r:embed="rId4">
            <a:alphaModFix/>
          </a:blip>
          <a:stretch>
            <a:fillRect/>
          </a:stretch>
        </p:blipFill>
        <p:spPr>
          <a:xfrm>
            <a:off x="5561425" y="1313525"/>
            <a:ext cx="3345925" cy="1881540"/>
          </a:xfrm>
          <a:prstGeom prst="rect">
            <a:avLst/>
          </a:prstGeom>
          <a:noFill/>
          <a:ln>
            <a:noFill/>
          </a:ln>
        </p:spPr>
      </p:pic>
      <p:sp>
        <p:nvSpPr>
          <p:cNvPr id="479" name="Google Shape;479;p85"/>
          <p:cNvSpPr txBox="1"/>
          <p:nvPr/>
        </p:nvSpPr>
        <p:spPr>
          <a:xfrm>
            <a:off x="5561425" y="3195075"/>
            <a:ext cx="33459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chemeClr val="lt1"/>
                </a:solidFill>
                <a:latin typeface="Georgia"/>
                <a:ea typeface="Georgia"/>
                <a:cs typeface="Georgia"/>
                <a:sym typeface="Georgia"/>
              </a:rPr>
              <a:t>Lester Rodney holding the press passes he earned as a working professional Baseball Writers’ Association (BBWA) of America</a:t>
            </a:r>
            <a:endParaRPr sz="1500">
              <a:solidFill>
                <a:schemeClr val="lt1"/>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86"/>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86"/>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A Communist in the Press Box?</a:t>
            </a:r>
            <a:endParaRPr sz="2800">
              <a:solidFill>
                <a:srgbClr val="E4E5B8"/>
              </a:solidFill>
              <a:latin typeface="Georgia"/>
              <a:ea typeface="Georgia"/>
              <a:cs typeface="Georgia"/>
              <a:sym typeface="Georgia"/>
            </a:endParaRPr>
          </a:p>
        </p:txBody>
      </p:sp>
      <p:pic>
        <p:nvPicPr>
          <p:cNvPr id="486" name="Google Shape;486;p86"/>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487" name="Google Shape;487;p86"/>
          <p:cNvSpPr txBox="1"/>
          <p:nvPr/>
        </p:nvSpPr>
        <p:spPr>
          <a:xfrm>
            <a:off x="100825" y="1101000"/>
            <a:ext cx="46077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latin typeface="Georgia"/>
                <a:ea typeface="Georgia"/>
                <a:cs typeface="Georgia"/>
                <a:sym typeface="Georgia"/>
              </a:rPr>
              <a:t>LR: In general, I got along pretty well with the other writers. They got a kick just out of my being around. Newspapermen like the offbeat. I wasn't there as a Communist</a:t>
            </a:r>
            <a:r>
              <a:rPr lang="en" sz="1800" u="sng">
                <a:solidFill>
                  <a:srgbClr val="E4E5B8"/>
                </a:solidFill>
                <a:latin typeface="Georgia"/>
                <a:ea typeface="Georgia"/>
                <a:cs typeface="Georgia"/>
                <a:sym typeface="Georgia"/>
              </a:rPr>
              <a:t> but as a sportswriter.</a:t>
            </a:r>
            <a:r>
              <a:rPr lang="en" sz="1800">
                <a:solidFill>
                  <a:srgbClr val="E4E5B8"/>
                </a:solidFill>
                <a:latin typeface="Georgia"/>
                <a:ea typeface="Georgia"/>
                <a:cs typeface="Georgia"/>
                <a:sym typeface="Georgia"/>
              </a:rPr>
              <a:t> They knew where I stood politically, but I didn't preach to them. </a:t>
            </a:r>
            <a:endParaRPr sz="1800">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rgbClr val="E4E5B8"/>
              </a:solidFill>
              <a:latin typeface="Georgia"/>
              <a:ea typeface="Georgia"/>
              <a:cs typeface="Georgia"/>
              <a:sym typeface="Georgia"/>
            </a:endParaRPr>
          </a:p>
          <a:p>
            <a:pPr indent="0" lvl="0" marL="0" rtl="0" algn="l">
              <a:spcBef>
                <a:spcPts val="0"/>
              </a:spcBef>
              <a:spcAft>
                <a:spcPts val="0"/>
              </a:spcAft>
              <a:buNone/>
            </a:pPr>
            <a:r>
              <a:rPr lang="en" sz="1800">
                <a:solidFill>
                  <a:srgbClr val="E4E5B8"/>
                </a:solidFill>
                <a:latin typeface="Georgia"/>
                <a:ea typeface="Georgia"/>
                <a:cs typeface="Georgia"/>
                <a:sym typeface="Georgia"/>
              </a:rPr>
              <a:t>You know, in all my years as a sportswriter nobody ever raised the question whether a Communist should be allowed in the press box—not even in the McCarthy years during the fifties. Because they knew me. I'm a fellow working sportswriter and knowledgeable. </a:t>
            </a:r>
            <a:endParaRPr sz="1800">
              <a:solidFill>
                <a:srgbClr val="E4E5B8"/>
              </a:solidFill>
              <a:latin typeface="Georgia"/>
              <a:ea typeface="Georgia"/>
              <a:cs typeface="Georgia"/>
              <a:sym typeface="Georgia"/>
            </a:endParaRPr>
          </a:p>
        </p:txBody>
      </p:sp>
      <p:sp>
        <p:nvSpPr>
          <p:cNvPr id="488" name="Google Shape;488;p86"/>
          <p:cNvSpPr txBox="1"/>
          <p:nvPr/>
        </p:nvSpPr>
        <p:spPr>
          <a:xfrm>
            <a:off x="5800300" y="1569500"/>
            <a:ext cx="3360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sp>
        <p:nvSpPr>
          <p:cNvPr id="489" name="Google Shape;489;p86"/>
          <p:cNvSpPr txBox="1"/>
          <p:nvPr/>
        </p:nvSpPr>
        <p:spPr>
          <a:xfrm>
            <a:off x="6047675" y="2200700"/>
            <a:ext cx="3113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490" name="Google Shape;490;p86"/>
          <p:cNvPicPr preferRelativeResize="0"/>
          <p:nvPr/>
        </p:nvPicPr>
        <p:blipFill>
          <a:blip r:embed="rId4">
            <a:alphaModFix/>
          </a:blip>
          <a:stretch>
            <a:fillRect/>
          </a:stretch>
        </p:blipFill>
        <p:spPr>
          <a:xfrm>
            <a:off x="4910675" y="1169050"/>
            <a:ext cx="3996675" cy="2959901"/>
          </a:xfrm>
          <a:prstGeom prst="rect">
            <a:avLst/>
          </a:prstGeom>
          <a:noFill/>
          <a:ln>
            <a:noFill/>
          </a:ln>
        </p:spPr>
      </p:pic>
      <p:sp>
        <p:nvSpPr>
          <p:cNvPr id="491" name="Google Shape;491;p86"/>
          <p:cNvSpPr txBox="1"/>
          <p:nvPr/>
        </p:nvSpPr>
        <p:spPr>
          <a:xfrm>
            <a:off x="4977000" y="4197000"/>
            <a:ext cx="3864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lt1"/>
                </a:solidFill>
                <a:latin typeface="Georgia"/>
                <a:ea typeface="Georgia"/>
                <a:cs typeface="Georgia"/>
                <a:sym typeface="Georgia"/>
              </a:rPr>
              <a:t>Pittsburgh Crawfords, 1935 (Negro Leagues Baseball Museum)</a:t>
            </a:r>
            <a:endParaRPr>
              <a:solidFill>
                <a:schemeClr val="lt1"/>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87"/>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87"/>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Covering sports in the </a:t>
            </a:r>
            <a:r>
              <a:rPr b="1" lang="en" sz="2800">
                <a:solidFill>
                  <a:srgbClr val="E4E5B8"/>
                </a:solidFill>
                <a:latin typeface="Georgia"/>
                <a:ea typeface="Georgia"/>
                <a:cs typeface="Georgia"/>
                <a:sym typeface="Georgia"/>
              </a:rPr>
              <a:t>Daily Worker</a:t>
            </a:r>
            <a:endParaRPr b="1" sz="2800">
              <a:solidFill>
                <a:srgbClr val="E4E5B8"/>
              </a:solidFill>
              <a:latin typeface="Georgia"/>
              <a:ea typeface="Georgia"/>
              <a:cs typeface="Georgia"/>
              <a:sym typeface="Georgia"/>
            </a:endParaRPr>
          </a:p>
        </p:txBody>
      </p:sp>
      <p:pic>
        <p:nvPicPr>
          <p:cNvPr id="498" name="Google Shape;498;p87"/>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499" name="Google Shape;499;p87"/>
          <p:cNvSpPr txBox="1"/>
          <p:nvPr/>
        </p:nvSpPr>
        <p:spPr>
          <a:xfrm>
            <a:off x="143450" y="1101000"/>
            <a:ext cx="3729000" cy="358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rgbClr val="E4E5B8"/>
                </a:solidFill>
                <a:latin typeface="Georgia"/>
                <a:ea typeface="Georgia"/>
                <a:cs typeface="Georgia"/>
                <a:sym typeface="Georgia"/>
              </a:rPr>
              <a:t>LR: We covered the games just the same as the other sports </a:t>
            </a:r>
            <a:r>
              <a:rPr lang="en" sz="1700">
                <a:solidFill>
                  <a:srgbClr val="E4E5B8"/>
                </a:solidFill>
                <a:latin typeface="Georgia"/>
                <a:ea typeface="Georgia"/>
                <a:cs typeface="Georgia"/>
                <a:sym typeface="Georgia"/>
              </a:rPr>
              <a:t>writers</a:t>
            </a:r>
            <a:r>
              <a:rPr lang="en" sz="1700">
                <a:solidFill>
                  <a:srgbClr val="E4E5B8"/>
                </a:solidFill>
                <a:latin typeface="Georgia"/>
                <a:ea typeface="Georgia"/>
                <a:cs typeface="Georgia"/>
                <a:sym typeface="Georgia"/>
              </a:rPr>
              <a:t> but in addition we began to introduce these other questions. </a:t>
            </a:r>
            <a:r>
              <a:rPr lang="en" sz="1700" u="sng">
                <a:solidFill>
                  <a:srgbClr val="E4E5B8"/>
                </a:solidFill>
                <a:latin typeface="Georgia"/>
                <a:ea typeface="Georgia"/>
                <a:cs typeface="Georgia"/>
                <a:sym typeface="Georgia"/>
              </a:rPr>
              <a:t>But seperate</a:t>
            </a:r>
            <a:r>
              <a:rPr lang="en" sz="1700">
                <a:solidFill>
                  <a:srgbClr val="E4E5B8"/>
                </a:solidFill>
                <a:latin typeface="Georgia"/>
                <a:ea typeface="Georgia"/>
                <a:cs typeface="Georgia"/>
                <a:sym typeface="Georgia"/>
              </a:rPr>
              <a:t>. </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We didn’t write stories about how the Dodgers defeated the Giants 3-2 and so and so pitched, and then in the next sentence say, “but where were the Black players?” We just ran sports stories, but </a:t>
            </a:r>
            <a:r>
              <a:rPr lang="en" sz="1700">
                <a:solidFill>
                  <a:srgbClr val="E4E5B8"/>
                </a:solidFill>
                <a:latin typeface="Georgia"/>
                <a:ea typeface="Georgia"/>
                <a:cs typeface="Georgia"/>
                <a:sym typeface="Georgia"/>
              </a:rPr>
              <a:t>separately</a:t>
            </a:r>
            <a:r>
              <a:rPr lang="en" sz="1700">
                <a:solidFill>
                  <a:srgbClr val="E4E5B8"/>
                </a:solidFill>
                <a:latin typeface="Georgia"/>
                <a:ea typeface="Georgia"/>
                <a:cs typeface="Georgia"/>
                <a:sym typeface="Georgia"/>
              </a:rPr>
              <a:t> in the same page we began raising the question of Black players.</a:t>
            </a:r>
            <a:endParaRPr sz="1700">
              <a:solidFill>
                <a:srgbClr val="E4E5B8"/>
              </a:solidFill>
              <a:latin typeface="Georgia"/>
              <a:ea typeface="Georgia"/>
              <a:cs typeface="Georgia"/>
              <a:sym typeface="Georgia"/>
            </a:endParaRPr>
          </a:p>
        </p:txBody>
      </p:sp>
      <p:sp>
        <p:nvSpPr>
          <p:cNvPr id="500" name="Google Shape;500;p87"/>
          <p:cNvSpPr txBox="1"/>
          <p:nvPr/>
        </p:nvSpPr>
        <p:spPr>
          <a:xfrm>
            <a:off x="5083800" y="1680375"/>
            <a:ext cx="4077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501" name="Google Shape;501;p87"/>
          <p:cNvPicPr preferRelativeResize="0"/>
          <p:nvPr/>
        </p:nvPicPr>
        <p:blipFill>
          <a:blip r:embed="rId4">
            <a:alphaModFix/>
          </a:blip>
          <a:stretch>
            <a:fillRect/>
          </a:stretch>
        </p:blipFill>
        <p:spPr>
          <a:xfrm>
            <a:off x="3872450" y="1550350"/>
            <a:ext cx="5134051" cy="288790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88"/>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88"/>
          <p:cNvSpPr txBox="1"/>
          <p:nvPr>
            <p:ph type="title"/>
          </p:nvPr>
        </p:nvSpPr>
        <p:spPr>
          <a:xfrm>
            <a:off x="1658160" y="142090"/>
            <a:ext cx="7249200" cy="572400"/>
          </a:xfrm>
          <a:prstGeom prst="rect">
            <a:avLst/>
          </a:prstGeom>
          <a:noFill/>
          <a:ln>
            <a:noFill/>
          </a:ln>
        </p:spPr>
        <p:txBody>
          <a:bodyPr anchorCtr="0" anchor="t" bIns="91425" lIns="0" spcFirstLastPara="1" rIns="0" wrap="square" tIns="91425">
            <a:normAutofit fontScale="90000"/>
          </a:bodyPr>
          <a:lstStyle/>
          <a:p>
            <a:pPr indent="0" lvl="0" marL="0" rtl="0" algn="l">
              <a:lnSpc>
                <a:spcPct val="115000"/>
              </a:lnSpc>
              <a:spcBef>
                <a:spcPts val="2400"/>
              </a:spcBef>
              <a:spcAft>
                <a:spcPts val="0"/>
              </a:spcAft>
              <a:buClr>
                <a:schemeClr val="dk1"/>
              </a:buClr>
              <a:buSzPct val="47826"/>
              <a:buFont typeface="Arial"/>
              <a:buNone/>
            </a:pPr>
            <a:r>
              <a:rPr lang="en" sz="2300">
                <a:solidFill>
                  <a:srgbClr val="E4E5B8"/>
                </a:solidFill>
                <a:latin typeface="Georgia"/>
                <a:ea typeface="Georgia"/>
                <a:cs typeface="Georgia"/>
                <a:sym typeface="Georgia"/>
              </a:rPr>
              <a:t>Crime of the Big Leagues (full movie) - Lester Rodney's fight to desegregate baseball</a:t>
            </a:r>
            <a:endParaRPr sz="2300">
              <a:solidFill>
                <a:srgbClr val="E4E5B8"/>
              </a:solidFill>
              <a:latin typeface="Georgia"/>
              <a:ea typeface="Georgia"/>
              <a:cs typeface="Georgia"/>
              <a:sym typeface="Georgia"/>
            </a:endParaRPr>
          </a:p>
          <a:p>
            <a:pPr indent="0" lvl="0" marL="0" rtl="0" algn="l">
              <a:lnSpc>
                <a:spcPct val="100000"/>
              </a:lnSpc>
              <a:spcBef>
                <a:spcPts val="600"/>
              </a:spcBef>
              <a:spcAft>
                <a:spcPts val="0"/>
              </a:spcAft>
              <a:buClr>
                <a:srgbClr val="E4E5B8"/>
              </a:buClr>
              <a:buSzPct val="100000"/>
              <a:buFont typeface="Georgia"/>
              <a:buNone/>
            </a:pPr>
            <a:r>
              <a:t/>
            </a:r>
            <a:endParaRPr sz="2800">
              <a:solidFill>
                <a:srgbClr val="E4E5B8"/>
              </a:solidFill>
              <a:latin typeface="Georgia"/>
              <a:ea typeface="Georgia"/>
              <a:cs typeface="Georgia"/>
              <a:sym typeface="Georgia"/>
            </a:endParaRPr>
          </a:p>
        </p:txBody>
      </p:sp>
      <p:pic>
        <p:nvPicPr>
          <p:cNvPr id="508" name="Google Shape;508;p88"/>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pic>
        <p:nvPicPr>
          <p:cNvPr descr="As virtually everyone knows, Jackie Robinson joined the Brooklyn Dodgers in 1947, and broke the color ban in baseball.&#10;&#10;But few Americans know  Lester Rodney -- the sports editor of the Daily Worker, New York's Communist Party newspaper, who prepared the ground, repeatedly calling the ban &quot;un-American&quot; and &quot;the Crime of the Big Leagues.&quot;&#10;. &#10;For over ten years, Lester Rodney’s columns put unrelenting pressure on baseball’s establishment.  Who would have thought that a communist writer would become the loudest voice in the fight to desegregate America’s national pastime?" id="509" name="Google Shape;509;p88" title="Crime of the Big Leagues (full movie) - Lester Rodney's fight to desegregate baseball">
            <a:hlinkClick r:id="rId4"/>
          </p:cNvPr>
          <p:cNvPicPr preferRelativeResize="0"/>
          <p:nvPr/>
        </p:nvPicPr>
        <p:blipFill>
          <a:blip r:embed="rId5">
            <a:alphaModFix/>
          </a:blip>
          <a:stretch>
            <a:fillRect/>
          </a:stretch>
        </p:blipFill>
        <p:spPr>
          <a:xfrm>
            <a:off x="1356175" y="1146775"/>
            <a:ext cx="6731325" cy="3786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9"/>
                                        </p:tgtEl>
                                        <p:attrNameLst>
                                          <p:attrName>style.visibility</p:attrName>
                                        </p:attrNameLst>
                                      </p:cBhvr>
                                      <p:to>
                                        <p:strVal val="visible"/>
                                      </p:to>
                                    </p:set>
                                    <p:animEffect filter="fade" transition="in">
                                      <p:cBhvr>
                                        <p:cTn dur="1000"/>
                                        <p:tgtEl>
                                          <p:spTgt spid="5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pic>
        <p:nvPicPr>
          <p:cNvPr id="514" name="Google Shape;514;p89"/>
          <p:cNvPicPr preferRelativeResize="0"/>
          <p:nvPr/>
        </p:nvPicPr>
        <p:blipFill rotWithShape="1">
          <a:blip r:embed="rId3">
            <a:alphaModFix/>
          </a:blip>
          <a:srcRect b="0" l="0" r="0" t="0"/>
          <a:stretch/>
        </p:blipFill>
        <p:spPr>
          <a:xfrm>
            <a:off x="4152075" y="0"/>
            <a:ext cx="1166400" cy="1166400"/>
          </a:xfrm>
          <a:prstGeom prst="rect">
            <a:avLst/>
          </a:prstGeom>
          <a:noFill/>
          <a:ln>
            <a:noFill/>
          </a:ln>
        </p:spPr>
      </p:pic>
      <p:sp>
        <p:nvSpPr>
          <p:cNvPr id="515" name="Google Shape;515;p89"/>
          <p:cNvSpPr txBox="1"/>
          <p:nvPr/>
        </p:nvSpPr>
        <p:spPr>
          <a:xfrm>
            <a:off x="181925" y="73400"/>
            <a:ext cx="4285800" cy="489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lang="en" sz="2000">
                <a:solidFill>
                  <a:srgbClr val="E4E5B8"/>
                </a:solidFill>
                <a:latin typeface="Georgia"/>
                <a:ea typeface="Georgia"/>
                <a:cs typeface="Georgia"/>
                <a:sym typeface="Georgia"/>
              </a:rPr>
              <a:t>Mike Gold wrote. "We must never cease to be that </a:t>
            </a:r>
            <a:r>
              <a:rPr i="1" lang="en" sz="2000">
                <a:solidFill>
                  <a:srgbClr val="E4E5B8"/>
                </a:solidFill>
                <a:latin typeface="Georgia"/>
                <a:ea typeface="Georgia"/>
                <a:cs typeface="Georgia"/>
                <a:sym typeface="Georgia"/>
              </a:rPr>
              <a:t>'nerve over which oppression's pains are felt, otherwise unrecorded.</a:t>
            </a:r>
            <a:r>
              <a:rPr lang="en" sz="2000">
                <a:solidFill>
                  <a:srgbClr val="E4E5B8"/>
                </a:solidFill>
                <a:latin typeface="Georgia"/>
                <a:ea typeface="Georgia"/>
                <a:cs typeface="Georgia"/>
                <a:sym typeface="Georgia"/>
              </a:rPr>
              <a:t>' We must keep on fighting until jim crow is ruined, finished, destroyed in every dirty root and fibre.”</a:t>
            </a:r>
            <a:endParaRPr sz="20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rPr lang="en" sz="2000">
                <a:solidFill>
                  <a:srgbClr val="E4E5B8"/>
                </a:solidFill>
                <a:latin typeface="Georgia"/>
                <a:ea typeface="Georgia"/>
                <a:cs typeface="Georgia"/>
                <a:sym typeface="Georgia"/>
              </a:rPr>
              <a:t>"I hope this victory will gladden the lonesome days of Lester Rodney and make him remember that his life has been important in the anti-fascist struggle. We owe a big bouquet to Lester Rodney."</a:t>
            </a:r>
            <a:endParaRPr sz="2000">
              <a:solidFill>
                <a:srgbClr val="E4E5B8"/>
              </a:solidFill>
              <a:latin typeface="Georgia"/>
              <a:ea typeface="Georgia"/>
              <a:cs typeface="Georgia"/>
              <a:sym typeface="Georgia"/>
            </a:endParaRPr>
          </a:p>
        </p:txBody>
      </p:sp>
      <p:pic>
        <p:nvPicPr>
          <p:cNvPr id="516" name="Google Shape;516;p89"/>
          <p:cNvPicPr preferRelativeResize="0"/>
          <p:nvPr/>
        </p:nvPicPr>
        <p:blipFill>
          <a:blip r:embed="rId4">
            <a:alphaModFix/>
          </a:blip>
          <a:stretch>
            <a:fillRect/>
          </a:stretch>
        </p:blipFill>
        <p:spPr>
          <a:xfrm>
            <a:off x="4620125" y="1318800"/>
            <a:ext cx="4371475" cy="260669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90"/>
          <p:cNvSpPr txBox="1"/>
          <p:nvPr>
            <p:ph idx="4294967295" type="title"/>
          </p:nvPr>
        </p:nvSpPr>
        <p:spPr>
          <a:xfrm>
            <a:off x="311760" y="3312720"/>
            <a:ext cx="8520000" cy="841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E4E5B8"/>
              </a:buClr>
              <a:buSzPts val="5200"/>
              <a:buFont typeface="Georgia"/>
              <a:buNone/>
            </a:pPr>
            <a:r>
              <a:rPr lang="en" sz="5200">
                <a:solidFill>
                  <a:srgbClr val="E4E5B8"/>
                </a:solidFill>
                <a:latin typeface="Georgia"/>
                <a:ea typeface="Georgia"/>
                <a:cs typeface="Georgia"/>
                <a:sym typeface="Georgia"/>
              </a:rPr>
              <a:t>Discussion </a:t>
            </a:r>
            <a:endParaRPr sz="5200">
              <a:solidFill>
                <a:srgbClr val="E4E5B8"/>
              </a:solidFill>
              <a:latin typeface="Georgia"/>
              <a:ea typeface="Georgia"/>
              <a:cs typeface="Georgia"/>
              <a:sym typeface="Georgia"/>
            </a:endParaRPr>
          </a:p>
        </p:txBody>
      </p:sp>
      <p:pic>
        <p:nvPicPr>
          <p:cNvPr id="522" name="Google Shape;522;p90"/>
          <p:cNvPicPr preferRelativeResize="0"/>
          <p:nvPr/>
        </p:nvPicPr>
        <p:blipFill rotWithShape="1">
          <a:blip r:embed="rId3">
            <a:alphaModFix/>
          </a:blip>
          <a:srcRect b="0" l="0" r="0" t="0"/>
          <a:stretch/>
        </p:blipFill>
        <p:spPr>
          <a:xfrm>
            <a:off x="3648960" y="897840"/>
            <a:ext cx="1845720" cy="184572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26" name="Shape 526"/>
        <p:cNvGrpSpPr/>
        <p:nvPr/>
      </p:nvGrpSpPr>
      <p:grpSpPr>
        <a:xfrm>
          <a:off x="0" y="0"/>
          <a:ext cx="0" cy="0"/>
          <a:chOff x="0" y="0"/>
          <a:chExt cx="0" cy="0"/>
        </a:xfrm>
      </p:grpSpPr>
      <p:sp>
        <p:nvSpPr>
          <p:cNvPr id="527" name="Google Shape;527;p91"/>
          <p:cNvSpPr txBox="1"/>
          <p:nvPr>
            <p:ph idx="4294967295" type="title"/>
          </p:nvPr>
        </p:nvSpPr>
        <p:spPr>
          <a:xfrm>
            <a:off x="311760" y="3312720"/>
            <a:ext cx="8520000" cy="841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E4E5B8"/>
              </a:buClr>
              <a:buSzPts val="5200"/>
              <a:buFont typeface="Georgia"/>
              <a:buNone/>
            </a:pPr>
            <a:r>
              <a:rPr lang="en" sz="5200">
                <a:solidFill>
                  <a:srgbClr val="E4E5B8"/>
                </a:solidFill>
                <a:latin typeface="Georgia"/>
                <a:ea typeface="Georgia"/>
                <a:cs typeface="Georgia"/>
                <a:sym typeface="Georgia"/>
              </a:rPr>
              <a:t>The Negro Baseball League and Breaking the Color Line in Baseball. </a:t>
            </a:r>
            <a:endParaRPr sz="5200">
              <a:solidFill>
                <a:srgbClr val="E4E5B8"/>
              </a:solidFill>
              <a:latin typeface="Georgia"/>
              <a:ea typeface="Georgia"/>
              <a:cs typeface="Georgia"/>
              <a:sym typeface="Georgia"/>
            </a:endParaRPr>
          </a:p>
        </p:txBody>
      </p:sp>
      <p:pic>
        <p:nvPicPr>
          <p:cNvPr id="528" name="Google Shape;528;p91"/>
          <p:cNvPicPr preferRelativeResize="0"/>
          <p:nvPr/>
        </p:nvPicPr>
        <p:blipFill rotWithShape="1">
          <a:blip r:embed="rId3">
            <a:alphaModFix/>
          </a:blip>
          <a:srcRect b="0" l="0" r="0" t="0"/>
          <a:stretch/>
        </p:blipFill>
        <p:spPr>
          <a:xfrm>
            <a:off x="3648960" y="897840"/>
            <a:ext cx="1845720" cy="184572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32" name="Shape 532"/>
        <p:cNvGrpSpPr/>
        <p:nvPr/>
      </p:nvGrpSpPr>
      <p:grpSpPr>
        <a:xfrm>
          <a:off x="0" y="0"/>
          <a:ext cx="0" cy="0"/>
          <a:chOff x="0" y="0"/>
          <a:chExt cx="0" cy="0"/>
        </a:xfrm>
      </p:grpSpPr>
      <p:sp>
        <p:nvSpPr>
          <p:cNvPr id="533" name="Google Shape;533;p92"/>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92"/>
          <p:cNvSpPr txBox="1"/>
          <p:nvPr>
            <p:ph type="title"/>
          </p:nvPr>
        </p:nvSpPr>
        <p:spPr>
          <a:xfrm>
            <a:off x="1658160" y="142090"/>
            <a:ext cx="7249200" cy="572400"/>
          </a:xfrm>
          <a:prstGeom prst="rect">
            <a:avLst/>
          </a:prstGeom>
          <a:noFill/>
          <a:ln>
            <a:noFill/>
          </a:ln>
        </p:spPr>
        <p:txBody>
          <a:bodyPr anchorCtr="0" anchor="t" bIns="91425" lIns="0" spcFirstLastPara="1" rIns="0" wrap="square" tIns="91425">
            <a:normAutofit fontScale="90000"/>
          </a:bodyPr>
          <a:lstStyle/>
          <a:p>
            <a:pPr indent="0" lvl="0" marL="0" rtl="0" algn="l">
              <a:lnSpc>
                <a:spcPct val="115000"/>
              </a:lnSpc>
              <a:spcBef>
                <a:spcPts val="2400"/>
              </a:spcBef>
              <a:spcAft>
                <a:spcPts val="0"/>
              </a:spcAft>
              <a:buClr>
                <a:schemeClr val="dk1"/>
              </a:buClr>
              <a:buSzPct val="47826"/>
              <a:buFont typeface="Arial"/>
              <a:buNone/>
            </a:pPr>
            <a:r>
              <a:rPr b="1" lang="en" sz="2300">
                <a:solidFill>
                  <a:srgbClr val="E4E5B8"/>
                </a:solidFill>
              </a:rPr>
              <a:t>The Negro National League and the First Black Players into the Major Leagues</a:t>
            </a:r>
            <a:endParaRPr b="1" sz="2300">
              <a:solidFill>
                <a:srgbClr val="E4E5B8"/>
              </a:solidFill>
            </a:endParaRPr>
          </a:p>
          <a:p>
            <a:pPr indent="0" lvl="0" marL="0" rtl="0" algn="l">
              <a:lnSpc>
                <a:spcPct val="100000"/>
              </a:lnSpc>
              <a:spcBef>
                <a:spcPts val="600"/>
              </a:spcBef>
              <a:spcAft>
                <a:spcPts val="0"/>
              </a:spcAft>
              <a:buClr>
                <a:srgbClr val="E4E5B8"/>
              </a:buClr>
              <a:buSzPct val="100000"/>
              <a:buFont typeface="Georgia"/>
              <a:buNone/>
            </a:pPr>
            <a:r>
              <a:t/>
            </a:r>
            <a:endParaRPr sz="2800">
              <a:solidFill>
                <a:srgbClr val="E4E5B8"/>
              </a:solidFill>
              <a:latin typeface="Georgia"/>
              <a:ea typeface="Georgia"/>
              <a:cs typeface="Georgia"/>
              <a:sym typeface="Georgia"/>
            </a:endParaRPr>
          </a:p>
        </p:txBody>
      </p:sp>
      <p:pic>
        <p:nvPicPr>
          <p:cNvPr id="535" name="Google Shape;535;p92"/>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pic>
        <p:nvPicPr>
          <p:cNvPr id="536" name="Google Shape;536;p92" title="Baseball.mp4">
            <a:hlinkClick r:id="rId4"/>
          </p:cNvPr>
          <p:cNvPicPr preferRelativeResize="0"/>
          <p:nvPr/>
        </p:nvPicPr>
        <p:blipFill>
          <a:blip r:embed="rId5">
            <a:alphaModFix/>
          </a:blip>
          <a:stretch>
            <a:fillRect/>
          </a:stretch>
        </p:blipFill>
        <p:spPr>
          <a:xfrm>
            <a:off x="2065950" y="1253400"/>
            <a:ext cx="5606550" cy="3737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6"/>
                                        </p:tgtEl>
                                        <p:attrNameLst>
                                          <p:attrName>style.visibility</p:attrName>
                                        </p:attrNameLst>
                                      </p:cBhvr>
                                      <p:to>
                                        <p:strVal val="visible"/>
                                      </p:to>
                                    </p:set>
                                    <p:animEffect filter="fade" transition="in">
                                      <p:cBhvr>
                                        <p:cTn dur="1000"/>
                                        <p:tgtEl>
                                          <p:spTgt spid="5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0" name="Shape 540"/>
        <p:cNvGrpSpPr/>
        <p:nvPr/>
      </p:nvGrpSpPr>
      <p:grpSpPr>
        <a:xfrm>
          <a:off x="0" y="0"/>
          <a:ext cx="0" cy="0"/>
          <a:chOff x="0" y="0"/>
          <a:chExt cx="0" cy="0"/>
        </a:xfrm>
      </p:grpSpPr>
      <p:sp>
        <p:nvSpPr>
          <p:cNvPr id="541" name="Google Shape;541;p93"/>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93"/>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“Jim Crow Must Go!”</a:t>
            </a:r>
            <a:endParaRPr sz="2800">
              <a:solidFill>
                <a:srgbClr val="E4E5B8"/>
              </a:solidFill>
              <a:latin typeface="Georgia"/>
              <a:ea typeface="Georgia"/>
              <a:cs typeface="Georgia"/>
              <a:sym typeface="Georgia"/>
            </a:endParaRPr>
          </a:p>
        </p:txBody>
      </p:sp>
      <p:pic>
        <p:nvPicPr>
          <p:cNvPr id="543" name="Google Shape;543;p93"/>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544" name="Google Shape;544;p93"/>
          <p:cNvSpPr txBox="1"/>
          <p:nvPr/>
        </p:nvSpPr>
        <p:spPr>
          <a:xfrm>
            <a:off x="89800" y="1101000"/>
            <a:ext cx="6295500" cy="443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i="1" lang="en" sz="2300">
                <a:solidFill>
                  <a:srgbClr val="E4E5B8"/>
                </a:solidFill>
                <a:highlight>
                  <a:srgbClr val="B21F15"/>
                </a:highlight>
                <a:latin typeface="Times New Roman"/>
                <a:ea typeface="Times New Roman"/>
                <a:cs typeface="Times New Roman"/>
                <a:sym typeface="Times New Roman"/>
              </a:rPr>
              <a:t>The Daily Worker</a:t>
            </a:r>
            <a:r>
              <a:rPr b="1" lang="en" sz="2300">
                <a:solidFill>
                  <a:srgbClr val="E4E5B8"/>
                </a:solidFill>
                <a:highlight>
                  <a:srgbClr val="B21F15"/>
                </a:highlight>
                <a:latin typeface="Times New Roman"/>
                <a:ea typeface="Times New Roman"/>
                <a:cs typeface="Times New Roman"/>
                <a:sym typeface="Times New Roman"/>
              </a:rPr>
              <a:t> sportswriters also wrote often about the talented stars of the Negro Leagues and urged readers to attend black baseball games to see for themselves what the color line was denying them. The newspaper also informed its readers of the history of the Negro Leagues and how major league managers, such as John McGraw of the New York Giants, had praised the talents of its stars and how McGraw himself had tried to sign a black player, Charlie Grant, in the early 1900s.</a:t>
            </a:r>
            <a:endParaRPr b="1" sz="2300">
              <a:solidFill>
                <a:srgbClr val="E4E5B8"/>
              </a:solidFill>
              <a:highlight>
                <a:srgbClr val="B21F15"/>
              </a:highlight>
              <a:latin typeface="Times New Roman"/>
              <a:ea typeface="Times New Roman"/>
              <a:cs typeface="Times New Roman"/>
              <a:sym typeface="Times New Roman"/>
            </a:endParaRPr>
          </a:p>
          <a:p>
            <a:pPr indent="0" lvl="0" marL="0" rtl="0" algn="l">
              <a:spcBef>
                <a:spcPts val="0"/>
              </a:spcBef>
              <a:spcAft>
                <a:spcPts val="0"/>
              </a:spcAft>
              <a:buNone/>
            </a:pPr>
            <a:r>
              <a:t/>
            </a:r>
            <a:endParaRPr b="1" sz="2300">
              <a:solidFill>
                <a:srgbClr val="E4E5B8"/>
              </a:solidFill>
              <a:highlight>
                <a:srgbClr val="B21F15"/>
              </a:highlight>
              <a:latin typeface="Times New Roman"/>
              <a:ea typeface="Times New Roman"/>
              <a:cs typeface="Times New Roman"/>
              <a:sym typeface="Times New Roman"/>
            </a:endParaRPr>
          </a:p>
        </p:txBody>
      </p:sp>
      <p:pic>
        <p:nvPicPr>
          <p:cNvPr id="545" name="Google Shape;545;p93"/>
          <p:cNvPicPr preferRelativeResize="0"/>
          <p:nvPr/>
        </p:nvPicPr>
        <p:blipFill>
          <a:blip r:embed="rId4">
            <a:alphaModFix/>
          </a:blip>
          <a:stretch>
            <a:fillRect/>
          </a:stretch>
        </p:blipFill>
        <p:spPr>
          <a:xfrm>
            <a:off x="6490225" y="1409475"/>
            <a:ext cx="2453900" cy="288694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9" name="Shape 549"/>
        <p:cNvGrpSpPr/>
        <p:nvPr/>
      </p:nvGrpSpPr>
      <p:grpSpPr>
        <a:xfrm>
          <a:off x="0" y="0"/>
          <a:ext cx="0" cy="0"/>
          <a:chOff x="0" y="0"/>
          <a:chExt cx="0" cy="0"/>
        </a:xfrm>
      </p:grpSpPr>
      <p:sp>
        <p:nvSpPr>
          <p:cNvPr id="550" name="Google Shape;550;p94"/>
          <p:cNvSpPr/>
          <p:nvPr/>
        </p:nvSpPr>
        <p:spPr>
          <a:xfrm>
            <a:off x="-122475" y="-5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94"/>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t/>
            </a:r>
            <a:endParaRPr sz="2800">
              <a:solidFill>
                <a:srgbClr val="E4E5B8"/>
              </a:solidFill>
              <a:latin typeface="Georgia"/>
              <a:ea typeface="Georgia"/>
              <a:cs typeface="Georgia"/>
              <a:sym typeface="Georgia"/>
            </a:endParaRPr>
          </a:p>
        </p:txBody>
      </p:sp>
      <p:pic>
        <p:nvPicPr>
          <p:cNvPr id="552" name="Google Shape;552;p94"/>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553" name="Google Shape;553;p94"/>
          <p:cNvSpPr txBox="1"/>
          <p:nvPr/>
        </p:nvSpPr>
        <p:spPr>
          <a:xfrm>
            <a:off x="3067100" y="956700"/>
            <a:ext cx="6179100" cy="418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E4E5B8"/>
                </a:solidFill>
                <a:highlight>
                  <a:srgbClr val="B21F15"/>
                </a:highlight>
                <a:latin typeface="Times New Roman"/>
                <a:ea typeface="Times New Roman"/>
                <a:cs typeface="Times New Roman"/>
                <a:sym typeface="Times New Roman"/>
              </a:rPr>
              <a:t>Burleigh Grimes, manager of the Brookyln Dodgers, admitted to Lester Rodney in an interview that he had been impressed with black players during off-season barnstorming games. </a:t>
            </a:r>
            <a:endParaRPr b="1" sz="2000">
              <a:solidFill>
                <a:srgbClr val="E4E5B8"/>
              </a:solidFill>
              <a:highlight>
                <a:srgbClr val="B21F15"/>
              </a:highlight>
              <a:latin typeface="Times New Roman"/>
              <a:ea typeface="Times New Roman"/>
              <a:cs typeface="Times New Roman"/>
              <a:sym typeface="Times New Roman"/>
            </a:endParaRPr>
          </a:p>
          <a:p>
            <a:pPr indent="0" lvl="0" marL="0" rtl="0" algn="l">
              <a:spcBef>
                <a:spcPts val="0"/>
              </a:spcBef>
              <a:spcAft>
                <a:spcPts val="0"/>
              </a:spcAft>
              <a:buNone/>
            </a:pPr>
            <a:r>
              <a:rPr b="1" i="1" lang="en" sz="2000">
                <a:solidFill>
                  <a:srgbClr val="E4E5B8"/>
                </a:solidFill>
                <a:highlight>
                  <a:srgbClr val="B21F15"/>
                </a:highlight>
                <a:latin typeface="Times New Roman"/>
                <a:ea typeface="Times New Roman"/>
                <a:cs typeface="Times New Roman"/>
                <a:sym typeface="Times New Roman"/>
              </a:rPr>
              <a:t>"How would you feel about putting a Dodger uniform on Satchel Paige and Josh Gibson?" </a:t>
            </a:r>
            <a:r>
              <a:rPr b="1" lang="en" sz="2000">
                <a:solidFill>
                  <a:srgbClr val="E4E5B8"/>
                </a:solidFill>
                <a:highlight>
                  <a:srgbClr val="B21F15"/>
                </a:highlight>
                <a:latin typeface="Times New Roman"/>
                <a:ea typeface="Times New Roman"/>
                <a:cs typeface="Times New Roman"/>
                <a:sym typeface="Times New Roman"/>
              </a:rPr>
              <a:t>Rodney asked.</a:t>
            </a:r>
            <a:r>
              <a:rPr b="1" i="1" lang="en" sz="2000">
                <a:solidFill>
                  <a:srgbClr val="E4E5B8"/>
                </a:solidFill>
                <a:highlight>
                  <a:srgbClr val="B21F15"/>
                </a:highlight>
                <a:latin typeface="Times New Roman"/>
                <a:ea typeface="Times New Roman"/>
                <a:cs typeface="Times New Roman"/>
                <a:sym typeface="Times New Roman"/>
              </a:rPr>
              <a:t> </a:t>
            </a:r>
            <a:endParaRPr b="1" i="1" sz="2000">
              <a:solidFill>
                <a:srgbClr val="E4E5B8"/>
              </a:solidFill>
              <a:highlight>
                <a:srgbClr val="B21F15"/>
              </a:highlight>
              <a:latin typeface="Times New Roman"/>
              <a:ea typeface="Times New Roman"/>
              <a:cs typeface="Times New Roman"/>
              <a:sym typeface="Times New Roman"/>
            </a:endParaRPr>
          </a:p>
          <a:p>
            <a:pPr indent="0" lvl="0" marL="0" rtl="0" algn="l">
              <a:spcBef>
                <a:spcPts val="0"/>
              </a:spcBef>
              <a:spcAft>
                <a:spcPts val="0"/>
              </a:spcAft>
              <a:buNone/>
            </a:pPr>
            <a:r>
              <a:rPr b="1" i="1" lang="en" sz="2000">
                <a:solidFill>
                  <a:srgbClr val="E4E5B8"/>
                </a:solidFill>
                <a:highlight>
                  <a:srgbClr val="B21F15"/>
                </a:highlight>
                <a:latin typeface="Times New Roman"/>
                <a:ea typeface="Times New Roman"/>
                <a:cs typeface="Times New Roman"/>
                <a:sym typeface="Times New Roman"/>
              </a:rPr>
              <a:t>The  question made Grimes uncomfortable. "You're wasting your time," </a:t>
            </a:r>
            <a:r>
              <a:rPr b="1" lang="en" sz="2000">
                <a:solidFill>
                  <a:srgbClr val="E4E5B8"/>
                </a:solidFill>
                <a:highlight>
                  <a:srgbClr val="B21F15"/>
                </a:highlight>
                <a:latin typeface="Times New Roman"/>
                <a:ea typeface="Times New Roman"/>
                <a:cs typeface="Times New Roman"/>
                <a:sym typeface="Times New Roman"/>
              </a:rPr>
              <a:t>he answered.</a:t>
            </a:r>
            <a:r>
              <a:rPr b="1" i="1" lang="en" sz="2000">
                <a:solidFill>
                  <a:srgbClr val="E4E5B8"/>
                </a:solidFill>
                <a:highlight>
                  <a:srgbClr val="B21F15"/>
                </a:highlight>
                <a:latin typeface="Times New Roman"/>
                <a:ea typeface="Times New Roman"/>
                <a:cs typeface="Times New Roman"/>
                <a:sym typeface="Times New Roman"/>
              </a:rPr>
              <a:t> </a:t>
            </a:r>
            <a:endParaRPr b="1" i="1" sz="2000">
              <a:solidFill>
                <a:srgbClr val="E4E5B8"/>
              </a:solidFill>
              <a:highlight>
                <a:srgbClr val="B21F15"/>
              </a:highlight>
              <a:latin typeface="Times New Roman"/>
              <a:ea typeface="Times New Roman"/>
              <a:cs typeface="Times New Roman"/>
              <a:sym typeface="Times New Roman"/>
            </a:endParaRPr>
          </a:p>
          <a:p>
            <a:pPr indent="0" lvl="0" marL="0" rtl="0" algn="l">
              <a:spcBef>
                <a:spcPts val="0"/>
              </a:spcBef>
              <a:spcAft>
                <a:spcPts val="0"/>
              </a:spcAft>
              <a:buNone/>
            </a:pPr>
            <a:r>
              <a:rPr b="1" i="1" lang="en" sz="2000">
                <a:solidFill>
                  <a:srgbClr val="E4E5B8"/>
                </a:solidFill>
                <a:highlight>
                  <a:srgbClr val="B21F15"/>
                </a:highlight>
                <a:latin typeface="Times New Roman"/>
                <a:ea typeface="Times New Roman"/>
                <a:cs typeface="Times New Roman"/>
                <a:sym typeface="Times New Roman"/>
              </a:rPr>
              <a:t>"That'll never happen as long as there are segregated trains and restaurants." </a:t>
            </a:r>
            <a:r>
              <a:rPr b="1" lang="en" sz="2000">
                <a:solidFill>
                  <a:srgbClr val="E4E5B8"/>
                </a:solidFill>
                <a:highlight>
                  <a:srgbClr val="B21F15"/>
                </a:highlight>
                <a:latin typeface="Times New Roman"/>
                <a:ea typeface="Times New Roman"/>
                <a:cs typeface="Times New Roman"/>
                <a:sym typeface="Times New Roman"/>
              </a:rPr>
              <a:t>Rodney then said, </a:t>
            </a:r>
            <a:endParaRPr b="1" sz="2000">
              <a:solidFill>
                <a:srgbClr val="E4E5B8"/>
              </a:solidFill>
              <a:highlight>
                <a:srgbClr val="B21F15"/>
              </a:highlight>
              <a:latin typeface="Times New Roman"/>
              <a:ea typeface="Times New Roman"/>
              <a:cs typeface="Times New Roman"/>
              <a:sym typeface="Times New Roman"/>
            </a:endParaRPr>
          </a:p>
          <a:p>
            <a:pPr indent="0" lvl="0" marL="0" rtl="0" algn="l">
              <a:spcBef>
                <a:spcPts val="0"/>
              </a:spcBef>
              <a:spcAft>
                <a:spcPts val="0"/>
              </a:spcAft>
              <a:buNone/>
            </a:pPr>
            <a:r>
              <a:rPr b="1" i="1" lang="en" sz="2000">
                <a:solidFill>
                  <a:srgbClr val="E4E5B8"/>
                </a:solidFill>
                <a:highlight>
                  <a:srgbClr val="B21F15"/>
                </a:highlight>
                <a:latin typeface="Times New Roman"/>
                <a:ea typeface="Times New Roman"/>
                <a:cs typeface="Times New Roman"/>
                <a:sym typeface="Times New Roman"/>
              </a:rPr>
              <a:t>"Can I say how good you think these players are?" "No, no," </a:t>
            </a:r>
            <a:r>
              <a:rPr b="1" lang="en" sz="2000">
                <a:solidFill>
                  <a:srgbClr val="E4E5B8"/>
                </a:solidFill>
                <a:highlight>
                  <a:srgbClr val="B21F15"/>
                </a:highlight>
                <a:latin typeface="Times New Roman"/>
                <a:ea typeface="Times New Roman"/>
                <a:cs typeface="Times New Roman"/>
                <a:sym typeface="Times New Roman"/>
              </a:rPr>
              <a:t>Grimes answered. </a:t>
            </a:r>
            <a:r>
              <a:rPr b="1" i="1" lang="en" sz="2000">
                <a:solidFill>
                  <a:srgbClr val="E4E5B8"/>
                </a:solidFill>
                <a:highlight>
                  <a:srgbClr val="B21F15"/>
                </a:highlight>
                <a:latin typeface="Times New Roman"/>
                <a:ea typeface="Times New Roman"/>
                <a:cs typeface="Times New Roman"/>
                <a:sym typeface="Times New Roman"/>
              </a:rPr>
              <a:t>"He didn't want to stick his head out," </a:t>
            </a:r>
            <a:r>
              <a:rPr b="1" lang="en" sz="2000">
                <a:solidFill>
                  <a:srgbClr val="E4E5B8"/>
                </a:solidFill>
                <a:highlight>
                  <a:srgbClr val="B21F15"/>
                </a:highlight>
                <a:latin typeface="Times New Roman"/>
                <a:ea typeface="Times New Roman"/>
                <a:cs typeface="Times New Roman"/>
                <a:sym typeface="Times New Roman"/>
              </a:rPr>
              <a:t>Rodney said.</a:t>
            </a:r>
            <a:endParaRPr b="1" sz="2000">
              <a:solidFill>
                <a:srgbClr val="E4E5B8"/>
              </a:solidFill>
              <a:highlight>
                <a:srgbClr val="B21F15"/>
              </a:highlight>
              <a:latin typeface="Times New Roman"/>
              <a:ea typeface="Times New Roman"/>
              <a:cs typeface="Times New Roman"/>
              <a:sym typeface="Times New Roman"/>
            </a:endParaRPr>
          </a:p>
        </p:txBody>
      </p:sp>
      <p:pic>
        <p:nvPicPr>
          <p:cNvPr descr="Satchel Paige" id="554" name="Google Shape;554;p94"/>
          <p:cNvPicPr preferRelativeResize="0"/>
          <p:nvPr/>
        </p:nvPicPr>
        <p:blipFill>
          <a:blip r:embed="rId4">
            <a:alphaModFix/>
          </a:blip>
          <a:stretch>
            <a:fillRect/>
          </a:stretch>
        </p:blipFill>
        <p:spPr>
          <a:xfrm>
            <a:off x="113625" y="1161050"/>
            <a:ext cx="2095950" cy="1571950"/>
          </a:xfrm>
          <a:prstGeom prst="rect">
            <a:avLst/>
          </a:prstGeom>
          <a:noFill/>
          <a:ln>
            <a:noFill/>
          </a:ln>
        </p:spPr>
      </p:pic>
      <p:pic>
        <p:nvPicPr>
          <p:cNvPr id="555" name="Google Shape;555;p94"/>
          <p:cNvPicPr preferRelativeResize="0"/>
          <p:nvPr/>
        </p:nvPicPr>
        <p:blipFill>
          <a:blip r:embed="rId5">
            <a:alphaModFix/>
          </a:blip>
          <a:stretch>
            <a:fillRect/>
          </a:stretch>
        </p:blipFill>
        <p:spPr>
          <a:xfrm>
            <a:off x="113624" y="2892400"/>
            <a:ext cx="1636949" cy="2144901"/>
          </a:xfrm>
          <a:prstGeom prst="rect">
            <a:avLst/>
          </a:prstGeom>
          <a:noFill/>
          <a:ln>
            <a:noFill/>
          </a:ln>
        </p:spPr>
      </p:pic>
      <p:sp>
        <p:nvSpPr>
          <p:cNvPr id="556" name="Google Shape;556;p94"/>
          <p:cNvSpPr txBox="1"/>
          <p:nvPr/>
        </p:nvSpPr>
        <p:spPr>
          <a:xfrm>
            <a:off x="393575" y="2754950"/>
            <a:ext cx="1264500" cy="11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p>
        </p:txBody>
      </p:sp>
      <p:sp>
        <p:nvSpPr>
          <p:cNvPr id="557" name="Google Shape;557;p94"/>
          <p:cNvSpPr txBox="1"/>
          <p:nvPr/>
        </p:nvSpPr>
        <p:spPr>
          <a:xfrm>
            <a:off x="2100675" y="1650975"/>
            <a:ext cx="1271700" cy="92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Satchel</a:t>
            </a:r>
            <a:r>
              <a:rPr lang="en" sz="1800">
                <a:solidFill>
                  <a:schemeClr val="lt2"/>
                </a:solidFill>
              </a:rPr>
              <a:t> Paige</a:t>
            </a:r>
            <a:endParaRPr sz="1800">
              <a:solidFill>
                <a:schemeClr val="lt2"/>
              </a:solidFill>
            </a:endParaRPr>
          </a:p>
        </p:txBody>
      </p:sp>
      <p:sp>
        <p:nvSpPr>
          <p:cNvPr id="558" name="Google Shape;558;p94"/>
          <p:cNvSpPr txBox="1"/>
          <p:nvPr/>
        </p:nvSpPr>
        <p:spPr>
          <a:xfrm>
            <a:off x="1772988" y="3390800"/>
            <a:ext cx="1271700" cy="92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Josh Gibson</a:t>
            </a:r>
            <a:endParaRPr sz="1800">
              <a:solidFill>
                <a:schemeClr val="l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68"/>
          <p:cNvPicPr preferRelativeResize="0"/>
          <p:nvPr/>
        </p:nvPicPr>
        <p:blipFill rotWithShape="1">
          <a:blip r:embed="rId3">
            <a:alphaModFix/>
          </a:blip>
          <a:srcRect b="0" l="0" r="0" t="0"/>
          <a:stretch/>
        </p:blipFill>
        <p:spPr>
          <a:xfrm>
            <a:off x="3988800" y="38625"/>
            <a:ext cx="1166400" cy="1166400"/>
          </a:xfrm>
          <a:prstGeom prst="rect">
            <a:avLst/>
          </a:prstGeom>
          <a:noFill/>
          <a:ln>
            <a:noFill/>
          </a:ln>
        </p:spPr>
      </p:pic>
      <p:sp>
        <p:nvSpPr>
          <p:cNvPr id="331" name="Google Shape;331;p68"/>
          <p:cNvSpPr txBox="1"/>
          <p:nvPr/>
        </p:nvSpPr>
        <p:spPr>
          <a:xfrm>
            <a:off x="4562100" y="806275"/>
            <a:ext cx="4581900" cy="425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t/>
            </a:r>
            <a:endParaRPr sz="1800">
              <a:solidFill>
                <a:srgbClr val="E4E5B8"/>
              </a:solidFill>
              <a:latin typeface="Georgia"/>
              <a:ea typeface="Georgia"/>
              <a:cs typeface="Georgia"/>
              <a:sym typeface="Georgia"/>
            </a:endParaRPr>
          </a:p>
          <a:p>
            <a:pPr indent="-342900" lvl="0" marL="457200" rtl="0" algn="l">
              <a:lnSpc>
                <a:spcPct val="115000"/>
              </a:lnSpc>
              <a:spcBef>
                <a:spcPts val="120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The Party, Sports and the Popular Front</a:t>
            </a:r>
            <a:endParaRPr sz="1800">
              <a:solidFill>
                <a:srgbClr val="E4E5B8"/>
              </a:solidFill>
              <a:latin typeface="Georgia"/>
              <a:ea typeface="Georgia"/>
              <a:cs typeface="Georgia"/>
              <a:sym typeface="Georgia"/>
            </a:endParaRPr>
          </a:p>
          <a:p>
            <a:pPr indent="0" lvl="0" marL="457200" rtl="0" algn="l">
              <a:lnSpc>
                <a:spcPct val="115000"/>
              </a:lnSpc>
              <a:spcBef>
                <a:spcPts val="1200"/>
              </a:spcBef>
              <a:spcAft>
                <a:spcPts val="0"/>
              </a:spcAft>
              <a:buNone/>
            </a:pPr>
            <a:r>
              <a:t/>
            </a:r>
            <a:endParaRPr sz="1800">
              <a:solidFill>
                <a:srgbClr val="E4E5B8"/>
              </a:solidFill>
              <a:latin typeface="Georgia"/>
              <a:ea typeface="Georgia"/>
              <a:cs typeface="Georgia"/>
              <a:sym typeface="Georgia"/>
            </a:endParaRPr>
          </a:p>
          <a:p>
            <a:pPr indent="-342900" lvl="0" marL="457200" rtl="0" algn="l">
              <a:lnSpc>
                <a:spcPct val="115000"/>
              </a:lnSpc>
              <a:spcBef>
                <a:spcPts val="120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American Communist Journalist Lester Rodney, the </a:t>
            </a:r>
            <a:r>
              <a:rPr i="1" lang="en" sz="1800">
                <a:solidFill>
                  <a:srgbClr val="E4E5B8"/>
                </a:solidFill>
                <a:latin typeface="Georgia"/>
                <a:ea typeface="Georgia"/>
                <a:cs typeface="Georgia"/>
                <a:sym typeface="Georgia"/>
              </a:rPr>
              <a:t>Daily Worker</a:t>
            </a:r>
            <a:r>
              <a:rPr lang="en" sz="1800">
                <a:solidFill>
                  <a:srgbClr val="E4E5B8"/>
                </a:solidFill>
                <a:latin typeface="Georgia"/>
                <a:ea typeface="Georgia"/>
                <a:cs typeface="Georgia"/>
                <a:sym typeface="Georgia"/>
              </a:rPr>
              <a:t>, and the Fight to Desegregate Baseball</a:t>
            </a:r>
            <a:endParaRPr sz="1800">
              <a:solidFill>
                <a:srgbClr val="E4E5B8"/>
              </a:solidFill>
              <a:latin typeface="Georgia"/>
              <a:ea typeface="Georgia"/>
              <a:cs typeface="Georgia"/>
              <a:sym typeface="Georgia"/>
            </a:endParaRPr>
          </a:p>
          <a:p>
            <a:pPr indent="0" lvl="0" marL="457200" rtl="0" algn="l">
              <a:lnSpc>
                <a:spcPct val="115000"/>
              </a:lnSpc>
              <a:spcBef>
                <a:spcPts val="1200"/>
              </a:spcBef>
              <a:spcAft>
                <a:spcPts val="0"/>
              </a:spcAft>
              <a:buNone/>
            </a:pPr>
            <a:r>
              <a:t/>
            </a:r>
            <a:endParaRPr sz="1800">
              <a:solidFill>
                <a:srgbClr val="E4E5B8"/>
              </a:solidFill>
              <a:latin typeface="Georgia"/>
              <a:ea typeface="Georgia"/>
              <a:cs typeface="Georgia"/>
              <a:sym typeface="Georgia"/>
            </a:endParaRPr>
          </a:p>
          <a:p>
            <a:pPr indent="-342900" lvl="0" marL="457200" rtl="0" algn="l">
              <a:lnSpc>
                <a:spcPct val="115000"/>
              </a:lnSpc>
              <a:spcBef>
                <a:spcPts val="120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Sports as a Platform for Democracy </a:t>
            </a:r>
            <a:endParaRPr sz="18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t/>
            </a:r>
            <a:endParaRPr sz="1800">
              <a:solidFill>
                <a:srgbClr val="E4E5B8"/>
              </a:solidFill>
              <a:latin typeface="Georgia"/>
              <a:ea typeface="Georgia"/>
              <a:cs typeface="Georgia"/>
              <a:sym typeface="Georgia"/>
            </a:endParaRPr>
          </a:p>
        </p:txBody>
      </p:sp>
      <p:pic>
        <p:nvPicPr>
          <p:cNvPr id="332" name="Google Shape;332;p68"/>
          <p:cNvPicPr preferRelativeResize="0"/>
          <p:nvPr/>
        </p:nvPicPr>
        <p:blipFill>
          <a:blip r:embed="rId4">
            <a:alphaModFix/>
          </a:blip>
          <a:stretch>
            <a:fillRect/>
          </a:stretch>
        </p:blipFill>
        <p:spPr>
          <a:xfrm>
            <a:off x="955302" y="411700"/>
            <a:ext cx="2140829" cy="3850500"/>
          </a:xfrm>
          <a:prstGeom prst="rect">
            <a:avLst/>
          </a:prstGeom>
          <a:noFill/>
          <a:ln>
            <a:noFill/>
          </a:ln>
        </p:spPr>
      </p:pic>
      <p:sp>
        <p:nvSpPr>
          <p:cNvPr id="333" name="Google Shape;333;p68"/>
          <p:cNvSpPr txBox="1"/>
          <p:nvPr/>
        </p:nvSpPr>
        <p:spPr>
          <a:xfrm>
            <a:off x="630925" y="4224015"/>
            <a:ext cx="27417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A player for the New York Red Sparks Soccer Club</a:t>
            </a:r>
            <a:endParaRPr>
              <a:solidFill>
                <a:srgbClr val="E4E5B8"/>
              </a:solidFill>
              <a:latin typeface="Georgia"/>
              <a:ea typeface="Georgia"/>
              <a:cs typeface="Georgia"/>
              <a:sym typeface="Georgia"/>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212121"/>
        </a:solidFill>
      </p:bgPr>
    </p:bg>
    <p:spTree>
      <p:nvGrpSpPr>
        <p:cNvPr id="562" name="Shape 562"/>
        <p:cNvGrpSpPr/>
        <p:nvPr/>
      </p:nvGrpSpPr>
      <p:grpSpPr>
        <a:xfrm>
          <a:off x="0" y="0"/>
          <a:ext cx="0" cy="0"/>
          <a:chOff x="0" y="0"/>
          <a:chExt cx="0" cy="0"/>
        </a:xfrm>
      </p:grpSpPr>
      <p:sp>
        <p:nvSpPr>
          <p:cNvPr id="563" name="Google Shape;563;p95"/>
          <p:cNvSpPr txBox="1"/>
          <p:nvPr/>
        </p:nvSpPr>
        <p:spPr>
          <a:xfrm>
            <a:off x="4823675" y="311975"/>
            <a:ext cx="3979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endParaRPr>
          </a:p>
        </p:txBody>
      </p:sp>
      <p:sp>
        <p:nvSpPr>
          <p:cNvPr id="564" name="Google Shape;564;p95"/>
          <p:cNvSpPr txBox="1"/>
          <p:nvPr/>
        </p:nvSpPr>
        <p:spPr>
          <a:xfrm>
            <a:off x="203400" y="940175"/>
            <a:ext cx="42495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800">
                <a:solidFill>
                  <a:srgbClr val="E4E5B8"/>
                </a:solidFill>
              </a:rPr>
              <a:t>LR: Members of the YCL fanned out everywhere with petitions at the Big League ballparks, the Negro League games,busy street corners. They’d go up to people and ask, “Would you sign a petition to give Negro ballplayers a chance to play in the Big Leagues?” And they got pretty good responses. </a:t>
            </a:r>
            <a:endParaRPr sz="1800">
              <a:solidFill>
                <a:srgbClr val="E4E5B8"/>
              </a:solidFill>
            </a:endParaRPr>
          </a:p>
          <a:p>
            <a:pPr indent="0" lvl="0" marL="0" rtl="0" algn="l">
              <a:spcBef>
                <a:spcPts val="0"/>
              </a:spcBef>
              <a:spcAft>
                <a:spcPts val="0"/>
              </a:spcAft>
              <a:buClr>
                <a:schemeClr val="dk1"/>
              </a:buClr>
              <a:buSzPts val="1100"/>
              <a:buFont typeface="Arial"/>
              <a:buNone/>
            </a:pPr>
            <a:r>
              <a:t/>
            </a:r>
            <a:endParaRPr sz="1800">
              <a:solidFill>
                <a:srgbClr val="E4E5B8"/>
              </a:solidFill>
            </a:endParaRPr>
          </a:p>
          <a:p>
            <a:pPr indent="0" lvl="0" marL="0" rtl="0" algn="l">
              <a:spcBef>
                <a:spcPts val="0"/>
              </a:spcBef>
              <a:spcAft>
                <a:spcPts val="0"/>
              </a:spcAft>
              <a:buClr>
                <a:schemeClr val="dk1"/>
              </a:buClr>
              <a:buSzPts val="1100"/>
              <a:buFont typeface="Arial"/>
              <a:buNone/>
            </a:pPr>
            <a:r>
              <a:t/>
            </a:r>
            <a:endParaRPr sz="1800">
              <a:solidFill>
                <a:srgbClr val="E4E5B8"/>
              </a:solidFill>
            </a:endParaRPr>
          </a:p>
          <a:p>
            <a:pPr indent="0" lvl="0" marL="0" rtl="0" algn="l">
              <a:spcBef>
                <a:spcPts val="0"/>
              </a:spcBef>
              <a:spcAft>
                <a:spcPts val="0"/>
              </a:spcAft>
              <a:buClr>
                <a:schemeClr val="dk1"/>
              </a:buClr>
              <a:buSzPts val="1100"/>
              <a:buFont typeface="Arial"/>
              <a:buNone/>
            </a:pPr>
            <a:r>
              <a:rPr b="1" lang="en" sz="1800">
                <a:solidFill>
                  <a:srgbClr val="E4E5B8"/>
                </a:solidFill>
              </a:rPr>
              <a:t>Although Rodney Coordinated the campaign, the underlying foundation for it was the Communist Party and the various institutions it set up. </a:t>
            </a:r>
            <a:endParaRPr b="1" sz="1800">
              <a:solidFill>
                <a:srgbClr val="E4E5B8"/>
              </a:solidFill>
            </a:endParaRPr>
          </a:p>
        </p:txBody>
      </p:sp>
      <p:sp>
        <p:nvSpPr>
          <p:cNvPr id="565" name="Google Shape;565;p95"/>
          <p:cNvSpPr txBox="1"/>
          <p:nvPr/>
        </p:nvSpPr>
        <p:spPr>
          <a:xfrm>
            <a:off x="4649525" y="401400"/>
            <a:ext cx="4327800" cy="4340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E4E5B8"/>
                </a:solidFill>
              </a:rPr>
              <a:t>The actual implementation was in the hands of a middle level of Communist Party leadership who were baseball fans and some of the leading people in the YCL, the live ones like Gil Green and Carl Ross, whose political imaginations could grasp the implications of the campaign. </a:t>
            </a:r>
            <a:endParaRPr sz="1800">
              <a:solidFill>
                <a:srgbClr val="E4E5B8"/>
              </a:solidFill>
            </a:endParaRPr>
          </a:p>
          <a:p>
            <a:pPr indent="0" lvl="0" marL="0" rtl="0" algn="l">
              <a:spcBef>
                <a:spcPts val="0"/>
              </a:spcBef>
              <a:spcAft>
                <a:spcPts val="0"/>
              </a:spcAft>
              <a:buNone/>
            </a:pPr>
            <a:r>
              <a:t/>
            </a:r>
            <a:endParaRPr sz="1800">
              <a:solidFill>
                <a:srgbClr val="E4E5B8"/>
              </a:solidFill>
            </a:endParaRPr>
          </a:p>
          <a:p>
            <a:pPr indent="0" lvl="0" marL="0" rtl="0" algn="l">
              <a:spcBef>
                <a:spcPts val="0"/>
              </a:spcBef>
              <a:spcAft>
                <a:spcPts val="0"/>
              </a:spcAft>
              <a:buNone/>
            </a:pPr>
            <a:r>
              <a:rPr lang="en" sz="1800">
                <a:solidFill>
                  <a:srgbClr val="E4E5B8"/>
                </a:solidFill>
              </a:rPr>
              <a:t>Pete Caccione - he was the Communist city councilman from Brookyln - also got into it in a big way. The top Party leaders would give me an occasional pat on the back, but they had other things on their mind. </a:t>
            </a:r>
            <a:endParaRPr sz="1800">
              <a:solidFill>
                <a:srgbClr val="E4E5B8"/>
              </a:solidFill>
            </a:endParaRPr>
          </a:p>
        </p:txBody>
      </p:sp>
      <p:sp>
        <p:nvSpPr>
          <p:cNvPr id="566" name="Google Shape;566;p95"/>
          <p:cNvSpPr txBox="1"/>
          <p:nvPr/>
        </p:nvSpPr>
        <p:spPr>
          <a:xfrm>
            <a:off x="0" y="-11275"/>
            <a:ext cx="50817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800">
                <a:solidFill>
                  <a:srgbClr val="E4E5B8"/>
                </a:solidFill>
                <a:latin typeface="Georgia"/>
                <a:ea typeface="Georgia"/>
                <a:cs typeface="Georgia"/>
                <a:sym typeface="Georgia"/>
              </a:rPr>
              <a:t>Campaign to integrate Blacks into Major League</a:t>
            </a:r>
            <a:endParaRPr sz="2800">
              <a:solidFill>
                <a:srgbClr val="E4E5B8"/>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70" name="Shape 570"/>
        <p:cNvGrpSpPr/>
        <p:nvPr/>
      </p:nvGrpSpPr>
      <p:grpSpPr>
        <a:xfrm>
          <a:off x="0" y="0"/>
          <a:ext cx="0" cy="0"/>
          <a:chOff x="0" y="0"/>
          <a:chExt cx="0" cy="0"/>
        </a:xfrm>
      </p:grpSpPr>
      <p:sp>
        <p:nvSpPr>
          <p:cNvPr id="571" name="Google Shape;571;p96"/>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96"/>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a:bodyPr>
          <a:lstStyle/>
          <a:p>
            <a:pPr indent="0" lvl="0" marL="0" rtl="0" algn="l">
              <a:spcBef>
                <a:spcPts val="0"/>
              </a:spcBef>
              <a:spcAft>
                <a:spcPts val="0"/>
              </a:spcAft>
              <a:buClr>
                <a:schemeClr val="dk1"/>
              </a:buClr>
              <a:buSzPts val="1100"/>
              <a:buFont typeface="Arial"/>
              <a:buNone/>
            </a:pPr>
            <a:r>
              <a:rPr b="1" lang="en" sz="2200">
                <a:solidFill>
                  <a:srgbClr val="E4E5B8"/>
                </a:solidFill>
                <a:latin typeface="Times New Roman"/>
                <a:ea typeface="Times New Roman"/>
                <a:cs typeface="Times New Roman"/>
                <a:sym typeface="Times New Roman"/>
              </a:rPr>
              <a:t>On Trade Unions </a:t>
            </a:r>
            <a:r>
              <a:rPr b="1" lang="en" sz="2200">
                <a:solidFill>
                  <a:srgbClr val="E4E5B8"/>
                </a:solidFill>
                <a:latin typeface="Times New Roman"/>
                <a:ea typeface="Times New Roman"/>
                <a:cs typeface="Times New Roman"/>
                <a:sym typeface="Times New Roman"/>
              </a:rPr>
              <a:t>joining</a:t>
            </a:r>
            <a:r>
              <a:rPr b="1" lang="en" sz="2200">
                <a:solidFill>
                  <a:srgbClr val="E4E5B8"/>
                </a:solidFill>
                <a:latin typeface="Times New Roman"/>
                <a:ea typeface="Times New Roman"/>
                <a:cs typeface="Times New Roman"/>
                <a:sym typeface="Times New Roman"/>
              </a:rPr>
              <a:t> the struggle</a:t>
            </a:r>
            <a:endParaRPr b="1" sz="2200">
              <a:solidFill>
                <a:srgbClr val="E4E5B8"/>
              </a:solidFill>
              <a:latin typeface="Times New Roman"/>
              <a:ea typeface="Times New Roman"/>
              <a:cs typeface="Times New Roman"/>
              <a:sym typeface="Times New Roman"/>
            </a:endParaRPr>
          </a:p>
        </p:txBody>
      </p:sp>
      <p:pic>
        <p:nvPicPr>
          <p:cNvPr id="573" name="Google Shape;573;p96"/>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574" name="Google Shape;574;p96"/>
          <p:cNvSpPr/>
          <p:nvPr/>
        </p:nvSpPr>
        <p:spPr>
          <a:xfrm>
            <a:off x="2904480" y="1101240"/>
            <a:ext cx="3351900" cy="4041600"/>
          </a:xfrm>
          <a:prstGeom prst="rect">
            <a:avLst/>
          </a:prstGeom>
          <a:solidFill>
            <a:srgbClr val="ADADAD"/>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96"/>
          <p:cNvSpPr txBox="1"/>
          <p:nvPr/>
        </p:nvSpPr>
        <p:spPr>
          <a:xfrm>
            <a:off x="-95525" y="1033250"/>
            <a:ext cx="3128700" cy="410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E4E5B8"/>
                </a:solidFill>
                <a:highlight>
                  <a:srgbClr val="B21F15"/>
                </a:highlight>
                <a:latin typeface="Times New Roman"/>
                <a:ea typeface="Times New Roman"/>
                <a:cs typeface="Times New Roman"/>
                <a:sym typeface="Times New Roman"/>
              </a:rPr>
              <a:t>LR: Our people in the trade unions really pushed the campaign. The NMU [National Maritime Union], District 65, a huge union, mostly young workers with left leadership, and the Furriers (Fur union). It came as a big shock to a lot of trade unionist that blacks weren’t allowed in baseball. We had to educate them to the fact that there were black players good enough to play in the Big Leagues. Many of them have never heard of Satchel Paige.</a:t>
            </a:r>
            <a:endParaRPr b="1" sz="1700">
              <a:solidFill>
                <a:srgbClr val="E4E5B8"/>
              </a:solidFill>
              <a:highlight>
                <a:srgbClr val="B21F15"/>
              </a:highlight>
              <a:latin typeface="Times New Roman"/>
              <a:ea typeface="Times New Roman"/>
              <a:cs typeface="Times New Roman"/>
              <a:sym typeface="Times New Roman"/>
            </a:endParaRPr>
          </a:p>
        </p:txBody>
      </p:sp>
      <p:sp>
        <p:nvSpPr>
          <p:cNvPr id="576" name="Google Shape;576;p96"/>
          <p:cNvSpPr txBox="1"/>
          <p:nvPr/>
        </p:nvSpPr>
        <p:spPr>
          <a:xfrm>
            <a:off x="6143650" y="836650"/>
            <a:ext cx="3128700" cy="437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E4E5B8"/>
                </a:solidFill>
                <a:highlight>
                  <a:srgbClr val="B21F15"/>
                </a:highlight>
                <a:latin typeface="Times New Roman"/>
                <a:ea typeface="Times New Roman"/>
                <a:cs typeface="Times New Roman"/>
                <a:sym typeface="Times New Roman"/>
              </a:rPr>
              <a:t>In the spring of 1939, the campaign penetrated the halls of the New York state legislature when State Senator Charles Perry from Harlem introduced a resolution originally drafted by the </a:t>
            </a:r>
            <a:r>
              <a:rPr b="1" i="1" lang="en" sz="1600">
                <a:solidFill>
                  <a:srgbClr val="E4E5B8"/>
                </a:solidFill>
                <a:highlight>
                  <a:srgbClr val="B21F15"/>
                </a:highlight>
                <a:latin typeface="Times New Roman"/>
                <a:ea typeface="Times New Roman"/>
                <a:cs typeface="Times New Roman"/>
                <a:sym typeface="Times New Roman"/>
              </a:rPr>
              <a:t>Daily Worker </a:t>
            </a:r>
            <a:r>
              <a:rPr b="1" lang="en" sz="1600">
                <a:solidFill>
                  <a:srgbClr val="E4E5B8"/>
                </a:solidFill>
                <a:highlight>
                  <a:srgbClr val="B21F15"/>
                </a:highlight>
                <a:latin typeface="Times New Roman"/>
                <a:ea typeface="Times New Roman"/>
                <a:cs typeface="Times New Roman"/>
                <a:sym typeface="Times New Roman"/>
              </a:rPr>
              <a:t>writer Mike Singer.</a:t>
            </a:r>
            <a:endParaRPr b="1" sz="1600">
              <a:solidFill>
                <a:srgbClr val="E4E5B8"/>
              </a:solidFill>
              <a:highlight>
                <a:srgbClr val="B21F15"/>
              </a:highlight>
              <a:latin typeface="Times New Roman"/>
              <a:ea typeface="Times New Roman"/>
              <a:cs typeface="Times New Roman"/>
              <a:sym typeface="Times New Roman"/>
            </a:endParaRPr>
          </a:p>
          <a:p>
            <a:pPr indent="0" lvl="0" marL="0" rtl="0" algn="l">
              <a:spcBef>
                <a:spcPts val="0"/>
              </a:spcBef>
              <a:spcAft>
                <a:spcPts val="0"/>
              </a:spcAft>
              <a:buNone/>
            </a:pPr>
            <a:r>
              <a:rPr b="1" lang="en" sz="1600">
                <a:solidFill>
                  <a:srgbClr val="E4E5B8"/>
                </a:solidFill>
                <a:highlight>
                  <a:srgbClr val="B21F15"/>
                </a:highlight>
                <a:latin typeface="Times New Roman"/>
                <a:ea typeface="Times New Roman"/>
                <a:cs typeface="Times New Roman"/>
                <a:sym typeface="Times New Roman"/>
              </a:rPr>
              <a:t>In 1940, the momentum generated in 1939 kept picking up steam. Now other papers and groups, not just the Daily  Worker, were getting into it. A</a:t>
            </a:r>
            <a:endParaRPr b="1" sz="1600">
              <a:solidFill>
                <a:srgbClr val="E4E5B8"/>
              </a:solidFill>
              <a:highlight>
                <a:srgbClr val="B21F15"/>
              </a:highlight>
              <a:latin typeface="Times New Roman"/>
              <a:ea typeface="Times New Roman"/>
              <a:cs typeface="Times New Roman"/>
              <a:sym typeface="Times New Roman"/>
            </a:endParaRPr>
          </a:p>
          <a:p>
            <a:pPr indent="0" lvl="0" marL="0" rtl="0" algn="l">
              <a:spcBef>
                <a:spcPts val="0"/>
              </a:spcBef>
              <a:spcAft>
                <a:spcPts val="0"/>
              </a:spcAft>
              <a:buNone/>
            </a:pPr>
            <a:r>
              <a:rPr b="1" lang="en" sz="1600">
                <a:solidFill>
                  <a:srgbClr val="E4E5B8"/>
                </a:solidFill>
                <a:highlight>
                  <a:srgbClr val="B21F15"/>
                </a:highlight>
                <a:latin typeface="Times New Roman"/>
                <a:ea typeface="Times New Roman"/>
                <a:cs typeface="Times New Roman"/>
                <a:sym typeface="Times New Roman"/>
              </a:rPr>
              <a:t>major step was taken when the New York Trade Union Athletic Association (TUAA) threw its weight into the campaign.</a:t>
            </a:r>
            <a:endParaRPr b="1" sz="1600">
              <a:solidFill>
                <a:srgbClr val="E4E5B8"/>
              </a:solidFill>
              <a:highlight>
                <a:srgbClr val="B21F15"/>
              </a:highlight>
              <a:latin typeface="Times New Roman"/>
              <a:ea typeface="Times New Roman"/>
              <a:cs typeface="Times New Roman"/>
              <a:sym typeface="Times New Roman"/>
            </a:endParaRPr>
          </a:p>
        </p:txBody>
      </p:sp>
      <p:pic>
        <p:nvPicPr>
          <p:cNvPr id="577" name="Google Shape;577;p96"/>
          <p:cNvPicPr preferRelativeResize="0"/>
          <p:nvPr/>
        </p:nvPicPr>
        <p:blipFill>
          <a:blip r:embed="rId4">
            <a:alphaModFix/>
          </a:blip>
          <a:stretch>
            <a:fillRect/>
          </a:stretch>
        </p:blipFill>
        <p:spPr>
          <a:xfrm>
            <a:off x="2960838" y="1192015"/>
            <a:ext cx="3239175" cy="1887460"/>
          </a:xfrm>
          <a:prstGeom prst="rect">
            <a:avLst/>
          </a:prstGeom>
          <a:noFill/>
          <a:ln>
            <a:noFill/>
          </a:ln>
        </p:spPr>
      </p:pic>
      <p:sp>
        <p:nvSpPr>
          <p:cNvPr id="578" name="Google Shape;578;p96"/>
          <p:cNvSpPr txBox="1"/>
          <p:nvPr/>
        </p:nvSpPr>
        <p:spPr>
          <a:xfrm>
            <a:off x="3033175" y="3142550"/>
            <a:ext cx="30000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Members of the United Wholesale and Warehouse Workers Union (CIO) marching in the</a:t>
            </a:r>
            <a:endParaRPr/>
          </a:p>
          <a:p>
            <a:pPr indent="0" lvl="0" marL="0" rtl="0" algn="l">
              <a:spcBef>
                <a:spcPts val="0"/>
              </a:spcBef>
              <a:spcAft>
                <a:spcPts val="0"/>
              </a:spcAft>
              <a:buNone/>
            </a:pPr>
            <a:r>
              <a:rPr lang="en"/>
              <a:t>New York May Day parade, 1940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Many unions consisted of young trade unionists reading the Daily Workers and in the Party. They Also had their own baseball teams.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212121"/>
        </a:solidFill>
      </p:bgPr>
    </p:bg>
    <p:spTree>
      <p:nvGrpSpPr>
        <p:cNvPr id="582" name="Shape 582"/>
        <p:cNvGrpSpPr/>
        <p:nvPr/>
      </p:nvGrpSpPr>
      <p:grpSpPr>
        <a:xfrm>
          <a:off x="0" y="0"/>
          <a:ext cx="0" cy="0"/>
          <a:chOff x="0" y="0"/>
          <a:chExt cx="0" cy="0"/>
        </a:xfrm>
      </p:grpSpPr>
      <p:pic>
        <p:nvPicPr>
          <p:cNvPr id="583" name="Google Shape;583;p97"/>
          <p:cNvPicPr preferRelativeResize="0"/>
          <p:nvPr/>
        </p:nvPicPr>
        <p:blipFill rotWithShape="1">
          <a:blip r:embed="rId3">
            <a:alphaModFix/>
          </a:blip>
          <a:srcRect b="0" l="0" r="0" t="0"/>
          <a:stretch/>
        </p:blipFill>
        <p:spPr>
          <a:xfrm>
            <a:off x="101600" y="5"/>
            <a:ext cx="1011240" cy="1011240"/>
          </a:xfrm>
          <a:prstGeom prst="rect">
            <a:avLst/>
          </a:prstGeom>
          <a:noFill/>
          <a:ln>
            <a:noFill/>
          </a:ln>
        </p:spPr>
      </p:pic>
      <p:sp>
        <p:nvSpPr>
          <p:cNvPr id="584" name="Google Shape;584;p97"/>
          <p:cNvSpPr txBox="1"/>
          <p:nvPr/>
        </p:nvSpPr>
        <p:spPr>
          <a:xfrm>
            <a:off x="4823675" y="311975"/>
            <a:ext cx="3979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endParaRPr>
          </a:p>
        </p:txBody>
      </p:sp>
      <p:sp>
        <p:nvSpPr>
          <p:cNvPr id="585" name="Google Shape;585;p97"/>
          <p:cNvSpPr txBox="1"/>
          <p:nvPr/>
        </p:nvSpPr>
        <p:spPr>
          <a:xfrm>
            <a:off x="4823675" y="712175"/>
            <a:ext cx="4249500" cy="3232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i="1" lang="en" sz="1800">
                <a:solidFill>
                  <a:srgbClr val="E4E5B8"/>
                </a:solidFill>
              </a:rPr>
              <a:t>Of the many fine Negro ball players I’ve seen in recent years. Jackie Robinson strikes me as having the best chance to cut the bin k in organized bail. He’s a corking fielder, a darned good hitter and a helluva guy with a bunt. But it isn't until you’ve seen him on the bases that you realize what a tootsie he is. His extraordinary speed  will drive pitchers crazy and balk them to death.</a:t>
            </a:r>
            <a:endParaRPr i="1" sz="1800">
              <a:solidFill>
                <a:srgbClr val="E4E5B8"/>
              </a:solidFill>
            </a:endParaRPr>
          </a:p>
          <a:p>
            <a:pPr indent="0" lvl="0" marL="0" rtl="0" algn="l">
              <a:spcBef>
                <a:spcPts val="0"/>
              </a:spcBef>
              <a:spcAft>
                <a:spcPts val="0"/>
              </a:spcAft>
              <a:buClr>
                <a:schemeClr val="dk1"/>
              </a:buClr>
              <a:buSzPts val="1100"/>
              <a:buFont typeface="Arial"/>
              <a:buNone/>
            </a:pPr>
            <a:r>
              <a:rPr i="1" lang="en" sz="1800">
                <a:solidFill>
                  <a:srgbClr val="E4E5B8"/>
                </a:solidFill>
              </a:rPr>
              <a:t>[Daily Worker. October 4. 1939)</a:t>
            </a:r>
            <a:endParaRPr i="1" sz="1800">
              <a:solidFill>
                <a:srgbClr val="E4E5B8"/>
              </a:solidFill>
            </a:endParaRPr>
          </a:p>
        </p:txBody>
      </p:sp>
      <p:sp>
        <p:nvSpPr>
          <p:cNvPr id="586" name="Google Shape;586;p97"/>
          <p:cNvSpPr txBox="1"/>
          <p:nvPr/>
        </p:nvSpPr>
        <p:spPr>
          <a:xfrm>
            <a:off x="462875" y="832725"/>
            <a:ext cx="4360800" cy="1569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lang="en" sz="1800">
                <a:solidFill>
                  <a:srgbClr val="E4E5B8"/>
                </a:solidFill>
              </a:rPr>
              <a:t>Also in 1939, the first paper in the country to tout Jackie Robinson, then</a:t>
            </a:r>
            <a:endParaRPr sz="1800">
              <a:solidFill>
                <a:srgbClr val="E4E5B8"/>
              </a:solidFill>
            </a:endParaRPr>
          </a:p>
          <a:p>
            <a:pPr indent="0" lvl="0" marL="0" marR="0" rtl="0" algn="l">
              <a:lnSpc>
                <a:spcPct val="100000"/>
              </a:lnSpc>
              <a:spcBef>
                <a:spcPts val="0"/>
              </a:spcBef>
              <a:spcAft>
                <a:spcPts val="0"/>
              </a:spcAft>
              <a:buNone/>
            </a:pPr>
            <a:r>
              <a:rPr lang="en" sz="1800">
                <a:solidFill>
                  <a:srgbClr val="E4E5B8"/>
                </a:solidFill>
              </a:rPr>
              <a:t>a student at Pasadena Junior College in California, as a major league prospect was the </a:t>
            </a:r>
            <a:r>
              <a:rPr i="1" lang="en" sz="1800">
                <a:solidFill>
                  <a:srgbClr val="E4E5B8"/>
                </a:solidFill>
              </a:rPr>
              <a:t>Daily Worker</a:t>
            </a:r>
            <a:r>
              <a:rPr lang="en" sz="1800">
                <a:solidFill>
                  <a:srgbClr val="E4E5B8"/>
                </a:solidFill>
              </a:rPr>
              <a:t>. </a:t>
            </a:r>
            <a:endParaRPr sz="1800">
              <a:solidFill>
                <a:srgbClr val="E4E5B8"/>
              </a:solidFill>
            </a:endParaRPr>
          </a:p>
        </p:txBody>
      </p:sp>
      <p:pic>
        <p:nvPicPr>
          <p:cNvPr id="587" name="Google Shape;587;p97"/>
          <p:cNvPicPr preferRelativeResize="0"/>
          <p:nvPr/>
        </p:nvPicPr>
        <p:blipFill>
          <a:blip r:embed="rId4">
            <a:alphaModFix/>
          </a:blip>
          <a:stretch>
            <a:fillRect/>
          </a:stretch>
        </p:blipFill>
        <p:spPr>
          <a:xfrm>
            <a:off x="701425" y="2402625"/>
            <a:ext cx="2095500" cy="2686050"/>
          </a:xfrm>
          <a:prstGeom prst="rect">
            <a:avLst/>
          </a:prstGeom>
          <a:noFill/>
          <a:ln>
            <a:noFill/>
          </a:ln>
        </p:spPr>
      </p:pic>
      <p:sp>
        <p:nvSpPr>
          <p:cNvPr id="588" name="Google Shape;588;p97"/>
          <p:cNvSpPr txBox="1"/>
          <p:nvPr/>
        </p:nvSpPr>
        <p:spPr>
          <a:xfrm>
            <a:off x="2826725" y="3286300"/>
            <a:ext cx="1271700" cy="92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Jackie Robinson</a:t>
            </a:r>
            <a:endParaRPr sz="1800">
              <a:solidFill>
                <a:schemeClr val="lt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2" name="Shape 592"/>
        <p:cNvGrpSpPr/>
        <p:nvPr/>
      </p:nvGrpSpPr>
      <p:grpSpPr>
        <a:xfrm>
          <a:off x="0" y="0"/>
          <a:ext cx="0" cy="0"/>
          <a:chOff x="0" y="0"/>
          <a:chExt cx="0" cy="0"/>
        </a:xfrm>
      </p:grpSpPr>
      <p:pic>
        <p:nvPicPr>
          <p:cNvPr id="593" name="Google Shape;593;p98"/>
          <p:cNvPicPr preferRelativeResize="0"/>
          <p:nvPr/>
        </p:nvPicPr>
        <p:blipFill rotWithShape="1">
          <a:blip r:embed="rId3">
            <a:alphaModFix/>
          </a:blip>
          <a:srcRect b="0" l="0" r="0" t="0"/>
          <a:stretch/>
        </p:blipFill>
        <p:spPr>
          <a:xfrm>
            <a:off x="3988800" y="0"/>
            <a:ext cx="1166400" cy="1166400"/>
          </a:xfrm>
          <a:prstGeom prst="rect">
            <a:avLst/>
          </a:prstGeom>
          <a:noFill/>
          <a:ln>
            <a:noFill/>
          </a:ln>
        </p:spPr>
      </p:pic>
      <p:sp>
        <p:nvSpPr>
          <p:cNvPr id="594" name="Google Shape;594;p98"/>
          <p:cNvSpPr txBox="1"/>
          <p:nvPr/>
        </p:nvSpPr>
        <p:spPr>
          <a:xfrm>
            <a:off x="195550" y="110550"/>
            <a:ext cx="4285800" cy="5017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 sz="2300">
                <a:solidFill>
                  <a:srgbClr val="E4E5B8"/>
                </a:solidFill>
                <a:highlight>
                  <a:srgbClr val="B21F15"/>
                </a:highlight>
                <a:latin typeface="Times New Roman"/>
                <a:ea typeface="Times New Roman"/>
                <a:cs typeface="Times New Roman"/>
                <a:sym typeface="Times New Roman"/>
              </a:rPr>
              <a:t>Until Branch Rickey, president and general manager of the Brooklyn Dodgers, signed Jackie Robinson to a Brooklyn Dodgers organization contract in 1945, baseball color line was largely unaddressed by the mainstream </a:t>
            </a:r>
            <a:r>
              <a:rPr b="1" lang="en" sz="2300">
                <a:solidFill>
                  <a:srgbClr val="E4E5B8"/>
                </a:solidFill>
                <a:highlight>
                  <a:srgbClr val="B21F15"/>
                </a:highlight>
                <a:latin typeface="Times New Roman"/>
                <a:ea typeface="Times New Roman"/>
                <a:cs typeface="Times New Roman"/>
                <a:sym typeface="Times New Roman"/>
              </a:rPr>
              <a:t>sports</a:t>
            </a:r>
            <a:r>
              <a:rPr b="1" lang="en" sz="2300">
                <a:solidFill>
                  <a:srgbClr val="E4E5B8"/>
                </a:solidFill>
                <a:highlight>
                  <a:srgbClr val="B21F15"/>
                </a:highlight>
                <a:latin typeface="Times New Roman"/>
                <a:ea typeface="Times New Roman"/>
                <a:cs typeface="Times New Roman"/>
                <a:sym typeface="Times New Roman"/>
              </a:rPr>
              <a:t> media, while being vigorously denied by the baseball hierarchy.  Even while racial barriers were eroding in the other sports.</a:t>
            </a:r>
            <a:endParaRPr b="1" sz="1800">
              <a:solidFill>
                <a:srgbClr val="E4E5B8"/>
              </a:solidFill>
            </a:endParaRPr>
          </a:p>
        </p:txBody>
      </p:sp>
      <p:pic>
        <p:nvPicPr>
          <p:cNvPr id="595" name="Google Shape;595;p98"/>
          <p:cNvPicPr preferRelativeResize="0"/>
          <p:nvPr/>
        </p:nvPicPr>
        <p:blipFill>
          <a:blip r:embed="rId4">
            <a:alphaModFix/>
          </a:blip>
          <a:stretch>
            <a:fillRect/>
          </a:stretch>
        </p:blipFill>
        <p:spPr>
          <a:xfrm>
            <a:off x="5155200" y="979975"/>
            <a:ext cx="3920200" cy="3183550"/>
          </a:xfrm>
          <a:prstGeom prst="rect">
            <a:avLst/>
          </a:prstGeom>
          <a:noFill/>
          <a:ln>
            <a:noFill/>
          </a:ln>
        </p:spPr>
      </p:pic>
      <p:sp>
        <p:nvSpPr>
          <p:cNvPr id="596" name="Google Shape;596;p98"/>
          <p:cNvSpPr txBox="1"/>
          <p:nvPr/>
        </p:nvSpPr>
        <p:spPr>
          <a:xfrm>
            <a:off x="5527525" y="4163525"/>
            <a:ext cx="1271700" cy="92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Jackie Robinson</a:t>
            </a:r>
            <a:endParaRPr sz="1800">
              <a:solidFill>
                <a:schemeClr val="lt2"/>
              </a:solidFill>
            </a:endParaRPr>
          </a:p>
        </p:txBody>
      </p:sp>
      <p:sp>
        <p:nvSpPr>
          <p:cNvPr id="597" name="Google Shape;597;p98"/>
          <p:cNvSpPr txBox="1"/>
          <p:nvPr/>
        </p:nvSpPr>
        <p:spPr>
          <a:xfrm>
            <a:off x="7398625" y="4202250"/>
            <a:ext cx="1271700" cy="92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Branch Rickey</a:t>
            </a:r>
            <a:endParaRPr sz="1800">
              <a:solidFill>
                <a:schemeClr val="l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1" name="Shape 601"/>
        <p:cNvGrpSpPr/>
        <p:nvPr/>
      </p:nvGrpSpPr>
      <p:grpSpPr>
        <a:xfrm>
          <a:off x="0" y="0"/>
          <a:ext cx="0" cy="0"/>
          <a:chOff x="0" y="0"/>
          <a:chExt cx="0" cy="0"/>
        </a:xfrm>
      </p:grpSpPr>
      <p:pic>
        <p:nvPicPr>
          <p:cNvPr id="602" name="Google Shape;602;p99"/>
          <p:cNvPicPr preferRelativeResize="0"/>
          <p:nvPr/>
        </p:nvPicPr>
        <p:blipFill rotWithShape="1">
          <a:blip r:embed="rId3">
            <a:alphaModFix/>
          </a:blip>
          <a:srcRect b="0" l="0" r="0" t="0"/>
          <a:stretch/>
        </p:blipFill>
        <p:spPr>
          <a:xfrm>
            <a:off x="3988800" y="-29700"/>
            <a:ext cx="1166400" cy="1166400"/>
          </a:xfrm>
          <a:prstGeom prst="rect">
            <a:avLst/>
          </a:prstGeom>
          <a:noFill/>
          <a:ln>
            <a:noFill/>
          </a:ln>
        </p:spPr>
      </p:pic>
      <p:sp>
        <p:nvSpPr>
          <p:cNvPr id="603" name="Google Shape;603;p99"/>
          <p:cNvSpPr txBox="1"/>
          <p:nvPr/>
        </p:nvSpPr>
        <p:spPr>
          <a:xfrm>
            <a:off x="181925" y="-93550"/>
            <a:ext cx="4285800" cy="542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 sz="2300">
                <a:solidFill>
                  <a:srgbClr val="E4E5B8"/>
                </a:solidFill>
                <a:highlight>
                  <a:srgbClr val="B21F15"/>
                </a:highlight>
                <a:latin typeface="Times New Roman"/>
                <a:ea typeface="Times New Roman"/>
                <a:cs typeface="Times New Roman"/>
                <a:sym typeface="Times New Roman"/>
              </a:rPr>
              <a:t>This was a new day for baseball and society -- and the Worker praised itself and the Communist Party for helping to bring it about. Once again, they reminded their readers that they often had been the only daily newspaper to raise the issue. The Worker added that it would not be satisfied until there was no more segregation. "We must crusade and fight for justice even if we are alone," </a:t>
            </a:r>
            <a:endParaRPr b="1" sz="2300">
              <a:solidFill>
                <a:srgbClr val="E4E5B8"/>
              </a:solidFill>
              <a:highlight>
                <a:srgbClr val="B21F15"/>
              </a:highlight>
              <a:latin typeface="Times New Roman"/>
              <a:ea typeface="Times New Roman"/>
              <a:cs typeface="Times New Roman"/>
              <a:sym typeface="Times New Roman"/>
            </a:endParaRPr>
          </a:p>
        </p:txBody>
      </p:sp>
      <p:sp>
        <p:nvSpPr>
          <p:cNvPr id="604" name="Google Shape;604;p99"/>
          <p:cNvSpPr txBox="1"/>
          <p:nvPr/>
        </p:nvSpPr>
        <p:spPr>
          <a:xfrm>
            <a:off x="5754200" y="3718525"/>
            <a:ext cx="2850000" cy="70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lt1"/>
                </a:solidFill>
              </a:rPr>
              <a:t>Jackie Robinson served in the military from 1942-1944 where he met Joe Louis. This picture is after Robinson was signed into the Major Leagues.</a:t>
            </a:r>
            <a:endParaRPr sz="1300">
              <a:solidFill>
                <a:schemeClr val="lt1"/>
              </a:solidFill>
            </a:endParaRPr>
          </a:p>
        </p:txBody>
      </p:sp>
      <p:pic>
        <p:nvPicPr>
          <p:cNvPr id="605" name="Google Shape;605;p99"/>
          <p:cNvPicPr preferRelativeResize="0"/>
          <p:nvPr/>
        </p:nvPicPr>
        <p:blipFill>
          <a:blip r:embed="rId4">
            <a:alphaModFix/>
          </a:blip>
          <a:stretch>
            <a:fillRect/>
          </a:stretch>
        </p:blipFill>
        <p:spPr>
          <a:xfrm>
            <a:off x="5246525" y="613825"/>
            <a:ext cx="3684000" cy="297305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9" name="Shape 609"/>
        <p:cNvGrpSpPr/>
        <p:nvPr/>
      </p:nvGrpSpPr>
      <p:grpSpPr>
        <a:xfrm>
          <a:off x="0" y="0"/>
          <a:ext cx="0" cy="0"/>
          <a:chOff x="0" y="0"/>
          <a:chExt cx="0" cy="0"/>
        </a:xfrm>
      </p:grpSpPr>
      <p:sp>
        <p:nvSpPr>
          <p:cNvPr id="610" name="Google Shape;610;p100"/>
          <p:cNvSpPr txBox="1"/>
          <p:nvPr/>
        </p:nvSpPr>
        <p:spPr>
          <a:xfrm>
            <a:off x="181925" y="-93550"/>
            <a:ext cx="4285800" cy="4603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 sz="1800">
                <a:solidFill>
                  <a:srgbClr val="E4E5B8"/>
                </a:solidFill>
                <a:highlight>
                  <a:srgbClr val="B21F15"/>
                </a:highlight>
                <a:latin typeface="Times New Roman"/>
                <a:ea typeface="Times New Roman"/>
                <a:cs typeface="Times New Roman"/>
                <a:sym typeface="Times New Roman"/>
              </a:rPr>
              <a:t>Most owners still hoped to keep Baseball white. Now their strategy was to keep integration confined to the Dodgers while hoping Robinson would flop and keep the “experiment" to an end. We kept mentioning other black players we thought had major-league potential, and Larry Doby was one of them. When Bill Veeck, president of the Cleveland Guardians (then the Indians), brought Doby directly up to Cleveland, he was consciously declaring that desegregation wouldn't be confined to the National League. </a:t>
            </a:r>
            <a:r>
              <a:rPr b="1" lang="en" sz="1800">
                <a:solidFill>
                  <a:srgbClr val="E4E5B8"/>
                </a:solidFill>
                <a:highlight>
                  <a:srgbClr val="B21F15"/>
                </a:highlight>
                <a:latin typeface="Times New Roman"/>
                <a:ea typeface="Times New Roman"/>
                <a:cs typeface="Times New Roman"/>
                <a:sym typeface="Times New Roman"/>
              </a:rPr>
              <a:t>It was a sensational move.</a:t>
            </a:r>
            <a:endParaRPr b="1" sz="1800">
              <a:solidFill>
                <a:srgbClr val="E4E5B8"/>
              </a:solidFill>
              <a:highlight>
                <a:srgbClr val="B21F15"/>
              </a:highlight>
              <a:latin typeface="Times New Roman"/>
              <a:ea typeface="Times New Roman"/>
              <a:cs typeface="Times New Roman"/>
              <a:sym typeface="Times New Roman"/>
            </a:endParaRPr>
          </a:p>
        </p:txBody>
      </p:sp>
      <p:sp>
        <p:nvSpPr>
          <p:cNvPr id="611" name="Google Shape;611;p100"/>
          <p:cNvSpPr txBox="1"/>
          <p:nvPr/>
        </p:nvSpPr>
        <p:spPr>
          <a:xfrm>
            <a:off x="5233650" y="3701975"/>
            <a:ext cx="2137500" cy="70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lt1"/>
                </a:solidFill>
              </a:rPr>
              <a:t>Larry Dobb</a:t>
            </a:r>
            <a:endParaRPr sz="1300">
              <a:solidFill>
                <a:schemeClr val="lt1"/>
              </a:solidFill>
            </a:endParaRPr>
          </a:p>
        </p:txBody>
      </p:sp>
      <p:pic>
        <p:nvPicPr>
          <p:cNvPr descr="https://baseballhall.org/sites/default/files/Doby%20Larry%201964-68WTi_HS_NBL_1.jpg" id="612" name="Google Shape;612;p100"/>
          <p:cNvPicPr preferRelativeResize="0"/>
          <p:nvPr/>
        </p:nvPicPr>
        <p:blipFill>
          <a:blip r:embed="rId3">
            <a:alphaModFix/>
          </a:blip>
          <a:stretch>
            <a:fillRect/>
          </a:stretch>
        </p:blipFill>
        <p:spPr>
          <a:xfrm>
            <a:off x="5169625" y="431828"/>
            <a:ext cx="2137500" cy="298677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101"/>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Sports as a Platform for Democracy  </a:t>
            </a:r>
            <a:endParaRPr sz="5200">
              <a:solidFill>
                <a:srgbClr val="E4E5B8"/>
              </a:solidFill>
              <a:latin typeface="Georgia"/>
              <a:ea typeface="Georgia"/>
              <a:cs typeface="Georgia"/>
              <a:sym typeface="Georgia"/>
            </a:endParaRPr>
          </a:p>
        </p:txBody>
      </p:sp>
      <p:pic>
        <p:nvPicPr>
          <p:cNvPr id="618" name="Google Shape;618;p101"/>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121"/>
        </a:solidFill>
      </p:bgPr>
    </p:bg>
    <p:spTree>
      <p:nvGrpSpPr>
        <p:cNvPr id="622" name="Shape 622"/>
        <p:cNvGrpSpPr/>
        <p:nvPr/>
      </p:nvGrpSpPr>
      <p:grpSpPr>
        <a:xfrm>
          <a:off x="0" y="0"/>
          <a:ext cx="0" cy="0"/>
          <a:chOff x="0" y="0"/>
          <a:chExt cx="0" cy="0"/>
        </a:xfrm>
      </p:grpSpPr>
      <p:pic>
        <p:nvPicPr>
          <p:cNvPr id="623" name="Google Shape;623;p102"/>
          <p:cNvPicPr preferRelativeResize="0"/>
          <p:nvPr/>
        </p:nvPicPr>
        <p:blipFill>
          <a:blip r:embed="rId3">
            <a:alphaModFix/>
          </a:blip>
          <a:stretch>
            <a:fillRect/>
          </a:stretch>
        </p:blipFill>
        <p:spPr>
          <a:xfrm>
            <a:off x="228849" y="819100"/>
            <a:ext cx="3997976" cy="2257151"/>
          </a:xfrm>
          <a:prstGeom prst="rect">
            <a:avLst/>
          </a:prstGeom>
          <a:noFill/>
          <a:ln>
            <a:noFill/>
          </a:ln>
        </p:spPr>
      </p:pic>
      <p:pic>
        <p:nvPicPr>
          <p:cNvPr id="624" name="Google Shape;624;p102"/>
          <p:cNvPicPr preferRelativeResize="0"/>
          <p:nvPr/>
        </p:nvPicPr>
        <p:blipFill>
          <a:blip r:embed="rId4">
            <a:alphaModFix/>
          </a:blip>
          <a:stretch>
            <a:fillRect/>
          </a:stretch>
        </p:blipFill>
        <p:spPr>
          <a:xfrm>
            <a:off x="4638200" y="1288875"/>
            <a:ext cx="4317275" cy="3348401"/>
          </a:xfrm>
          <a:prstGeom prst="rect">
            <a:avLst/>
          </a:prstGeom>
          <a:noFill/>
          <a:ln>
            <a:noFill/>
          </a:ln>
        </p:spPr>
      </p:pic>
      <p:pic>
        <p:nvPicPr>
          <p:cNvPr id="625" name="Google Shape;625;p102"/>
          <p:cNvPicPr preferRelativeResize="0"/>
          <p:nvPr/>
        </p:nvPicPr>
        <p:blipFill>
          <a:blip r:embed="rId5">
            <a:alphaModFix/>
          </a:blip>
          <a:stretch>
            <a:fillRect/>
          </a:stretch>
        </p:blipFill>
        <p:spPr>
          <a:xfrm>
            <a:off x="971500" y="3151876"/>
            <a:ext cx="1963420" cy="1919049"/>
          </a:xfrm>
          <a:prstGeom prst="rect">
            <a:avLst/>
          </a:prstGeom>
          <a:noFill/>
          <a:ln>
            <a:noFill/>
          </a:ln>
        </p:spPr>
      </p:pic>
      <p:sp>
        <p:nvSpPr>
          <p:cNvPr id="626" name="Google Shape;626;p102"/>
          <p:cNvSpPr txBox="1"/>
          <p:nvPr/>
        </p:nvSpPr>
        <p:spPr>
          <a:xfrm>
            <a:off x="325225" y="84325"/>
            <a:ext cx="8166900" cy="53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1"/>
                </a:solidFill>
                <a:latin typeface="Georgia"/>
                <a:ea typeface="Georgia"/>
                <a:cs typeface="Georgia"/>
                <a:sym typeface="Georgia"/>
              </a:rPr>
              <a:t>The Baseball Business by Walt Carmon - April 2, 1927</a:t>
            </a:r>
            <a:endParaRPr sz="1800">
              <a:solidFill>
                <a:schemeClr val="lt1"/>
              </a:solidFill>
              <a:latin typeface="Georgia"/>
              <a:ea typeface="Georgia"/>
              <a:cs typeface="Georgia"/>
              <a:sym typeface="Georgia"/>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p103"/>
          <p:cNvSpPr txBox="1"/>
          <p:nvPr>
            <p:ph idx="4294967295" type="title"/>
          </p:nvPr>
        </p:nvSpPr>
        <p:spPr>
          <a:xfrm>
            <a:off x="156025" y="120600"/>
            <a:ext cx="6516600" cy="243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700">
                <a:solidFill>
                  <a:srgbClr val="E4E5B8"/>
                </a:solidFill>
                <a:latin typeface="Georgia"/>
                <a:ea typeface="Georgia"/>
                <a:cs typeface="Georgia"/>
                <a:sym typeface="Georgia"/>
              </a:rPr>
              <a:t>One of the first to realize the significance of this change in the Party's view of sports was the novelist and Daily Worker columnist Mike Gold. Soon after the Comintern Congress, Gold turned his fire on those</a:t>
            </a:r>
            <a:r>
              <a:rPr b="1" i="1" lang="en" sz="1700">
                <a:solidFill>
                  <a:srgbClr val="E4E5B8"/>
                </a:solidFill>
                <a:latin typeface="Georgia"/>
                <a:ea typeface="Georgia"/>
                <a:cs typeface="Georgia"/>
                <a:sym typeface="Georgia"/>
              </a:rPr>
              <a:t> Daily Worker</a:t>
            </a:r>
            <a:r>
              <a:rPr lang="en" sz="1700">
                <a:solidFill>
                  <a:srgbClr val="E4E5B8"/>
                </a:solidFill>
                <a:latin typeface="Georgia"/>
                <a:ea typeface="Georgia"/>
                <a:cs typeface="Georgia"/>
                <a:sym typeface="Georgia"/>
              </a:rPr>
              <a:t> readers who had registered opposition to the idea of instituting regular sports coverage in the paper:</a:t>
            </a:r>
            <a:endParaRPr sz="1700">
              <a:solidFill>
                <a:srgbClr val="E4E5B8"/>
              </a:solidFill>
              <a:latin typeface="Georgia"/>
              <a:ea typeface="Georgia"/>
              <a:cs typeface="Georgia"/>
              <a:sym typeface="Georgia"/>
            </a:endParaRPr>
          </a:p>
        </p:txBody>
      </p:sp>
      <p:sp>
        <p:nvSpPr>
          <p:cNvPr id="632" name="Google Shape;632;p103"/>
          <p:cNvSpPr txBox="1"/>
          <p:nvPr/>
        </p:nvSpPr>
        <p:spPr>
          <a:xfrm>
            <a:off x="237525" y="0"/>
            <a:ext cx="7126500" cy="6003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rPr lang="en" sz="2700">
                <a:solidFill>
                  <a:srgbClr val="E4E5B8"/>
                </a:solidFill>
                <a:latin typeface="Georgia"/>
                <a:ea typeface="Georgia"/>
                <a:cs typeface="Georgia"/>
                <a:sym typeface="Georgia"/>
              </a:rPr>
              <a:t>Mike Gold’s Contributions</a:t>
            </a:r>
            <a:endParaRPr sz="2700">
              <a:solidFill>
                <a:srgbClr val="E4E5B8"/>
              </a:solidFill>
              <a:latin typeface="Georgia"/>
              <a:ea typeface="Georgia"/>
              <a:cs typeface="Georgia"/>
              <a:sym typeface="Georgia"/>
            </a:endParaRPr>
          </a:p>
        </p:txBody>
      </p:sp>
      <p:pic>
        <p:nvPicPr>
          <p:cNvPr id="633" name="Google Shape;633;p103"/>
          <p:cNvPicPr preferRelativeResize="0"/>
          <p:nvPr/>
        </p:nvPicPr>
        <p:blipFill rotWithShape="1">
          <a:blip r:embed="rId3">
            <a:alphaModFix/>
          </a:blip>
          <a:srcRect b="1286" l="0" r="0" t="1286"/>
          <a:stretch/>
        </p:blipFill>
        <p:spPr>
          <a:xfrm>
            <a:off x="6598050" y="306600"/>
            <a:ext cx="2322598" cy="2933248"/>
          </a:xfrm>
          <a:prstGeom prst="rect">
            <a:avLst/>
          </a:prstGeom>
          <a:noFill/>
          <a:ln>
            <a:noFill/>
          </a:ln>
        </p:spPr>
      </p:pic>
      <p:sp>
        <p:nvSpPr>
          <p:cNvPr id="634" name="Google Shape;634;p103"/>
          <p:cNvSpPr txBox="1"/>
          <p:nvPr/>
        </p:nvSpPr>
        <p:spPr>
          <a:xfrm>
            <a:off x="6469825" y="3239850"/>
            <a:ext cx="30000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chemeClr val="lt1"/>
                </a:solidFill>
                <a:latin typeface="Georgia"/>
                <a:ea typeface="Georgia"/>
                <a:cs typeface="Georgia"/>
                <a:sym typeface="Georgia"/>
              </a:rPr>
              <a:t>(Mike Gold’s novel,</a:t>
            </a:r>
            <a:r>
              <a:rPr i="1" lang="en" sz="1600">
                <a:solidFill>
                  <a:schemeClr val="lt1"/>
                </a:solidFill>
                <a:latin typeface="Georgia"/>
                <a:ea typeface="Georgia"/>
                <a:cs typeface="Georgia"/>
                <a:sym typeface="Georgia"/>
              </a:rPr>
              <a:t> Jews without Money, </a:t>
            </a:r>
            <a:r>
              <a:rPr lang="en" sz="1600">
                <a:solidFill>
                  <a:schemeClr val="lt1"/>
                </a:solidFill>
                <a:latin typeface="Georgia"/>
                <a:ea typeface="Georgia"/>
                <a:cs typeface="Georgia"/>
                <a:sym typeface="Georgia"/>
              </a:rPr>
              <a:t>made</a:t>
            </a:r>
            <a:endParaRPr sz="1600">
              <a:solidFill>
                <a:schemeClr val="lt1"/>
              </a:solidFill>
              <a:latin typeface="Georgia"/>
              <a:ea typeface="Georgia"/>
              <a:cs typeface="Georgia"/>
              <a:sym typeface="Georgia"/>
            </a:endParaRPr>
          </a:p>
          <a:p>
            <a:pPr indent="0" lvl="0" marL="0" rtl="0" algn="l">
              <a:spcBef>
                <a:spcPts val="0"/>
              </a:spcBef>
              <a:spcAft>
                <a:spcPts val="0"/>
              </a:spcAft>
              <a:buNone/>
            </a:pPr>
            <a:r>
              <a:rPr lang="en" sz="1600">
                <a:solidFill>
                  <a:schemeClr val="lt1"/>
                </a:solidFill>
                <a:latin typeface="Georgia"/>
                <a:ea typeface="Georgia"/>
                <a:cs typeface="Georgia"/>
                <a:sym typeface="Georgia"/>
              </a:rPr>
              <a:t> him a celebrity not only in Party ranks but also in </a:t>
            </a:r>
            <a:endParaRPr sz="1600">
              <a:solidFill>
                <a:schemeClr val="lt1"/>
              </a:solidFill>
              <a:latin typeface="Georgia"/>
              <a:ea typeface="Georgia"/>
              <a:cs typeface="Georgia"/>
              <a:sym typeface="Georgia"/>
            </a:endParaRPr>
          </a:p>
          <a:p>
            <a:pPr indent="0" lvl="0" marL="0" rtl="0" algn="l">
              <a:spcBef>
                <a:spcPts val="0"/>
              </a:spcBef>
              <a:spcAft>
                <a:spcPts val="0"/>
              </a:spcAft>
              <a:buNone/>
            </a:pPr>
            <a:r>
              <a:rPr lang="en" sz="1600">
                <a:solidFill>
                  <a:schemeClr val="lt1"/>
                </a:solidFill>
                <a:latin typeface="Georgia"/>
                <a:ea typeface="Georgia"/>
                <a:cs typeface="Georgia"/>
                <a:sym typeface="Georgia"/>
              </a:rPr>
              <a:t>broader literary circles.)</a:t>
            </a:r>
            <a:endParaRPr sz="1000">
              <a:solidFill>
                <a:schemeClr val="lt1"/>
              </a:solidFill>
              <a:latin typeface="Georgia"/>
              <a:ea typeface="Georgia"/>
              <a:cs typeface="Georgia"/>
              <a:sym typeface="Georgia"/>
            </a:endParaRPr>
          </a:p>
        </p:txBody>
      </p:sp>
      <p:sp>
        <p:nvSpPr>
          <p:cNvPr id="635" name="Google Shape;635;p103"/>
          <p:cNvSpPr txBox="1"/>
          <p:nvPr/>
        </p:nvSpPr>
        <p:spPr>
          <a:xfrm>
            <a:off x="156025" y="2103875"/>
            <a:ext cx="63138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500">
                <a:solidFill>
                  <a:srgbClr val="E4E5B8"/>
                </a:solidFill>
                <a:latin typeface="Georgia"/>
                <a:ea typeface="Georgia"/>
                <a:cs typeface="Georgia"/>
                <a:sym typeface="Georgia"/>
              </a:rPr>
              <a:t>You can condemn them for it, if you are built that way, and you can call baseball a form of bourgeois opium for the masses. But that doesn’t get around the fact that... </a:t>
            </a:r>
            <a:r>
              <a:rPr b="1" i="1" lang="en" sz="1500">
                <a:solidFill>
                  <a:srgbClr val="E4E5B8"/>
                </a:solidFill>
                <a:latin typeface="Georgia"/>
                <a:ea typeface="Georgia"/>
                <a:cs typeface="Georgia"/>
                <a:sym typeface="Georgia"/>
              </a:rPr>
              <a:t>the vast ocean of Americans of whom we are as yet a minority, adore baseball</a:t>
            </a:r>
            <a:r>
              <a:rPr i="1" lang="en" sz="1500">
                <a:solidFill>
                  <a:srgbClr val="E4E5B8"/>
                </a:solidFill>
                <a:latin typeface="Georgia"/>
                <a:ea typeface="Georgia"/>
                <a:cs typeface="Georgia"/>
                <a:sym typeface="Georgia"/>
              </a:rPr>
              <a:t>. What are we going to do, insist that they give up this taste? Are we going to maintain our isolation and make Americans stop their baseball before </a:t>
            </a:r>
            <a:r>
              <a:rPr b="1" i="1" lang="en" sz="1500">
                <a:solidFill>
                  <a:srgbClr val="E4E5B8"/>
                </a:solidFill>
                <a:latin typeface="Georgia"/>
                <a:ea typeface="Georgia"/>
                <a:cs typeface="Georgia"/>
                <a:sym typeface="Georgia"/>
              </a:rPr>
              <a:t>we will condescend to explain Communism to them? </a:t>
            </a:r>
            <a:r>
              <a:rPr i="1" lang="en" sz="1500">
                <a:solidFill>
                  <a:srgbClr val="E4E5B8"/>
                </a:solidFill>
                <a:latin typeface="Georgia"/>
                <a:ea typeface="Georgia"/>
                <a:cs typeface="Georgia"/>
                <a:sym typeface="Georgia"/>
              </a:rPr>
              <a:t>When you run the news of a strike alongside the news of a baseball game, you are making American workers feel at home. </a:t>
            </a:r>
            <a:r>
              <a:rPr b="1" i="1" lang="en" sz="1500">
                <a:solidFill>
                  <a:srgbClr val="E4E5B8"/>
                </a:solidFill>
                <a:latin typeface="Georgia"/>
                <a:ea typeface="Georgia"/>
                <a:cs typeface="Georgia"/>
                <a:sym typeface="Georgia"/>
              </a:rPr>
              <a:t>It gives them the feeling that Communism is nothing strange and foreign</a:t>
            </a:r>
            <a:r>
              <a:rPr i="1" lang="en" sz="1500">
                <a:solidFill>
                  <a:srgbClr val="E4E5B8"/>
                </a:solidFill>
                <a:latin typeface="Georgia"/>
                <a:ea typeface="Georgia"/>
                <a:cs typeface="Georgia"/>
                <a:sym typeface="Georgia"/>
              </a:rPr>
              <a:t>. . . . Let’s loosen up. Let’s begin to prove that one can be a human being as well as a Communist. (Daily Worker, August 31, 1935)</a:t>
            </a:r>
            <a:endParaRPr i="1" sz="1500">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104"/>
          <p:cNvSpPr txBox="1"/>
          <p:nvPr/>
        </p:nvSpPr>
        <p:spPr>
          <a:xfrm>
            <a:off x="135525" y="42675"/>
            <a:ext cx="5535900" cy="6003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rPr lang="en" sz="2700">
                <a:solidFill>
                  <a:srgbClr val="E4E5B8"/>
                </a:solidFill>
              </a:rPr>
              <a:t>“</a:t>
            </a:r>
            <a:r>
              <a:rPr lang="en" sz="2700">
                <a:solidFill>
                  <a:srgbClr val="E4E5B8"/>
                </a:solidFill>
                <a:latin typeface="Georgia"/>
                <a:ea typeface="Georgia"/>
                <a:cs typeface="Georgia"/>
                <a:sym typeface="Georgia"/>
              </a:rPr>
              <a:t>Subway” Sam Nahem</a:t>
            </a:r>
            <a:r>
              <a:rPr lang="en" sz="2700">
                <a:solidFill>
                  <a:srgbClr val="E4E5B8"/>
                </a:solidFill>
                <a:latin typeface="Georgia"/>
                <a:ea typeface="Georgia"/>
                <a:cs typeface="Georgia"/>
                <a:sym typeface="Georgia"/>
              </a:rPr>
              <a:t> </a:t>
            </a:r>
            <a:endParaRPr sz="2700">
              <a:solidFill>
                <a:srgbClr val="E4E5B8"/>
              </a:solidFill>
              <a:latin typeface="Georgia"/>
              <a:ea typeface="Georgia"/>
              <a:cs typeface="Georgia"/>
              <a:sym typeface="Georgia"/>
            </a:endParaRPr>
          </a:p>
        </p:txBody>
      </p:sp>
      <p:sp>
        <p:nvSpPr>
          <p:cNvPr id="641" name="Google Shape;641;p104"/>
          <p:cNvSpPr txBox="1"/>
          <p:nvPr/>
        </p:nvSpPr>
        <p:spPr>
          <a:xfrm>
            <a:off x="6154300" y="3802800"/>
            <a:ext cx="28830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Georgia"/>
                <a:ea typeface="Georgia"/>
                <a:cs typeface="Georgia"/>
                <a:sym typeface="Georgia"/>
              </a:rPr>
              <a:t>“Sam wears spectacles and talks less like a ballplayer than any diamond star this reporter knows,” a reporter for the Associated Press wrote in 1940. </a:t>
            </a:r>
            <a:endParaRPr sz="700">
              <a:solidFill>
                <a:schemeClr val="lt1"/>
              </a:solidFill>
              <a:latin typeface="Georgia"/>
              <a:ea typeface="Georgia"/>
              <a:cs typeface="Georgia"/>
              <a:sym typeface="Georgia"/>
            </a:endParaRPr>
          </a:p>
        </p:txBody>
      </p:sp>
      <p:sp>
        <p:nvSpPr>
          <p:cNvPr id="642" name="Google Shape;642;p104"/>
          <p:cNvSpPr txBox="1"/>
          <p:nvPr/>
        </p:nvSpPr>
        <p:spPr>
          <a:xfrm>
            <a:off x="0" y="597100"/>
            <a:ext cx="6252300" cy="458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rPr>
              <a:t>A</a:t>
            </a:r>
            <a:r>
              <a:rPr lang="en" sz="1300">
                <a:solidFill>
                  <a:srgbClr val="E4E5B8"/>
                </a:solidFill>
                <a:latin typeface="Georgia"/>
                <a:ea typeface="Georgia"/>
                <a:cs typeface="Georgia"/>
                <a:sym typeface="Georgia"/>
              </a:rPr>
              <a:t>s the rare Jewish ballplayer, Nahem also faced anti-Semitism, which certainly contributed to his outlook on Blacks playing the game. The Communist Party’s 1935 adoption of Popular Front collaboration with liberals and labor unions against fascism led Nahem to the political left.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Subsequently, the Soviet Union and the United States forged a wartime alliance against Hitler. In addition, the Communist Party supported Black civil rights, and Nahem believed bigotry toward Blacks and Jews was intertwined. Thus, from his coming of age until his view of the Soviet Union’s suppression of the 1956 Hungarian (Counter)Revolution, Nahem identified as a communist. FBI surveillance of Nahem produced a thick file.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The Communist Party’s Daily Worker newspaper waged a strong campaign for the integration of baseball, a matter of importance to Nahem. Indeed, Nahem integrated baseball – or at least a portion of it – before Brooklyn Dodgers President Branch Rickey brought Jackie Robinson to Ebbets Field.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In 1945, U.S. Army Staff Sergeant Sam Nahem found himself the player-manager of the Overseas Invasion Service Expedition All-Stars baseball team in the European Theater of Operations. When not taking his turn on the mound, Nahem played first base and hit well. </a:t>
            </a:r>
            <a:r>
              <a:rPr b="1" lang="en" sz="1300">
                <a:solidFill>
                  <a:srgbClr val="E4E5B8"/>
                </a:solidFill>
                <a:latin typeface="Georgia"/>
                <a:ea typeface="Georgia"/>
                <a:cs typeface="Georgia"/>
                <a:sym typeface="Georgia"/>
              </a:rPr>
              <a:t>Bucking the brass, Nahem fought successfully to have two Negro League stars, Leon Day and Willard Brown, on his team. </a:t>
            </a:r>
            <a:endParaRPr b="1" sz="1300">
              <a:solidFill>
                <a:srgbClr val="E4E5B8"/>
              </a:solidFill>
              <a:latin typeface="Georgia"/>
              <a:ea typeface="Georgia"/>
              <a:cs typeface="Georgia"/>
              <a:sym typeface="Georgia"/>
            </a:endParaRPr>
          </a:p>
        </p:txBody>
      </p:sp>
      <p:sp>
        <p:nvSpPr>
          <p:cNvPr id="643" name="Google Shape;643;p104"/>
          <p:cNvSpPr txBox="1"/>
          <p:nvPr/>
        </p:nvSpPr>
        <p:spPr>
          <a:xfrm>
            <a:off x="7173600" y="1006525"/>
            <a:ext cx="1987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sp>
        <p:nvSpPr>
          <p:cNvPr id="644" name="Google Shape;644;p104"/>
          <p:cNvSpPr txBox="1"/>
          <p:nvPr/>
        </p:nvSpPr>
        <p:spPr>
          <a:xfrm>
            <a:off x="6252375" y="597100"/>
            <a:ext cx="2908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645" name="Google Shape;645;p104"/>
          <p:cNvPicPr preferRelativeResize="0"/>
          <p:nvPr/>
        </p:nvPicPr>
        <p:blipFill>
          <a:blip r:embed="rId3">
            <a:alphaModFix/>
          </a:blip>
          <a:stretch>
            <a:fillRect/>
          </a:stretch>
        </p:blipFill>
        <p:spPr>
          <a:xfrm>
            <a:off x="6293788" y="173050"/>
            <a:ext cx="2604025" cy="36936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121"/>
        </a:solidFill>
      </p:bgPr>
    </p:bg>
    <p:spTree>
      <p:nvGrpSpPr>
        <p:cNvPr id="337" name="Shape 337"/>
        <p:cNvGrpSpPr/>
        <p:nvPr/>
      </p:nvGrpSpPr>
      <p:grpSpPr>
        <a:xfrm>
          <a:off x="0" y="0"/>
          <a:ext cx="0" cy="0"/>
          <a:chOff x="0" y="0"/>
          <a:chExt cx="0" cy="0"/>
        </a:xfrm>
      </p:grpSpPr>
      <p:sp>
        <p:nvSpPr>
          <p:cNvPr id="338" name="Google Shape;338;p69"/>
          <p:cNvSpPr txBox="1"/>
          <p:nvPr/>
        </p:nvSpPr>
        <p:spPr>
          <a:xfrm>
            <a:off x="195550" y="110550"/>
            <a:ext cx="4194900" cy="4497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lang="en" sz="2200">
                <a:solidFill>
                  <a:srgbClr val="E4E5B8"/>
                </a:solidFill>
                <a:latin typeface="Georgia"/>
                <a:ea typeface="Georgia"/>
                <a:cs typeface="Georgia"/>
                <a:sym typeface="Georgia"/>
              </a:rPr>
              <a:t>Press Box Red</a:t>
            </a:r>
            <a:endParaRPr sz="22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rPr lang="en" sz="2200">
                <a:solidFill>
                  <a:srgbClr val="E4E5B8"/>
                </a:solidFill>
                <a:latin typeface="Georgia"/>
                <a:ea typeface="Georgia"/>
                <a:cs typeface="Georgia"/>
                <a:sym typeface="Georgia"/>
              </a:rPr>
              <a:t>The Story of Lester Rodney, the Communist who Helped Break the Color Line in American Sports</a:t>
            </a:r>
            <a:endParaRPr sz="22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t/>
            </a:r>
            <a:endParaRPr sz="22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rPr lang="en" sz="2200">
                <a:solidFill>
                  <a:srgbClr val="E4E5B8"/>
                </a:solidFill>
                <a:latin typeface="Georgia"/>
                <a:ea typeface="Georgia"/>
                <a:cs typeface="Georgia"/>
                <a:sym typeface="Georgia"/>
              </a:rPr>
              <a:t>By Irwin Silber</a:t>
            </a:r>
            <a:endParaRPr sz="22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t/>
            </a:r>
            <a:endParaRPr sz="27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t/>
            </a:r>
            <a:endParaRPr sz="2200">
              <a:solidFill>
                <a:srgbClr val="E4E5B8"/>
              </a:solidFill>
              <a:latin typeface="Georgia"/>
              <a:ea typeface="Georgia"/>
              <a:cs typeface="Georgia"/>
              <a:sym typeface="Georgia"/>
            </a:endParaRPr>
          </a:p>
        </p:txBody>
      </p:sp>
      <p:pic>
        <p:nvPicPr>
          <p:cNvPr id="339" name="Google Shape;339;p69"/>
          <p:cNvPicPr preferRelativeResize="0"/>
          <p:nvPr/>
        </p:nvPicPr>
        <p:blipFill>
          <a:blip r:embed="rId3">
            <a:alphaModFix/>
          </a:blip>
          <a:stretch>
            <a:fillRect/>
          </a:stretch>
        </p:blipFill>
        <p:spPr>
          <a:xfrm>
            <a:off x="5307600" y="152400"/>
            <a:ext cx="3362896" cy="48387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105"/>
          <p:cNvSpPr txBox="1"/>
          <p:nvPr/>
        </p:nvSpPr>
        <p:spPr>
          <a:xfrm>
            <a:off x="217375" y="74125"/>
            <a:ext cx="3830700" cy="6003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rPr lang="en" sz="2700">
                <a:solidFill>
                  <a:srgbClr val="E4E5B8"/>
                </a:solidFill>
                <a:latin typeface="Georgia"/>
                <a:ea typeface="Georgia"/>
                <a:cs typeface="Georgia"/>
                <a:sym typeface="Georgia"/>
              </a:rPr>
              <a:t>Muhammad Ali</a:t>
            </a:r>
            <a:endParaRPr sz="2700">
              <a:solidFill>
                <a:srgbClr val="E4E5B8"/>
              </a:solidFill>
              <a:latin typeface="Georgia"/>
              <a:ea typeface="Georgia"/>
              <a:cs typeface="Georgia"/>
              <a:sym typeface="Georgia"/>
            </a:endParaRPr>
          </a:p>
        </p:txBody>
      </p:sp>
      <p:sp>
        <p:nvSpPr>
          <p:cNvPr id="651" name="Google Shape;651;p105"/>
          <p:cNvSpPr txBox="1"/>
          <p:nvPr/>
        </p:nvSpPr>
        <p:spPr>
          <a:xfrm>
            <a:off x="5186325" y="3053725"/>
            <a:ext cx="37017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latin typeface="Georgia"/>
                <a:ea typeface="Georgia"/>
                <a:cs typeface="Georgia"/>
                <a:sym typeface="Georgia"/>
              </a:rPr>
              <a:t>Above: Muhammad Ali leaves the Federal Court Building after being convicted of refusing to be inducted into the military, June 20, 1967. Source: AP</a:t>
            </a:r>
            <a:endParaRPr sz="500">
              <a:solidFill>
                <a:schemeClr val="lt1"/>
              </a:solidFill>
              <a:latin typeface="Georgia"/>
              <a:ea typeface="Georgia"/>
              <a:cs typeface="Georgia"/>
              <a:sym typeface="Georgia"/>
            </a:endParaRPr>
          </a:p>
        </p:txBody>
      </p:sp>
      <p:sp>
        <p:nvSpPr>
          <p:cNvPr id="652" name="Google Shape;652;p105"/>
          <p:cNvSpPr txBox="1"/>
          <p:nvPr/>
        </p:nvSpPr>
        <p:spPr>
          <a:xfrm>
            <a:off x="93300" y="518450"/>
            <a:ext cx="5041200" cy="355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On June 20, 1967, the great Muhammad Ali was convicted in Houston for refusing induction in the U.S. armed forces. Ali saw the war in Vietnam as an exercise in genocide. He also used his platform as boxing champion to connect the war abroad with the war at home,</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i="1">
              <a:solidFill>
                <a:srgbClr val="E4E5B8"/>
              </a:solidFill>
              <a:latin typeface="Georgia"/>
              <a:ea typeface="Georgia"/>
              <a:cs typeface="Georgia"/>
              <a:sym typeface="Georgia"/>
            </a:endParaRPr>
          </a:p>
          <a:p>
            <a:pPr indent="0" lvl="0" marL="0" rtl="0" algn="l">
              <a:spcBef>
                <a:spcPts val="0"/>
              </a:spcBef>
              <a:spcAft>
                <a:spcPts val="0"/>
              </a:spcAft>
              <a:buNone/>
            </a:pPr>
            <a:r>
              <a:rPr i="1" lang="en">
                <a:solidFill>
                  <a:srgbClr val="E4E5B8"/>
                </a:solidFill>
                <a:latin typeface="Georgia"/>
                <a:ea typeface="Georgia"/>
                <a:cs typeface="Georgia"/>
                <a:sym typeface="Georgia"/>
              </a:rPr>
              <a:t>“</a:t>
            </a:r>
            <a:r>
              <a:rPr b="1" i="1" lang="en">
                <a:solidFill>
                  <a:srgbClr val="E4E5B8"/>
                </a:solidFill>
                <a:latin typeface="Georgia"/>
                <a:ea typeface="Georgia"/>
                <a:cs typeface="Georgia"/>
                <a:sym typeface="Georgia"/>
              </a:rPr>
              <a:t>Why should they ask me to put on a uniform and go 10,000 miles from home and drop bombs and bullets on Brown people in Vietnam while so-called Negro people in Louisville are treated like dogs?” </a:t>
            </a:r>
            <a:r>
              <a:rPr lang="en">
                <a:solidFill>
                  <a:srgbClr val="E4E5B8"/>
                </a:solidFill>
                <a:latin typeface="Georgia"/>
                <a:ea typeface="Georgia"/>
                <a:cs typeface="Georgia"/>
                <a:sym typeface="Georgia"/>
              </a:rPr>
              <a:t>-Muhammad Ali</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The day of Ali’s conviction the U.S. Congress voted 337-29 to extend the draft four more years. They also voted 385-19 to make it a federal crime to desecrate the flag. Their fears of a rising movement against the war were well-founded.</a:t>
            </a:r>
            <a:endParaRPr b="1" sz="1300">
              <a:solidFill>
                <a:srgbClr val="E4E5B8"/>
              </a:solidFill>
              <a:latin typeface="Georgia"/>
              <a:ea typeface="Georgia"/>
              <a:cs typeface="Georgia"/>
              <a:sym typeface="Georgia"/>
            </a:endParaRPr>
          </a:p>
        </p:txBody>
      </p:sp>
      <p:sp>
        <p:nvSpPr>
          <p:cNvPr id="653" name="Google Shape;653;p105"/>
          <p:cNvSpPr txBox="1"/>
          <p:nvPr/>
        </p:nvSpPr>
        <p:spPr>
          <a:xfrm>
            <a:off x="7173600" y="1006525"/>
            <a:ext cx="1987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sp>
        <p:nvSpPr>
          <p:cNvPr id="654" name="Google Shape;654;p105"/>
          <p:cNvSpPr txBox="1"/>
          <p:nvPr/>
        </p:nvSpPr>
        <p:spPr>
          <a:xfrm>
            <a:off x="6252375" y="597100"/>
            <a:ext cx="2908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655" name="Google Shape;655;p105"/>
          <p:cNvPicPr preferRelativeResize="0"/>
          <p:nvPr/>
        </p:nvPicPr>
        <p:blipFill>
          <a:blip r:embed="rId3">
            <a:alphaModFix/>
          </a:blip>
          <a:stretch>
            <a:fillRect/>
          </a:stretch>
        </p:blipFill>
        <p:spPr>
          <a:xfrm>
            <a:off x="5202475" y="597100"/>
            <a:ext cx="3830700" cy="2264129"/>
          </a:xfrm>
          <a:prstGeom prst="rect">
            <a:avLst/>
          </a:prstGeom>
          <a:noFill/>
          <a:ln>
            <a:noFill/>
          </a:ln>
        </p:spPr>
      </p:pic>
      <p:sp>
        <p:nvSpPr>
          <p:cNvPr id="656" name="Google Shape;656;p105"/>
          <p:cNvSpPr txBox="1"/>
          <p:nvPr/>
        </p:nvSpPr>
        <p:spPr>
          <a:xfrm>
            <a:off x="93300" y="3958200"/>
            <a:ext cx="8957400" cy="118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Over the next three years, he would collect more than 20,000 signatures on a petition calling for the restoration of Muhammad Ali’s heavyweight title.</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Eventually justice did prevail and the Supreme Court overturned Ali’s conviction in 1971. They did so only after the consensus on the war had changed profoundly. </a:t>
            </a:r>
            <a:endParaRPr sz="15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106"/>
          <p:cNvSpPr txBox="1"/>
          <p:nvPr/>
        </p:nvSpPr>
        <p:spPr>
          <a:xfrm>
            <a:off x="178175" y="42675"/>
            <a:ext cx="5535900" cy="600300"/>
          </a:xfrm>
          <a:prstGeom prst="rect">
            <a:avLst/>
          </a:prstGeom>
          <a:noFill/>
          <a:ln>
            <a:noFill/>
          </a:ln>
        </p:spPr>
        <p:txBody>
          <a:bodyPr anchorCtr="0" anchor="ctr" bIns="91425" lIns="91425" spcFirstLastPara="1" rIns="91425" wrap="square" tIns="91425">
            <a:spAutoFit/>
          </a:bodyPr>
          <a:lstStyle/>
          <a:p>
            <a:pPr indent="0" lvl="0" marL="0" rtl="0" algn="l">
              <a:spcBef>
                <a:spcPts val="0"/>
              </a:spcBef>
              <a:spcAft>
                <a:spcPts val="0"/>
              </a:spcAft>
              <a:buNone/>
            </a:pPr>
            <a:r>
              <a:rPr lang="en" sz="2700">
                <a:solidFill>
                  <a:srgbClr val="E4E5B8"/>
                </a:solidFill>
                <a:latin typeface="Georgia"/>
                <a:ea typeface="Georgia"/>
                <a:cs typeface="Georgia"/>
                <a:sym typeface="Georgia"/>
              </a:rPr>
              <a:t>Colin Kaepernick</a:t>
            </a:r>
            <a:endParaRPr sz="2700">
              <a:solidFill>
                <a:srgbClr val="E4E5B8"/>
              </a:solidFill>
              <a:latin typeface="Georgia"/>
              <a:ea typeface="Georgia"/>
              <a:cs typeface="Georgia"/>
              <a:sym typeface="Georgia"/>
            </a:endParaRPr>
          </a:p>
        </p:txBody>
      </p:sp>
      <p:sp>
        <p:nvSpPr>
          <p:cNvPr id="662" name="Google Shape;662;p106"/>
          <p:cNvSpPr txBox="1"/>
          <p:nvPr/>
        </p:nvSpPr>
        <p:spPr>
          <a:xfrm>
            <a:off x="135525" y="597100"/>
            <a:ext cx="4334100" cy="4386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rgbClr val="E4E5B8"/>
                </a:solidFill>
                <a:latin typeface="Georgia"/>
                <a:ea typeface="Georgia"/>
                <a:cs typeface="Georgia"/>
                <a:sym typeface="Georgia"/>
              </a:rPr>
              <a:t>Kaepernick’s protest began in August, when he sat on the bench during the National Anthem at each of the 49ers’ first three preseason games.  Media took note for the first time on August 26, 2016 at a home game against the Green Bay Packers. </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“I am not going to stand up to show pride in a flag for a country that oppresses Black people and people of color,” Kaepernick told NFL Network reporter Steve Wyche after the game.. “To me, this is bigger than football and it would be selfish on my part to look the other way. There are bodies in the street and people getting paid leave and getting away with murder.”</a:t>
            </a:r>
            <a:endParaRPr sz="1300">
              <a:solidFill>
                <a:srgbClr val="E4E5B8"/>
              </a:solidFill>
              <a:latin typeface="Georgia"/>
              <a:ea typeface="Georgia"/>
              <a:cs typeface="Georgia"/>
              <a:sym typeface="Georgia"/>
            </a:endParaRPr>
          </a:p>
          <a:p>
            <a:pPr indent="0" lvl="0" marL="0" rtl="0" algn="l">
              <a:spcBef>
                <a:spcPts val="0"/>
              </a:spcBef>
              <a:spcAft>
                <a:spcPts val="0"/>
              </a:spcAft>
              <a:buNone/>
            </a:pPr>
            <a:r>
              <a:t/>
            </a:r>
            <a:endParaRPr sz="1300">
              <a:solidFill>
                <a:srgbClr val="E4E5B8"/>
              </a:solidFill>
              <a:latin typeface="Georgia"/>
              <a:ea typeface="Georgia"/>
              <a:cs typeface="Georgia"/>
              <a:sym typeface="Georgia"/>
            </a:endParaRPr>
          </a:p>
          <a:p>
            <a:pPr indent="0" lvl="0" marL="0" rtl="0" algn="l">
              <a:spcBef>
                <a:spcPts val="0"/>
              </a:spcBef>
              <a:spcAft>
                <a:spcPts val="0"/>
              </a:spcAft>
              <a:buNone/>
            </a:pPr>
            <a:r>
              <a:rPr lang="en" sz="1300">
                <a:solidFill>
                  <a:srgbClr val="E4E5B8"/>
                </a:solidFill>
                <a:latin typeface="Georgia"/>
                <a:ea typeface="Georgia"/>
                <a:cs typeface="Georgia"/>
                <a:sym typeface="Georgia"/>
              </a:rPr>
              <a:t>Starting in 2016, despite Kaepernick’s explanation that his kneeling during the national anthem was a call to end racial injustice and police brutality toward people of color, a backlash fomented, spurred largely by President Trump, who tried to recast Kaepernick and the predominantly African-American group of players who followed his lead as unpatriotic. That viewpoint persists.</a:t>
            </a:r>
            <a:endParaRPr sz="1300">
              <a:solidFill>
                <a:srgbClr val="E4E5B8"/>
              </a:solidFill>
              <a:latin typeface="Georgia"/>
              <a:ea typeface="Georgia"/>
              <a:cs typeface="Georgia"/>
              <a:sym typeface="Georgia"/>
            </a:endParaRPr>
          </a:p>
        </p:txBody>
      </p:sp>
      <p:sp>
        <p:nvSpPr>
          <p:cNvPr id="663" name="Google Shape;663;p106"/>
          <p:cNvSpPr txBox="1"/>
          <p:nvPr/>
        </p:nvSpPr>
        <p:spPr>
          <a:xfrm>
            <a:off x="7173600" y="1006525"/>
            <a:ext cx="1987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sp>
        <p:nvSpPr>
          <p:cNvPr id="664" name="Google Shape;664;p106"/>
          <p:cNvSpPr txBox="1"/>
          <p:nvPr/>
        </p:nvSpPr>
        <p:spPr>
          <a:xfrm>
            <a:off x="6252375" y="597100"/>
            <a:ext cx="2908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sp>
        <p:nvSpPr>
          <p:cNvPr id="665" name="Google Shape;665;p106"/>
          <p:cNvSpPr txBox="1"/>
          <p:nvPr/>
        </p:nvSpPr>
        <p:spPr>
          <a:xfrm>
            <a:off x="6465625" y="852975"/>
            <a:ext cx="269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666" name="Google Shape;666;p106"/>
          <p:cNvPicPr preferRelativeResize="0"/>
          <p:nvPr/>
        </p:nvPicPr>
        <p:blipFill>
          <a:blip r:embed="rId3">
            <a:alphaModFix/>
          </a:blip>
          <a:stretch>
            <a:fillRect/>
          </a:stretch>
        </p:blipFill>
        <p:spPr>
          <a:xfrm>
            <a:off x="6465625" y="307100"/>
            <a:ext cx="1908950" cy="2448051"/>
          </a:xfrm>
          <a:prstGeom prst="rect">
            <a:avLst/>
          </a:prstGeom>
          <a:noFill/>
          <a:ln>
            <a:noFill/>
          </a:ln>
        </p:spPr>
      </p:pic>
      <p:sp>
        <p:nvSpPr>
          <p:cNvPr id="667" name="Google Shape;667;p106"/>
          <p:cNvSpPr txBox="1"/>
          <p:nvPr/>
        </p:nvSpPr>
        <p:spPr>
          <a:xfrm>
            <a:off x="6747100" y="3138975"/>
            <a:ext cx="2414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668" name="Google Shape;668;p106"/>
          <p:cNvPicPr preferRelativeResize="0"/>
          <p:nvPr/>
        </p:nvPicPr>
        <p:blipFill>
          <a:blip r:embed="rId4">
            <a:alphaModFix/>
          </a:blip>
          <a:stretch>
            <a:fillRect/>
          </a:stretch>
        </p:blipFill>
        <p:spPr>
          <a:xfrm>
            <a:off x="6094626" y="2896576"/>
            <a:ext cx="2908800" cy="1938723"/>
          </a:xfrm>
          <a:prstGeom prst="rect">
            <a:avLst/>
          </a:prstGeom>
          <a:noFill/>
          <a:ln>
            <a:noFill/>
          </a:ln>
        </p:spPr>
      </p:pic>
      <p:sp>
        <p:nvSpPr>
          <p:cNvPr id="669" name="Google Shape;669;p106"/>
          <p:cNvSpPr txBox="1"/>
          <p:nvPr/>
        </p:nvSpPr>
        <p:spPr>
          <a:xfrm>
            <a:off x="4502275" y="179150"/>
            <a:ext cx="1527000" cy="478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00">
                <a:solidFill>
                  <a:schemeClr val="lt1"/>
                </a:solidFill>
                <a:latin typeface="Georgia"/>
                <a:ea typeface="Georgia"/>
                <a:cs typeface="Georgia"/>
                <a:sym typeface="Georgia"/>
              </a:rPr>
              <a:t>“Kneeling is both an act of defiance and resistance, but also of reverence, of mourning, but also honoring lives lost,” said Chad Williams, the chairman of the Department of African and Afro-American Studies at Brandeis University. “It is also simple and clear. Its simplicity gave it symbolic power, and as we see now, its power persists.”</a:t>
            </a:r>
            <a:endParaRPr sz="1300">
              <a:solidFill>
                <a:schemeClr val="lt1"/>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107"/>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107"/>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Just Do It? Capitalism and Sports </a:t>
            </a:r>
            <a:endParaRPr sz="2800">
              <a:solidFill>
                <a:srgbClr val="E4E5B8"/>
              </a:solidFill>
              <a:latin typeface="Georgia"/>
              <a:ea typeface="Georgia"/>
              <a:cs typeface="Georgia"/>
              <a:sym typeface="Georgia"/>
            </a:endParaRPr>
          </a:p>
        </p:txBody>
      </p:sp>
      <p:pic>
        <p:nvPicPr>
          <p:cNvPr id="676" name="Google Shape;676;p107"/>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677" name="Google Shape;677;p107"/>
          <p:cNvSpPr txBox="1"/>
          <p:nvPr/>
        </p:nvSpPr>
        <p:spPr>
          <a:xfrm>
            <a:off x="2372875" y="1101000"/>
            <a:ext cx="6464700" cy="3570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2000">
                <a:solidFill>
                  <a:srgbClr val="E4E5B8"/>
                </a:solidFill>
                <a:latin typeface="Georgia"/>
                <a:ea typeface="Georgia"/>
                <a:cs typeface="Georgia"/>
                <a:sym typeface="Georgia"/>
              </a:rPr>
              <a:t>But how have progressive commentators tended to talk about sports? Unfortunately, they often behave as if sports are too lowly to require serious thought. The attitudes here range from simple dismissal to sophisticated critique, but almost everyone seems united on one basic point: sport, in and of itself, is not valuable as an area of human experience. On the one hand, there is the view that sports are something we enjoy for entertainment, but which we shouldn't bother about when we are asking serious questions about society. </a:t>
            </a:r>
            <a:endParaRPr sz="2000">
              <a:solidFill>
                <a:srgbClr val="E4E5B8"/>
              </a:solidFill>
              <a:latin typeface="Georgia"/>
              <a:ea typeface="Georgia"/>
              <a:cs typeface="Georgia"/>
              <a:sym typeface="Georgia"/>
            </a:endParaRPr>
          </a:p>
        </p:txBody>
      </p:sp>
      <p:pic>
        <p:nvPicPr>
          <p:cNvPr id="678" name="Google Shape;678;p107"/>
          <p:cNvPicPr preferRelativeResize="0"/>
          <p:nvPr/>
        </p:nvPicPr>
        <p:blipFill rotWithShape="1">
          <a:blip r:embed="rId4">
            <a:alphaModFix/>
          </a:blip>
          <a:srcRect b="32492" l="0" r="31483" t="0"/>
          <a:stretch/>
        </p:blipFill>
        <p:spPr>
          <a:xfrm>
            <a:off x="102775" y="1185663"/>
            <a:ext cx="2110301" cy="2772176"/>
          </a:xfrm>
          <a:prstGeom prst="rect">
            <a:avLst/>
          </a:prstGeom>
          <a:noFill/>
          <a:ln>
            <a:noFill/>
          </a:ln>
        </p:spPr>
      </p:pic>
      <p:sp>
        <p:nvSpPr>
          <p:cNvPr id="679" name="Google Shape;679;p107"/>
          <p:cNvSpPr txBox="1"/>
          <p:nvPr/>
        </p:nvSpPr>
        <p:spPr>
          <a:xfrm>
            <a:off x="211675" y="4064650"/>
            <a:ext cx="1934700" cy="8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Georgia"/>
                <a:ea typeface="Georgia"/>
                <a:cs typeface="Georgia"/>
                <a:sym typeface="Georgia"/>
              </a:rPr>
              <a:t>Article written by Ken Knies taken from </a:t>
            </a:r>
            <a:r>
              <a:rPr lang="en" sz="1200">
                <a:solidFill>
                  <a:schemeClr val="lt1"/>
                </a:solidFill>
                <a:latin typeface="Georgia"/>
                <a:ea typeface="Georgia"/>
                <a:cs typeface="Georgia"/>
                <a:sym typeface="Georgia"/>
              </a:rPr>
              <a:t>Political</a:t>
            </a:r>
            <a:r>
              <a:rPr lang="en" sz="1200">
                <a:solidFill>
                  <a:schemeClr val="lt1"/>
                </a:solidFill>
                <a:latin typeface="Georgia"/>
                <a:ea typeface="Georgia"/>
                <a:cs typeface="Georgia"/>
                <a:sym typeface="Georgia"/>
              </a:rPr>
              <a:t> Affairs July 2004.</a:t>
            </a:r>
            <a:endParaRPr sz="1200">
              <a:solidFill>
                <a:schemeClr val="lt1"/>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121"/>
        </a:solidFill>
      </p:bgPr>
    </p:bg>
    <p:spTree>
      <p:nvGrpSpPr>
        <p:cNvPr id="683" name="Shape 683"/>
        <p:cNvGrpSpPr/>
        <p:nvPr/>
      </p:nvGrpSpPr>
      <p:grpSpPr>
        <a:xfrm>
          <a:off x="0" y="0"/>
          <a:ext cx="0" cy="0"/>
          <a:chOff x="0" y="0"/>
          <a:chExt cx="0" cy="0"/>
        </a:xfrm>
      </p:grpSpPr>
      <p:pic>
        <p:nvPicPr>
          <p:cNvPr id="684" name="Google Shape;684;p108"/>
          <p:cNvPicPr preferRelativeResize="0"/>
          <p:nvPr/>
        </p:nvPicPr>
        <p:blipFill rotWithShape="1">
          <a:blip r:embed="rId3">
            <a:alphaModFix/>
          </a:blip>
          <a:srcRect b="0" l="0" r="0" t="0"/>
          <a:stretch/>
        </p:blipFill>
        <p:spPr>
          <a:xfrm>
            <a:off x="7904375" y="104505"/>
            <a:ext cx="1011240" cy="1011240"/>
          </a:xfrm>
          <a:prstGeom prst="rect">
            <a:avLst/>
          </a:prstGeom>
          <a:noFill/>
          <a:ln>
            <a:noFill/>
          </a:ln>
        </p:spPr>
      </p:pic>
      <p:sp>
        <p:nvSpPr>
          <p:cNvPr id="685" name="Google Shape;685;p108"/>
          <p:cNvSpPr txBox="1"/>
          <p:nvPr/>
        </p:nvSpPr>
        <p:spPr>
          <a:xfrm>
            <a:off x="4823675" y="311975"/>
            <a:ext cx="3979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rgbClr val="E4E5B8"/>
              </a:solidFill>
            </a:endParaRPr>
          </a:p>
        </p:txBody>
      </p:sp>
      <p:sp>
        <p:nvSpPr>
          <p:cNvPr id="686" name="Google Shape;686;p108"/>
          <p:cNvSpPr txBox="1"/>
          <p:nvPr/>
        </p:nvSpPr>
        <p:spPr>
          <a:xfrm>
            <a:off x="178275" y="311975"/>
            <a:ext cx="4196700" cy="4279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And even when progressives look at sport as a lens through which to view working-class culture, or as a way of reading the contradictions present in a given society, there is often too little emphasis placed on just what kind of lens sport is. These commentators look at sports to </a:t>
            </a:r>
            <a:r>
              <a:rPr lang="en">
                <a:solidFill>
                  <a:srgbClr val="E4E5B8"/>
                </a:solidFill>
                <a:latin typeface="Georgia"/>
                <a:ea typeface="Georgia"/>
                <a:cs typeface="Georgia"/>
                <a:sym typeface="Georgia"/>
              </a:rPr>
              <a:t>learn</a:t>
            </a:r>
            <a:r>
              <a:rPr lang="en">
                <a:solidFill>
                  <a:srgbClr val="E4E5B8"/>
                </a:solidFill>
                <a:latin typeface="Georgia"/>
                <a:ea typeface="Georgia"/>
                <a:cs typeface="Georgia"/>
                <a:sym typeface="Georgia"/>
              </a:rPr>
              <a:t> about other aspects of the society, not about sport itself.</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But there is a lot we can't know if we stay on this level. For instance, when the women's movement struggles for the application of Title IX to collegiate athletics, is it just a matter of equal opportunity and access? Or is there something about sport itself and the experience it gives us of our bodies that makes this issue particularly important for young women living in a sexist society? What is the significance of sporting leagues and events in which people with cognitive and physical disabilities compete?</a:t>
            </a:r>
            <a:endParaRPr>
              <a:solidFill>
                <a:srgbClr val="E4E5B8"/>
              </a:solidFill>
              <a:latin typeface="Georgia"/>
              <a:ea typeface="Georgia"/>
              <a:cs typeface="Georgia"/>
              <a:sym typeface="Georgia"/>
            </a:endParaRPr>
          </a:p>
        </p:txBody>
      </p:sp>
      <p:sp>
        <p:nvSpPr>
          <p:cNvPr id="687" name="Google Shape;687;p108"/>
          <p:cNvSpPr txBox="1"/>
          <p:nvPr/>
        </p:nvSpPr>
        <p:spPr>
          <a:xfrm>
            <a:off x="4692600" y="1205400"/>
            <a:ext cx="4325700" cy="425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Title IX or the Equal Protection Clause </a:t>
            </a:r>
            <a:r>
              <a:rPr i="1" lang="en" sz="1200">
                <a:solidFill>
                  <a:srgbClr val="E4E5B8"/>
                </a:solidFill>
                <a:latin typeface="Georgia"/>
                <a:ea typeface="Georgia"/>
                <a:cs typeface="Georgia"/>
                <a:sym typeface="Georgia"/>
              </a:rPr>
              <a:t>prohibits sex-based discrimination</a:t>
            </a:r>
            <a:r>
              <a:rPr lang="en" sz="1200">
                <a:solidFill>
                  <a:srgbClr val="E4E5B8"/>
                </a:solidFill>
                <a:latin typeface="Georgia"/>
                <a:ea typeface="Georgia"/>
                <a:cs typeface="Georgia"/>
                <a:sym typeface="Georgia"/>
              </a:rPr>
              <a:t>, including sexual harassment and sexual assault, in education programs that receive federal financial assistance.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The U.S. Supreme Court ruled in mid-2026 that discriminatory, anti-transgender sports bans in West Virginia and Idaho do not violate Title IX.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b="1" lang="en" sz="1200">
                <a:solidFill>
                  <a:srgbClr val="E4E5B8"/>
                </a:solidFill>
                <a:latin typeface="Georgia"/>
                <a:ea typeface="Georgia"/>
                <a:cs typeface="Georgia"/>
                <a:sym typeface="Georgia"/>
              </a:rPr>
              <a:t>Justice Jackson wrote in her dissent against the ruling: </a:t>
            </a:r>
            <a:endParaRPr b="1" sz="1200">
              <a:solidFill>
                <a:srgbClr val="E4E5B8"/>
              </a:solidFill>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rPr lang="en" sz="1200">
                <a:solidFill>
                  <a:srgbClr val="E4E5B8"/>
                </a:solidFill>
                <a:latin typeface="Georgia"/>
                <a:ea typeface="Georgia"/>
                <a:cs typeface="Georgia"/>
                <a:sym typeface="Georgia"/>
              </a:rPr>
              <a:t>“A transgender woman penalized for being perceived as aggressive has experienced discrimination ‘on the basis of sex’ just as much as a cisgender woman has, no matter that the transgender woman’s behavior matches expectations of her sex assigned at birth. </a:t>
            </a:r>
            <a:r>
              <a:rPr b="1" lang="en" sz="1200">
                <a:solidFill>
                  <a:srgbClr val="E4E5B8"/>
                </a:solidFill>
                <a:latin typeface="Georgia"/>
                <a:ea typeface="Georgia"/>
                <a:cs typeface="Georgia"/>
                <a:sym typeface="Georgia"/>
              </a:rPr>
              <a:t>Either way, the institution has imposed its gender-based expectations upon her.</a:t>
            </a:r>
            <a:r>
              <a:rPr lang="en" sz="1200">
                <a:solidFill>
                  <a:srgbClr val="E4E5B8"/>
                </a:solidFill>
                <a:latin typeface="Georgia"/>
                <a:ea typeface="Georgia"/>
                <a:cs typeface="Georgia"/>
                <a:sym typeface="Georgia"/>
              </a:rPr>
              <a:t> And either way, the institution may have violated Title IX.”</a:t>
            </a:r>
            <a:endParaRPr sz="1200">
              <a:solidFill>
                <a:srgbClr val="E4E5B8"/>
              </a:solidFill>
              <a:latin typeface="Georgia"/>
              <a:ea typeface="Georgia"/>
              <a:cs typeface="Georgia"/>
              <a:sym typeface="Georgia"/>
            </a:endParaRPr>
          </a:p>
          <a:p>
            <a:pPr indent="0" lvl="0" marL="0" rtl="0" algn="l">
              <a:spcBef>
                <a:spcPts val="1200"/>
              </a:spcBef>
              <a:spcAft>
                <a:spcPts val="0"/>
              </a:spcAft>
              <a:buNone/>
            </a:pPr>
            <a:r>
              <a:t/>
            </a:r>
            <a:endParaRPr sz="1200">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109"/>
          <p:cNvSpPr txBox="1"/>
          <p:nvPr/>
        </p:nvSpPr>
        <p:spPr>
          <a:xfrm>
            <a:off x="2771275" y="373025"/>
            <a:ext cx="5953200" cy="437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700">
                <a:solidFill>
                  <a:srgbClr val="E4E5B8"/>
                </a:solidFill>
                <a:latin typeface="Georgia"/>
                <a:ea typeface="Georgia"/>
                <a:cs typeface="Georgia"/>
                <a:sym typeface="Georgia"/>
              </a:rPr>
              <a:t>We can talk all we'd like about how sports encourage competition, and how the fanatical identification of onlookers with one side or another leads to a nearly violent desire to crush the opponent. But beyond or behind this, fans and athletes who truly love their sports can always appreciate a "good game." Beyond the question of which side wins or loses, fans and athletes have a sense of whether the game itself is being respected or abused.</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rPr lang="en" sz="1700">
                <a:solidFill>
                  <a:srgbClr val="E4E5B8"/>
                </a:solidFill>
                <a:latin typeface="Georgia"/>
                <a:ea typeface="Georgia"/>
                <a:cs typeface="Georgia"/>
                <a:sym typeface="Georgia"/>
              </a:rPr>
              <a:t>We can talk all we'd like about how sports are a way of avoiding our responsibilities, of displacing our emotions and attaching our aspirations to meaningless outcomes. </a:t>
            </a:r>
            <a:endParaRPr sz="1700">
              <a:solidFill>
                <a:srgbClr val="E4E5B8"/>
              </a:solidFill>
              <a:latin typeface="Georgia"/>
              <a:ea typeface="Georgia"/>
              <a:cs typeface="Georgia"/>
              <a:sym typeface="Georgia"/>
            </a:endParaRPr>
          </a:p>
          <a:p>
            <a:pPr indent="0" lvl="0" marL="0" rtl="0" algn="l">
              <a:spcBef>
                <a:spcPts val="0"/>
              </a:spcBef>
              <a:spcAft>
                <a:spcPts val="0"/>
              </a:spcAft>
              <a:buClr>
                <a:schemeClr val="dk1"/>
              </a:buClr>
              <a:buSzPts val="1100"/>
              <a:buFont typeface="Arial"/>
              <a:buNone/>
            </a:pPr>
            <a:r>
              <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Only by looking into the essential features of sport itself can we begin so see the reason behind this appeal and its connection to our economic existence.</a:t>
            </a:r>
            <a:endParaRPr sz="1700">
              <a:solidFill>
                <a:srgbClr val="E4E5B8"/>
              </a:solidFill>
              <a:latin typeface="Georgia"/>
              <a:ea typeface="Georgia"/>
              <a:cs typeface="Georgia"/>
              <a:sym typeface="Georgia"/>
            </a:endParaRPr>
          </a:p>
        </p:txBody>
      </p:sp>
      <p:sp>
        <p:nvSpPr>
          <p:cNvPr id="693" name="Google Shape;693;p109"/>
          <p:cNvSpPr txBox="1"/>
          <p:nvPr/>
        </p:nvSpPr>
        <p:spPr>
          <a:xfrm>
            <a:off x="7173600" y="1006525"/>
            <a:ext cx="1987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694" name="Google Shape;694;p109"/>
          <p:cNvPicPr preferRelativeResize="0"/>
          <p:nvPr/>
        </p:nvPicPr>
        <p:blipFill rotWithShape="1">
          <a:blip r:embed="rId3">
            <a:alphaModFix/>
          </a:blip>
          <a:srcRect b="8668" l="38462" r="0" t="4737"/>
          <a:stretch/>
        </p:blipFill>
        <p:spPr>
          <a:xfrm>
            <a:off x="549150" y="317500"/>
            <a:ext cx="2132625" cy="448234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110"/>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110"/>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Women Struggles in Sports</a:t>
            </a:r>
            <a:endParaRPr sz="2800">
              <a:solidFill>
                <a:srgbClr val="E4E5B8"/>
              </a:solidFill>
              <a:latin typeface="Georgia"/>
              <a:ea typeface="Georgia"/>
              <a:cs typeface="Georgia"/>
              <a:sym typeface="Georgia"/>
            </a:endParaRPr>
          </a:p>
        </p:txBody>
      </p:sp>
      <p:pic>
        <p:nvPicPr>
          <p:cNvPr id="701" name="Google Shape;701;p110"/>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702" name="Google Shape;702;p110"/>
          <p:cNvSpPr txBox="1"/>
          <p:nvPr/>
        </p:nvSpPr>
        <p:spPr>
          <a:xfrm>
            <a:off x="3506500" y="1101000"/>
            <a:ext cx="5526600" cy="3986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900">
                <a:solidFill>
                  <a:srgbClr val="E4E5B8"/>
                </a:solidFill>
                <a:latin typeface="Georgia"/>
                <a:ea typeface="Georgia"/>
                <a:cs typeface="Georgia"/>
                <a:sym typeface="Georgia"/>
              </a:rPr>
              <a:t>But perhaps the most important consequence of this kind of questioning is that it puts us on the road to understanding the extent of the crisis we face concerning gender and sports. It was no one less than Plato who argued that in a healthy society women must be allowed to engage in athletics alongside men. He was well aware that this flew in the face of the social conventions of his time. But he insisted. We should keep his insistence in mind when we hear "common sense" reasons for the inferiority of women's athletics, and when the notion of devoting equal resources to them is dismissed as ridiculous. </a:t>
            </a:r>
            <a:endParaRPr sz="1900">
              <a:solidFill>
                <a:srgbClr val="E4E5B8"/>
              </a:solidFill>
              <a:latin typeface="Georgia"/>
              <a:ea typeface="Georgia"/>
              <a:cs typeface="Georgia"/>
              <a:sym typeface="Georgia"/>
            </a:endParaRPr>
          </a:p>
        </p:txBody>
      </p:sp>
      <p:pic>
        <p:nvPicPr>
          <p:cNvPr id="703" name="Google Shape;703;p110"/>
          <p:cNvPicPr preferRelativeResize="0"/>
          <p:nvPr/>
        </p:nvPicPr>
        <p:blipFill>
          <a:blip r:embed="rId4">
            <a:alphaModFix/>
          </a:blip>
          <a:stretch>
            <a:fillRect/>
          </a:stretch>
        </p:blipFill>
        <p:spPr>
          <a:xfrm>
            <a:off x="406450" y="1248099"/>
            <a:ext cx="1392150" cy="1828851"/>
          </a:xfrm>
          <a:prstGeom prst="rect">
            <a:avLst/>
          </a:prstGeom>
          <a:noFill/>
          <a:ln>
            <a:noFill/>
          </a:ln>
        </p:spPr>
      </p:pic>
      <p:pic>
        <p:nvPicPr>
          <p:cNvPr id="704" name="Google Shape;704;p110"/>
          <p:cNvPicPr preferRelativeResize="0"/>
          <p:nvPr/>
        </p:nvPicPr>
        <p:blipFill>
          <a:blip r:embed="rId5">
            <a:alphaModFix/>
          </a:blip>
          <a:stretch>
            <a:fillRect/>
          </a:stretch>
        </p:blipFill>
        <p:spPr>
          <a:xfrm>
            <a:off x="1448350" y="1975225"/>
            <a:ext cx="1329775" cy="1669300"/>
          </a:xfrm>
          <a:prstGeom prst="rect">
            <a:avLst/>
          </a:prstGeom>
          <a:noFill/>
          <a:ln>
            <a:noFill/>
          </a:ln>
        </p:spPr>
      </p:pic>
      <p:pic>
        <p:nvPicPr>
          <p:cNvPr id="705" name="Google Shape;705;p110"/>
          <p:cNvPicPr preferRelativeResize="0"/>
          <p:nvPr/>
        </p:nvPicPr>
        <p:blipFill>
          <a:blip r:embed="rId6">
            <a:alphaModFix/>
          </a:blip>
          <a:stretch>
            <a:fillRect/>
          </a:stretch>
        </p:blipFill>
        <p:spPr>
          <a:xfrm>
            <a:off x="118575" y="2624628"/>
            <a:ext cx="1329775" cy="1648172"/>
          </a:xfrm>
          <a:prstGeom prst="rect">
            <a:avLst/>
          </a:prstGeom>
          <a:noFill/>
          <a:ln>
            <a:noFill/>
          </a:ln>
        </p:spPr>
      </p:pic>
      <p:sp>
        <p:nvSpPr>
          <p:cNvPr id="706" name="Google Shape;706;p110"/>
          <p:cNvSpPr txBox="1"/>
          <p:nvPr/>
        </p:nvSpPr>
        <p:spPr>
          <a:xfrm>
            <a:off x="1378325" y="3763300"/>
            <a:ext cx="2255100" cy="44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Georgia"/>
                <a:ea typeface="Georgia"/>
                <a:cs typeface="Georgia"/>
                <a:sym typeface="Georgia"/>
              </a:rPr>
              <a:t>Mamie Johnson, Toni Stone, and Connie Morgan were all black women baseball players who played with their male teammates in the Negro Leagues</a:t>
            </a:r>
            <a:endParaRPr sz="1200">
              <a:solidFill>
                <a:schemeClr val="lt1"/>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p111"/>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111"/>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Women Struggles in Sports</a:t>
            </a:r>
            <a:endParaRPr sz="2800">
              <a:solidFill>
                <a:srgbClr val="E4E5B8"/>
              </a:solidFill>
              <a:latin typeface="Georgia"/>
              <a:ea typeface="Georgia"/>
              <a:cs typeface="Georgia"/>
              <a:sym typeface="Georgia"/>
            </a:endParaRPr>
          </a:p>
        </p:txBody>
      </p:sp>
      <p:pic>
        <p:nvPicPr>
          <p:cNvPr id="713" name="Google Shape;713;p111"/>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714" name="Google Shape;714;p111"/>
          <p:cNvSpPr txBox="1"/>
          <p:nvPr/>
        </p:nvSpPr>
        <p:spPr>
          <a:xfrm>
            <a:off x="126300" y="1255050"/>
            <a:ext cx="6018300" cy="3786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800">
                <a:solidFill>
                  <a:srgbClr val="E4E5B8"/>
                </a:solidFill>
                <a:latin typeface="Georgia"/>
                <a:ea typeface="Georgia"/>
                <a:cs typeface="Georgia"/>
                <a:sym typeface="Georgia"/>
              </a:rPr>
              <a:t>If sport is defined as the opportunity to glorify the body as a subject of effort, skill, coordination, strength and agility, then it is obvious that sports are a vehicle of liberation for women, whose bodies are too often considered passive objects incapable of navigating the world without a male guide and protector. And the systematic exclusion and undervaluation of women in sport is part and parcel of this oppression.</a:t>
            </a:r>
            <a:endParaRPr sz="1800">
              <a:solidFill>
                <a:srgbClr val="E4E5B8"/>
              </a:solidFill>
              <a:latin typeface="Georgia"/>
              <a:ea typeface="Georgia"/>
              <a:cs typeface="Georgia"/>
              <a:sym typeface="Georgia"/>
            </a:endParaRPr>
          </a:p>
          <a:p>
            <a:pPr indent="0" lvl="0" marL="0" rtl="0" algn="just">
              <a:spcBef>
                <a:spcPts val="0"/>
              </a:spcBef>
              <a:spcAft>
                <a:spcPts val="0"/>
              </a:spcAft>
              <a:buNone/>
            </a:pPr>
            <a:r>
              <a:t/>
            </a:r>
            <a:endParaRPr sz="1800">
              <a:solidFill>
                <a:srgbClr val="E4E5B8"/>
              </a:solidFill>
              <a:latin typeface="Georgia"/>
              <a:ea typeface="Georgia"/>
              <a:cs typeface="Georgia"/>
              <a:sym typeface="Georgia"/>
            </a:endParaRPr>
          </a:p>
          <a:p>
            <a:pPr indent="0" lvl="0" marL="0" rtl="0" algn="just">
              <a:spcBef>
                <a:spcPts val="0"/>
              </a:spcBef>
              <a:spcAft>
                <a:spcPts val="0"/>
              </a:spcAft>
              <a:buNone/>
            </a:pPr>
            <a:r>
              <a:rPr lang="en" sz="1800">
                <a:solidFill>
                  <a:srgbClr val="E4E5B8"/>
                </a:solidFill>
                <a:latin typeface="Georgia"/>
                <a:ea typeface="Georgia"/>
                <a:cs typeface="Georgia"/>
                <a:sym typeface="Georgia"/>
              </a:rPr>
              <a:t> The effort to win equal access to sports for women involves opening up an entire dimension of experience, one that re-captures the body-in-action as a source of power and value.</a:t>
            </a:r>
            <a:endParaRPr sz="1800">
              <a:solidFill>
                <a:srgbClr val="E4E5B8"/>
              </a:solidFill>
              <a:latin typeface="Georgia"/>
              <a:ea typeface="Georgia"/>
              <a:cs typeface="Georgia"/>
              <a:sym typeface="Georgia"/>
            </a:endParaRPr>
          </a:p>
        </p:txBody>
      </p:sp>
      <p:pic>
        <p:nvPicPr>
          <p:cNvPr id="715" name="Google Shape;715;p111"/>
          <p:cNvPicPr preferRelativeResize="0"/>
          <p:nvPr/>
        </p:nvPicPr>
        <p:blipFill rotWithShape="1">
          <a:blip r:embed="rId4">
            <a:alphaModFix/>
          </a:blip>
          <a:srcRect b="54020" l="9420" r="45874" t="2525"/>
          <a:stretch/>
        </p:blipFill>
        <p:spPr>
          <a:xfrm>
            <a:off x="6540738" y="112663"/>
            <a:ext cx="2157125" cy="2795776"/>
          </a:xfrm>
          <a:prstGeom prst="rect">
            <a:avLst/>
          </a:prstGeom>
          <a:noFill/>
          <a:ln>
            <a:noFill/>
          </a:ln>
        </p:spPr>
      </p:pic>
      <p:sp>
        <p:nvSpPr>
          <p:cNvPr id="716" name="Google Shape;716;p111"/>
          <p:cNvSpPr txBox="1"/>
          <p:nvPr/>
        </p:nvSpPr>
        <p:spPr>
          <a:xfrm>
            <a:off x="6331250" y="2865000"/>
            <a:ext cx="2576100" cy="2278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Toni Smith was the starting forward/center and team captain at Manhattanville College. In 2003 she decided to protest US militarism and war. Before each game, instead of saluting the US flag as is customary during the national anthem, she turned away with her head bowed. She felt the flag did not represent her, her family or beliefs.</a:t>
            </a:r>
            <a:endParaRPr sz="1200">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112"/>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112"/>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“We all we got, we all we need” </a:t>
            </a:r>
            <a:endParaRPr sz="2800">
              <a:solidFill>
                <a:srgbClr val="E4E5B8"/>
              </a:solidFill>
              <a:latin typeface="Georgia"/>
              <a:ea typeface="Georgia"/>
              <a:cs typeface="Georgia"/>
              <a:sym typeface="Georgia"/>
            </a:endParaRPr>
          </a:p>
        </p:txBody>
      </p:sp>
      <p:pic>
        <p:nvPicPr>
          <p:cNvPr id="723" name="Google Shape;723;p112"/>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724" name="Google Shape;724;p112"/>
          <p:cNvSpPr txBox="1"/>
          <p:nvPr/>
        </p:nvSpPr>
        <p:spPr>
          <a:xfrm>
            <a:off x="114475" y="1172250"/>
            <a:ext cx="43806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highlight>
                  <a:srgbClr val="B21F15"/>
                </a:highlight>
                <a:latin typeface="Georgia"/>
                <a:ea typeface="Georgia"/>
                <a:cs typeface="Georgia"/>
                <a:sym typeface="Georgia"/>
              </a:rPr>
              <a:t>At a time when the White House is selling exclusion, nationalism, and hatred, the Liberty sell a different vision of America: a collective, multicultural, politically conscious country and one that’s unapologetically loud about it.</a:t>
            </a:r>
            <a:endParaRPr sz="16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rPr lang="en" sz="1600">
                <a:solidFill>
                  <a:srgbClr val="E4E5B8"/>
                </a:solidFill>
                <a:highlight>
                  <a:srgbClr val="B21F15"/>
                </a:highlight>
                <a:latin typeface="Georgia"/>
                <a:ea typeface="Georgia"/>
                <a:cs typeface="Georgia"/>
                <a:sym typeface="Georgia"/>
              </a:rPr>
              <a:t>“We all we got, we all we need” says the liberty team mantra, a unifying call to anyone who has been left out or left behind. One that says you might not want us here — but we’ve got each other. </a:t>
            </a:r>
            <a:endParaRPr sz="16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rPr lang="en" sz="1600">
                <a:solidFill>
                  <a:srgbClr val="E4E5B8"/>
                </a:solidFill>
                <a:highlight>
                  <a:srgbClr val="B21F15"/>
                </a:highlight>
                <a:latin typeface="Georgia"/>
                <a:ea typeface="Georgia"/>
                <a:cs typeface="Georgia"/>
                <a:sym typeface="Georgia"/>
              </a:rPr>
              <a:t>In 2026, women’s basketball is not just a game on the court, but a grand-scale cultural battle on the political stage.</a:t>
            </a:r>
            <a:endParaRPr sz="1600">
              <a:solidFill>
                <a:srgbClr val="E4E5B8"/>
              </a:solidFill>
              <a:highlight>
                <a:srgbClr val="B21F15"/>
              </a:highlight>
              <a:latin typeface="Georgia"/>
              <a:ea typeface="Georgia"/>
              <a:cs typeface="Georgia"/>
              <a:sym typeface="Georgia"/>
            </a:endParaRPr>
          </a:p>
        </p:txBody>
      </p:sp>
      <p:sp>
        <p:nvSpPr>
          <p:cNvPr id="725" name="Google Shape;725;p112"/>
          <p:cNvSpPr txBox="1"/>
          <p:nvPr/>
        </p:nvSpPr>
        <p:spPr>
          <a:xfrm>
            <a:off x="6378575" y="1255050"/>
            <a:ext cx="2576100" cy="2278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b="1" sz="1200">
              <a:solidFill>
                <a:schemeClr val="lt1"/>
              </a:solidFill>
              <a:highlight>
                <a:schemeClr val="dk1"/>
              </a:highlight>
            </a:endParaRPr>
          </a:p>
        </p:txBody>
      </p:sp>
      <p:pic>
        <p:nvPicPr>
          <p:cNvPr id="726" name="Google Shape;726;p112"/>
          <p:cNvPicPr preferRelativeResize="0"/>
          <p:nvPr/>
        </p:nvPicPr>
        <p:blipFill>
          <a:blip r:embed="rId4">
            <a:alphaModFix/>
          </a:blip>
          <a:stretch>
            <a:fillRect/>
          </a:stretch>
        </p:blipFill>
        <p:spPr>
          <a:xfrm>
            <a:off x="4574075" y="1617850"/>
            <a:ext cx="4380599" cy="298779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113"/>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113"/>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“We all we got, we all we need” </a:t>
            </a:r>
            <a:endParaRPr sz="2800">
              <a:solidFill>
                <a:srgbClr val="E4E5B8"/>
              </a:solidFill>
              <a:latin typeface="Georgia"/>
              <a:ea typeface="Georgia"/>
              <a:cs typeface="Georgia"/>
              <a:sym typeface="Georgia"/>
            </a:endParaRPr>
          </a:p>
        </p:txBody>
      </p:sp>
      <p:pic>
        <p:nvPicPr>
          <p:cNvPr id="733" name="Google Shape;733;p113"/>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734" name="Google Shape;734;p113"/>
          <p:cNvSpPr txBox="1"/>
          <p:nvPr/>
        </p:nvSpPr>
        <p:spPr>
          <a:xfrm>
            <a:off x="67175" y="1101000"/>
            <a:ext cx="5002800" cy="3879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Mainstream American culture and politics have become increasingly fixated on gender. </a:t>
            </a:r>
            <a:endParaRPr sz="1600">
              <a:solidFill>
                <a:srgbClr val="E4E5B8"/>
              </a:solidFill>
              <a:latin typeface="Georgia"/>
              <a:ea typeface="Georgia"/>
              <a:cs typeface="Georgia"/>
              <a:sym typeface="Georgia"/>
            </a:endParaRPr>
          </a:p>
          <a:p>
            <a:pPr indent="0" lvl="0" marL="0" rtl="0" algn="just">
              <a:spcBef>
                <a:spcPts val="0"/>
              </a:spcBef>
              <a:spcAft>
                <a:spcPts val="0"/>
              </a:spcAft>
              <a:buClr>
                <a:schemeClr val="dk1"/>
              </a:buClr>
              <a:buSzPts val="1100"/>
              <a:buFont typeface="Arial"/>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Clr>
                <a:schemeClr val="dk1"/>
              </a:buClr>
              <a:buSzPts val="1100"/>
              <a:buFont typeface="Arial"/>
              <a:buNone/>
            </a:pPr>
            <a:r>
              <a:rPr lang="en" sz="1600">
                <a:solidFill>
                  <a:srgbClr val="E4E5B8"/>
                </a:solidFill>
                <a:latin typeface="Georgia"/>
                <a:ea typeface="Georgia"/>
                <a:cs typeface="Georgia"/>
                <a:sym typeface="Georgia"/>
              </a:rPr>
              <a:t>Bioessentialism claims biology is destiny: that being born with certain biological traits means one is inherently a certain kind of person, with predictable traits, limitations, and proper place in society. This is a key component of the right wing’s view of gender.</a:t>
            </a:r>
            <a:endParaRPr sz="1600">
              <a:solidFill>
                <a:srgbClr val="E4E5B8"/>
              </a:solidFill>
              <a:latin typeface="Georgia"/>
              <a:ea typeface="Georgia"/>
              <a:cs typeface="Georgia"/>
              <a:sym typeface="Georgia"/>
            </a:endParaRPr>
          </a:p>
          <a:p>
            <a:pPr indent="0" lvl="0" marL="0" rtl="0" algn="just">
              <a:spcBef>
                <a:spcPts val="0"/>
              </a:spcBef>
              <a:spcAft>
                <a:spcPts val="0"/>
              </a:spcAft>
              <a:buClr>
                <a:schemeClr val="dk1"/>
              </a:buClr>
              <a:buSzPts val="1100"/>
              <a:buFont typeface="Arial"/>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rPr lang="en" sz="1600">
                <a:solidFill>
                  <a:srgbClr val="E4E5B8"/>
                </a:solidFill>
                <a:latin typeface="Georgia"/>
                <a:ea typeface="Georgia"/>
                <a:cs typeface="Georgia"/>
                <a:sym typeface="Georgia"/>
              </a:rPr>
              <a:t>As a result of the civil rights gains made in the 1960s, in 1972 Title IX of the Education Amendments was enacted by Congress. This amendment prohibited discrimination against and exclusion of women in federally funded schools, universities, and colleges, including within sports. </a:t>
            </a:r>
            <a:endParaRPr sz="2000">
              <a:solidFill>
                <a:srgbClr val="E4E5B8"/>
              </a:solidFill>
              <a:latin typeface="Georgia"/>
              <a:ea typeface="Georgia"/>
              <a:cs typeface="Georgia"/>
              <a:sym typeface="Georgia"/>
            </a:endParaRPr>
          </a:p>
        </p:txBody>
      </p:sp>
      <p:pic>
        <p:nvPicPr>
          <p:cNvPr id="735" name="Google Shape;735;p113"/>
          <p:cNvPicPr preferRelativeResize="0"/>
          <p:nvPr/>
        </p:nvPicPr>
        <p:blipFill>
          <a:blip r:embed="rId4">
            <a:alphaModFix/>
          </a:blip>
          <a:stretch>
            <a:fillRect/>
          </a:stretch>
        </p:blipFill>
        <p:spPr>
          <a:xfrm>
            <a:off x="5169275" y="1101000"/>
            <a:ext cx="3878999" cy="387899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114"/>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114"/>
          <p:cNvSpPr txBox="1"/>
          <p:nvPr>
            <p:ph type="title"/>
          </p:nvPr>
        </p:nvSpPr>
        <p:spPr>
          <a:xfrm>
            <a:off x="1718760" y="26429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“We all we got, we all we need” </a:t>
            </a:r>
            <a:endParaRPr sz="2800">
              <a:solidFill>
                <a:srgbClr val="E4E5B8"/>
              </a:solidFill>
              <a:latin typeface="Georgia"/>
              <a:ea typeface="Georgia"/>
              <a:cs typeface="Georgia"/>
              <a:sym typeface="Georgia"/>
            </a:endParaRPr>
          </a:p>
        </p:txBody>
      </p:sp>
      <p:pic>
        <p:nvPicPr>
          <p:cNvPr id="742" name="Google Shape;742;p114"/>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743" name="Google Shape;743;p114"/>
          <p:cNvSpPr txBox="1"/>
          <p:nvPr/>
        </p:nvSpPr>
        <p:spPr>
          <a:xfrm>
            <a:off x="149975" y="1101000"/>
            <a:ext cx="5338800" cy="2893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In 2025, President Trump signed an Executive Order titled “Keeping Men Out of Women’s Sports” where the administration argues that the inclusion of transgender women in sports “endangers” and “humiliates” cisgender women.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just">
              <a:spcBef>
                <a:spcPts val="0"/>
              </a:spcBef>
              <a:spcAft>
                <a:spcPts val="0"/>
              </a:spcAft>
              <a:buNone/>
            </a:pPr>
            <a:r>
              <a:rPr lang="en" sz="1600">
                <a:solidFill>
                  <a:srgbClr val="E4E5B8"/>
                </a:solidFill>
                <a:latin typeface="Georgia"/>
                <a:ea typeface="Georgia"/>
                <a:cs typeface="Georgia"/>
                <a:sym typeface="Georgia"/>
              </a:rPr>
              <a:t>This is the far-right that protects sex offenders, tries to limit women’s participation in professional fields, and wants to strip women of their bodily autonomy. Yet they want us to believe they are the ones who keep women safe.</a:t>
            </a:r>
            <a:endParaRPr sz="1700">
              <a:solidFill>
                <a:srgbClr val="E4E5B8"/>
              </a:solidFill>
              <a:latin typeface="Georgia"/>
              <a:ea typeface="Georgia"/>
              <a:cs typeface="Georgia"/>
              <a:sym typeface="Georgia"/>
            </a:endParaRPr>
          </a:p>
        </p:txBody>
      </p:sp>
      <p:sp>
        <p:nvSpPr>
          <p:cNvPr id="744" name="Google Shape;744;p114"/>
          <p:cNvSpPr txBox="1"/>
          <p:nvPr/>
        </p:nvSpPr>
        <p:spPr>
          <a:xfrm>
            <a:off x="6754500" y="1549625"/>
            <a:ext cx="2413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745" name="Google Shape;745;p114"/>
          <p:cNvPicPr preferRelativeResize="0"/>
          <p:nvPr/>
        </p:nvPicPr>
        <p:blipFill>
          <a:blip r:embed="rId4">
            <a:alphaModFix/>
          </a:blip>
          <a:stretch>
            <a:fillRect/>
          </a:stretch>
        </p:blipFill>
        <p:spPr>
          <a:xfrm>
            <a:off x="5577075" y="1182925"/>
            <a:ext cx="3390875" cy="2259375"/>
          </a:xfrm>
          <a:prstGeom prst="rect">
            <a:avLst/>
          </a:prstGeom>
          <a:noFill/>
          <a:ln>
            <a:noFill/>
          </a:ln>
        </p:spPr>
      </p:pic>
      <p:sp>
        <p:nvSpPr>
          <p:cNvPr id="746" name="Google Shape;746;p114"/>
          <p:cNvSpPr txBox="1"/>
          <p:nvPr/>
        </p:nvSpPr>
        <p:spPr>
          <a:xfrm>
            <a:off x="162900" y="3994800"/>
            <a:ext cx="8817900" cy="923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The bioessentialist rhetoric that says that women can’t be athletic, also says women aren’t as smart and can be easily controlled. The right believes the women of this country will be too weak to fight back and easily manipulated by fear-mongering.</a:t>
            </a:r>
            <a:endParaRPr sz="1700">
              <a:solidFill>
                <a:srgbClr val="E4E5B8"/>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70"/>
          <p:cNvSpPr txBox="1"/>
          <p:nvPr>
            <p:ph idx="4294967295" type="title"/>
          </p:nvPr>
        </p:nvSpPr>
        <p:spPr>
          <a:xfrm>
            <a:off x="311760" y="3312720"/>
            <a:ext cx="8520000" cy="841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E4E5B8"/>
              </a:buClr>
              <a:buSzPts val="5200"/>
              <a:buFont typeface="Georgia"/>
              <a:buNone/>
            </a:pPr>
            <a:r>
              <a:rPr lang="en" sz="5200">
                <a:solidFill>
                  <a:srgbClr val="E4E5B8"/>
                </a:solidFill>
                <a:latin typeface="Georgia"/>
                <a:ea typeface="Georgia"/>
                <a:cs typeface="Georgia"/>
                <a:sym typeface="Georgia"/>
              </a:rPr>
              <a:t>The Party, Sports &amp; The Popular Front</a:t>
            </a:r>
            <a:endParaRPr sz="5200">
              <a:solidFill>
                <a:srgbClr val="E4E5B8"/>
              </a:solidFill>
              <a:latin typeface="Georgia"/>
              <a:ea typeface="Georgia"/>
              <a:cs typeface="Georgia"/>
              <a:sym typeface="Georgia"/>
            </a:endParaRPr>
          </a:p>
        </p:txBody>
      </p:sp>
      <p:pic>
        <p:nvPicPr>
          <p:cNvPr id="345" name="Google Shape;345;p70"/>
          <p:cNvPicPr preferRelativeResize="0"/>
          <p:nvPr/>
        </p:nvPicPr>
        <p:blipFill rotWithShape="1">
          <a:blip r:embed="rId3">
            <a:alphaModFix/>
          </a:blip>
          <a:srcRect b="0" l="0" r="0" t="0"/>
          <a:stretch/>
        </p:blipFill>
        <p:spPr>
          <a:xfrm>
            <a:off x="3648960" y="897840"/>
            <a:ext cx="1845720" cy="184572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115"/>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115"/>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“We all we got, we all we need” </a:t>
            </a:r>
            <a:endParaRPr sz="2800">
              <a:solidFill>
                <a:srgbClr val="E4E5B8"/>
              </a:solidFill>
              <a:latin typeface="Georgia"/>
              <a:ea typeface="Georgia"/>
              <a:cs typeface="Georgia"/>
              <a:sym typeface="Georgia"/>
            </a:endParaRPr>
          </a:p>
        </p:txBody>
      </p:sp>
      <p:pic>
        <p:nvPicPr>
          <p:cNvPr id="753" name="Google Shape;753;p115"/>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754" name="Google Shape;754;p115"/>
          <p:cNvSpPr txBox="1"/>
          <p:nvPr/>
        </p:nvSpPr>
        <p:spPr>
          <a:xfrm>
            <a:off x="90825" y="1101000"/>
            <a:ext cx="5670000" cy="4125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highlight>
                  <a:srgbClr val="B21F15"/>
                </a:highlight>
                <a:latin typeface="Georgia"/>
                <a:ea typeface="Georgia"/>
                <a:cs typeface="Georgia"/>
                <a:sym typeface="Georgia"/>
              </a:rPr>
              <a:t>Women’s basketball and sports generally have become a major site of cultural and political debate. As the power of the WNBA grows, the far-right can no longer outright ignore the existence of women’s athletes, but has attempted to take over the stage to further their political goals. </a:t>
            </a:r>
            <a:endParaRPr sz="16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rPr lang="en" sz="1600">
                <a:solidFill>
                  <a:srgbClr val="E4E5B8"/>
                </a:solidFill>
                <a:highlight>
                  <a:srgbClr val="B21F15"/>
                </a:highlight>
                <a:latin typeface="Georgia"/>
                <a:ea typeface="Georgia"/>
                <a:cs typeface="Georgia"/>
                <a:sym typeface="Georgia"/>
              </a:rPr>
              <a:t>Using xenophobia, transphobia, sexism, and racism as their vehicle, they expect to use people’s fears and take control of a league whose very existence was disputed by these very same conservative leaders decades ago.</a:t>
            </a:r>
            <a:endParaRPr sz="16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highlight>
                <a:srgbClr val="B21F15"/>
              </a:highlight>
              <a:latin typeface="Georgia"/>
              <a:ea typeface="Georgia"/>
              <a:cs typeface="Georgia"/>
              <a:sym typeface="Georgia"/>
            </a:endParaRPr>
          </a:p>
          <a:p>
            <a:pPr indent="0" lvl="0" marL="0" rtl="0" algn="just">
              <a:spcBef>
                <a:spcPts val="0"/>
              </a:spcBef>
              <a:spcAft>
                <a:spcPts val="0"/>
              </a:spcAft>
              <a:buNone/>
            </a:pPr>
            <a:r>
              <a:rPr lang="en" sz="1600">
                <a:solidFill>
                  <a:srgbClr val="E4E5B8"/>
                </a:solidFill>
                <a:highlight>
                  <a:srgbClr val="B21F15"/>
                </a:highlight>
                <a:latin typeface="Georgia"/>
                <a:ea typeface="Georgia"/>
                <a:cs typeface="Georgia"/>
                <a:sym typeface="Georgia"/>
              </a:rPr>
              <a:t>Women of the WNBA are rejecting this trickery, proving to everyone that women are not weak, passive, or easily controlled. Strength comes through struggle. And today, “fighting like a girl” is no longer an insult, but a winning strategy.</a:t>
            </a:r>
            <a:endParaRPr sz="1700">
              <a:solidFill>
                <a:srgbClr val="E4E5B8"/>
              </a:solidFill>
              <a:highlight>
                <a:srgbClr val="B21F15"/>
              </a:highlight>
              <a:latin typeface="Georgia"/>
              <a:ea typeface="Georgia"/>
              <a:cs typeface="Georgia"/>
              <a:sym typeface="Georgia"/>
            </a:endParaRPr>
          </a:p>
        </p:txBody>
      </p:sp>
      <p:sp>
        <p:nvSpPr>
          <p:cNvPr id="755" name="Google Shape;755;p115"/>
          <p:cNvSpPr txBox="1"/>
          <p:nvPr/>
        </p:nvSpPr>
        <p:spPr>
          <a:xfrm>
            <a:off x="6754500" y="1549625"/>
            <a:ext cx="2413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sp>
        <p:nvSpPr>
          <p:cNvPr id="756" name="Google Shape;756;p115"/>
          <p:cNvSpPr txBox="1"/>
          <p:nvPr/>
        </p:nvSpPr>
        <p:spPr>
          <a:xfrm>
            <a:off x="4672550" y="1514150"/>
            <a:ext cx="44952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757" name="Google Shape;757;p115"/>
          <p:cNvPicPr preferRelativeResize="0"/>
          <p:nvPr/>
        </p:nvPicPr>
        <p:blipFill>
          <a:blip r:embed="rId4">
            <a:alphaModFix/>
          </a:blip>
          <a:stretch>
            <a:fillRect/>
          </a:stretch>
        </p:blipFill>
        <p:spPr>
          <a:xfrm>
            <a:off x="5869700" y="1192137"/>
            <a:ext cx="3037649" cy="1824364"/>
          </a:xfrm>
          <a:prstGeom prst="rect">
            <a:avLst/>
          </a:prstGeom>
          <a:noFill/>
          <a:ln>
            <a:noFill/>
          </a:ln>
        </p:spPr>
      </p:pic>
      <p:sp>
        <p:nvSpPr>
          <p:cNvPr id="758" name="Google Shape;758;p115"/>
          <p:cNvSpPr txBox="1"/>
          <p:nvPr/>
        </p:nvSpPr>
        <p:spPr>
          <a:xfrm>
            <a:off x="6032900" y="3643400"/>
            <a:ext cx="31347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759" name="Google Shape;759;p115"/>
          <p:cNvPicPr preferRelativeResize="0"/>
          <p:nvPr/>
        </p:nvPicPr>
        <p:blipFill>
          <a:blip r:embed="rId5">
            <a:alphaModFix/>
          </a:blip>
          <a:stretch>
            <a:fillRect/>
          </a:stretch>
        </p:blipFill>
        <p:spPr>
          <a:xfrm>
            <a:off x="5918225" y="3107625"/>
            <a:ext cx="2940600" cy="19623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63" name="Shape 763"/>
        <p:cNvGrpSpPr/>
        <p:nvPr/>
      </p:nvGrpSpPr>
      <p:grpSpPr>
        <a:xfrm>
          <a:off x="0" y="0"/>
          <a:ext cx="0" cy="0"/>
          <a:chOff x="0" y="0"/>
          <a:chExt cx="0" cy="0"/>
        </a:xfrm>
      </p:grpSpPr>
      <p:sp>
        <p:nvSpPr>
          <p:cNvPr id="764" name="Google Shape;764;p116"/>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116"/>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spcBef>
                <a:spcPts val="0"/>
              </a:spcBef>
              <a:spcAft>
                <a:spcPts val="0"/>
              </a:spcAft>
              <a:buClr>
                <a:schemeClr val="dk1"/>
              </a:buClr>
              <a:buSzPct val="39286"/>
              <a:buFont typeface="Arial"/>
              <a:buNone/>
            </a:pPr>
            <a:r>
              <a:rPr lang="en" sz="2800">
                <a:solidFill>
                  <a:srgbClr val="E4E5B8"/>
                </a:solidFill>
                <a:latin typeface="Georgia"/>
                <a:ea typeface="Georgia"/>
                <a:cs typeface="Georgia"/>
                <a:sym typeface="Georgia"/>
              </a:rPr>
              <a:t>A Communist in the Press Box?</a:t>
            </a:r>
            <a:endParaRPr sz="2800">
              <a:solidFill>
                <a:srgbClr val="E4E5B8"/>
              </a:solidFill>
              <a:latin typeface="Georgia"/>
              <a:ea typeface="Georgia"/>
              <a:cs typeface="Georgia"/>
              <a:sym typeface="Georgia"/>
            </a:endParaRPr>
          </a:p>
        </p:txBody>
      </p:sp>
      <p:pic>
        <p:nvPicPr>
          <p:cNvPr id="766" name="Google Shape;766;p116"/>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767" name="Google Shape;767;p116"/>
          <p:cNvSpPr txBox="1"/>
          <p:nvPr/>
        </p:nvSpPr>
        <p:spPr>
          <a:xfrm>
            <a:off x="123725" y="1306025"/>
            <a:ext cx="8363100" cy="3370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300">
                <a:solidFill>
                  <a:srgbClr val="E4E5B8"/>
                </a:solidFill>
                <a:highlight>
                  <a:srgbClr val="B21F15"/>
                </a:highlight>
                <a:latin typeface="Times New Roman"/>
                <a:ea typeface="Times New Roman"/>
                <a:cs typeface="Times New Roman"/>
                <a:sym typeface="Times New Roman"/>
              </a:rPr>
              <a:t>Lester Rodney: By the time I got to NYU in the thirties. I still didn't know much about communism. I was working odd depression-type jobs by day and going to NYU at night. I wasn't looking for a degree or anything, just picking a few courses that interested me: journalism, sociology, political science. But you couldn't avoid the political discussions that went on everywhere. I used to argue with the Communists at first. I'd use the same arguments that people later used against me. like "You can't  change human nature." Things like that.</a:t>
            </a:r>
            <a:endParaRPr b="1" sz="2300">
              <a:solidFill>
                <a:srgbClr val="E4E5B8"/>
              </a:solidFill>
              <a:highlight>
                <a:srgbClr val="B21F15"/>
              </a:highlight>
              <a:latin typeface="Times New Roman"/>
              <a:ea typeface="Times New Roman"/>
              <a:cs typeface="Times New Roman"/>
              <a:sym typeface="Times New Roman"/>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117"/>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 &amp; Wrap Up Introductions</a:t>
            </a:r>
            <a:endParaRPr sz="5200">
              <a:solidFill>
                <a:srgbClr val="E4E5B8"/>
              </a:solidFill>
              <a:latin typeface="Georgia"/>
              <a:ea typeface="Georgia"/>
              <a:cs typeface="Georgia"/>
              <a:sym typeface="Georgia"/>
            </a:endParaRPr>
          </a:p>
        </p:txBody>
      </p:sp>
      <p:pic>
        <p:nvPicPr>
          <p:cNvPr id="773" name="Google Shape;773;p117"/>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1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1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780" name="Google Shape;780;p1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781" name="Google Shape;781;p118"/>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members are reminded attendance at the Continuing Education class of Jones-Foster every first Wednesday of the month is required.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1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1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788" name="Google Shape;788;p1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789" name="Google Shape;789;p119"/>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793" name="Shape 793"/>
        <p:cNvGrpSpPr/>
        <p:nvPr/>
      </p:nvGrpSpPr>
      <p:grpSpPr>
        <a:xfrm>
          <a:off x="0" y="0"/>
          <a:ext cx="0" cy="0"/>
          <a:chOff x="0" y="0"/>
          <a:chExt cx="0" cy="0"/>
        </a:xfrm>
      </p:grpSpPr>
      <p:sp>
        <p:nvSpPr>
          <p:cNvPr id="794" name="Google Shape;794;p120"/>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12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796" name="Google Shape;796;p120"/>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797" name="Google Shape;797;p120"/>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798" name="Google Shape;798;p120"/>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799" name="Google Shape;799;p120"/>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803" name="Shape 803"/>
        <p:cNvGrpSpPr/>
        <p:nvPr/>
      </p:nvGrpSpPr>
      <p:grpSpPr>
        <a:xfrm>
          <a:off x="0" y="0"/>
          <a:ext cx="0" cy="0"/>
          <a:chOff x="0" y="0"/>
          <a:chExt cx="0" cy="0"/>
        </a:xfrm>
      </p:grpSpPr>
      <p:sp>
        <p:nvSpPr>
          <p:cNvPr id="804" name="Google Shape;804;p121"/>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121"/>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806" name="Google Shape;806;p121"/>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807" name="Google Shape;807;p121"/>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808" name="Google Shape;808;p121"/>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09" name="Google Shape;809;p121"/>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0" name="Google Shape;810;p121"/>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1" name="Google Shape;811;p121"/>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12" name="Google Shape;812;p121"/>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813" name="Google Shape;813;p121"/>
          <p:cNvPicPr preferRelativeResize="0"/>
          <p:nvPr/>
        </p:nvPicPr>
        <p:blipFill>
          <a:blip r:embed="rId5">
            <a:alphaModFix/>
          </a:blip>
          <a:stretch>
            <a:fillRect/>
          </a:stretch>
        </p:blipFill>
        <p:spPr>
          <a:xfrm>
            <a:off x="6970431" y="2314374"/>
            <a:ext cx="1467750" cy="2199699"/>
          </a:xfrm>
          <a:prstGeom prst="rect">
            <a:avLst/>
          </a:prstGeom>
          <a:noFill/>
          <a:ln>
            <a:noFill/>
          </a:ln>
        </p:spPr>
      </p:pic>
      <p:pic>
        <p:nvPicPr>
          <p:cNvPr id="814" name="Google Shape;814;p121"/>
          <p:cNvPicPr preferRelativeResize="0"/>
          <p:nvPr/>
        </p:nvPicPr>
        <p:blipFill>
          <a:blip r:embed="rId6">
            <a:alphaModFix/>
          </a:blip>
          <a:stretch>
            <a:fillRect/>
          </a:stretch>
        </p:blipFill>
        <p:spPr>
          <a:xfrm>
            <a:off x="4891100" y="2314375"/>
            <a:ext cx="1467750" cy="2199699"/>
          </a:xfrm>
          <a:prstGeom prst="rect">
            <a:avLst/>
          </a:prstGeom>
          <a:noFill/>
          <a:ln>
            <a:noFill/>
          </a:ln>
        </p:spPr>
      </p:pic>
      <p:pic>
        <p:nvPicPr>
          <p:cNvPr id="815" name="Google Shape;815;p121"/>
          <p:cNvPicPr preferRelativeResize="0"/>
          <p:nvPr/>
        </p:nvPicPr>
        <p:blipFill>
          <a:blip r:embed="rId7">
            <a:alphaModFix/>
          </a:blip>
          <a:stretch>
            <a:fillRect/>
          </a:stretch>
        </p:blipFill>
        <p:spPr>
          <a:xfrm>
            <a:off x="666784" y="2314374"/>
            <a:ext cx="1424516" cy="2135726"/>
          </a:xfrm>
          <a:prstGeom prst="rect">
            <a:avLst/>
          </a:prstGeom>
          <a:noFill/>
          <a:ln>
            <a:noFill/>
          </a:ln>
        </p:spPr>
      </p:pic>
      <p:pic>
        <p:nvPicPr>
          <p:cNvPr id="816" name="Google Shape;816;p121"/>
          <p:cNvPicPr preferRelativeResize="0"/>
          <p:nvPr/>
        </p:nvPicPr>
        <p:blipFill>
          <a:blip r:embed="rId8">
            <a:alphaModFix/>
          </a:blip>
          <a:stretch>
            <a:fillRect/>
          </a:stretch>
        </p:blipFill>
        <p:spPr>
          <a:xfrm>
            <a:off x="2761573" y="2314375"/>
            <a:ext cx="1467750" cy="219780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820" name="Shape 820"/>
        <p:cNvGrpSpPr/>
        <p:nvPr/>
      </p:nvGrpSpPr>
      <p:grpSpPr>
        <a:xfrm>
          <a:off x="0" y="0"/>
          <a:ext cx="0" cy="0"/>
          <a:chOff x="0" y="0"/>
          <a:chExt cx="0" cy="0"/>
        </a:xfrm>
      </p:grpSpPr>
      <p:sp>
        <p:nvSpPr>
          <p:cNvPr id="821" name="Google Shape;821;p122"/>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122"/>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823" name="Google Shape;823;p122"/>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824" name="Google Shape;824;p122"/>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25" name="Google Shape;825;p122"/>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826" name="Google Shape;826;p122"/>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827" name="Google Shape;827;p122"/>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pic>
        <p:nvPicPr>
          <p:cNvPr id="832" name="Google Shape;832;p123"/>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833" name="Google Shape;833;p12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12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i="1" lang="en">
                <a:solidFill>
                  <a:srgbClr val="E4E5B8"/>
                </a:solidFill>
                <a:latin typeface="Georgia"/>
                <a:ea typeface="Georgia"/>
                <a:cs typeface="Georgia"/>
                <a:sym typeface="Georgia"/>
              </a:rPr>
              <a:t>The</a:t>
            </a:r>
            <a:r>
              <a:rPr i="1" lang="en">
                <a:solidFill>
                  <a:srgbClr val="E4E5B8"/>
                </a:solidFill>
                <a:latin typeface="Georgia"/>
                <a:ea typeface="Georgia"/>
                <a:cs typeface="Georgia"/>
                <a:sym typeface="Georgia"/>
              </a:rPr>
              <a:t> House I Live In - Paul Robeson</a:t>
            </a:r>
            <a:endParaRPr b="0" i="0" sz="1400" u="none" cap="none" strike="noStrike">
              <a:solidFill>
                <a:srgbClr val="E4E5B8"/>
              </a:solidFill>
              <a:latin typeface="Georgia"/>
              <a:ea typeface="Georgia"/>
              <a:cs typeface="Georgia"/>
              <a:sym typeface="Georgia"/>
            </a:endParaRPr>
          </a:p>
        </p:txBody>
      </p:sp>
      <p:pic>
        <p:nvPicPr>
          <p:cNvPr descr="Provided to YouTube by Sony Classical&#10;&#10;The House I Live In · Paul Robeson · Lawrence Brown · Columbia Concert Orchestra · Emanuel Balaban&#10;&#10;Songs of Free Men&#10;&#10;℗ Originally released 1948 SONY BMG MUSIC ENTERTAINMENT&#10;&#10;Released on: 1997-10-20&#10;&#10;Bass Baritone: Paul Robeson&#10;Piano: Lawrence Brown&#10;Orchestra: Columbia Concert Orchestra&#10;Conductor: Emanuel Balaban&#10;Composer: Earl Robinson&#10;Lyricist: Lewis Allan&#10;Arranger: Normand Lockwood&#10;&#10;Auto-generated by YouTube." id="835" name="Google Shape;835;p123" title="The House I Live In">
            <a:hlinkClick r:id="rId4"/>
          </p:cNvPr>
          <p:cNvPicPr preferRelativeResize="0"/>
          <p:nvPr/>
        </p:nvPicPr>
        <p:blipFill>
          <a:blip r:embed="rId5">
            <a:alphaModFix/>
          </a:blip>
          <a:stretch>
            <a:fillRect/>
          </a:stretch>
        </p:blipFill>
        <p:spPr>
          <a:xfrm>
            <a:off x="1645925" y="1089200"/>
            <a:ext cx="5869500" cy="330158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5"/>
                                        </p:tgtEl>
                                        <p:attrNameLst>
                                          <p:attrName>style.visibility</p:attrName>
                                        </p:attrNameLst>
                                      </p:cBhvr>
                                      <p:to>
                                        <p:strVal val="visible"/>
                                      </p:to>
                                    </p:set>
                                    <p:animEffect filter="fade" transition="in">
                                      <p:cBhvr>
                                        <p:cTn dur="1000"/>
                                        <p:tgtEl>
                                          <p:spTgt spid="8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71"/>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71"/>
          <p:cNvSpPr txBox="1"/>
          <p:nvPr>
            <p:ph type="title"/>
          </p:nvPr>
        </p:nvSpPr>
        <p:spPr>
          <a:xfrm>
            <a:off x="1658160" y="264402"/>
            <a:ext cx="7249200" cy="572400"/>
          </a:xfrm>
          <a:prstGeom prst="rect">
            <a:avLst/>
          </a:prstGeom>
          <a:noFill/>
          <a:ln>
            <a:noFill/>
          </a:ln>
        </p:spPr>
        <p:txBody>
          <a:bodyPr anchorCtr="0" anchor="t" bIns="91425" lIns="0" spcFirstLastPara="1" rIns="0" wrap="square" tIns="91425">
            <a:normAutofit fontScale="90000"/>
          </a:bodyPr>
          <a:lstStyle/>
          <a:p>
            <a:pPr indent="0" lvl="0" marL="0" rtl="0" algn="ctr">
              <a:lnSpc>
                <a:spcPct val="100000"/>
              </a:lnSpc>
              <a:spcBef>
                <a:spcPts val="0"/>
              </a:spcBef>
              <a:spcAft>
                <a:spcPts val="0"/>
              </a:spcAft>
              <a:buClr>
                <a:srgbClr val="E4E5B8"/>
              </a:buClr>
              <a:buSzPct val="100000"/>
              <a:buFont typeface="Georgia"/>
              <a:buNone/>
            </a:pPr>
            <a:r>
              <a:rPr lang="en" sz="2800">
                <a:solidFill>
                  <a:srgbClr val="E4E5B8"/>
                </a:solidFill>
                <a:latin typeface="Georgia"/>
                <a:ea typeface="Georgia"/>
                <a:cs typeface="Georgia"/>
                <a:sym typeface="Georgia"/>
              </a:rPr>
              <a:t>The Popular Front Era</a:t>
            </a:r>
            <a:endParaRPr b="0" sz="2800" strike="noStrike">
              <a:solidFill>
                <a:srgbClr val="000000"/>
              </a:solidFill>
              <a:latin typeface="Arial"/>
              <a:ea typeface="Arial"/>
              <a:cs typeface="Arial"/>
              <a:sym typeface="Arial"/>
            </a:endParaRPr>
          </a:p>
        </p:txBody>
      </p:sp>
      <p:pic>
        <p:nvPicPr>
          <p:cNvPr id="352" name="Google Shape;352;p71"/>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353" name="Google Shape;353;p71"/>
          <p:cNvSpPr txBox="1"/>
          <p:nvPr/>
        </p:nvSpPr>
        <p:spPr>
          <a:xfrm>
            <a:off x="2670000" y="1265650"/>
            <a:ext cx="6474000" cy="3560700"/>
          </a:xfrm>
          <a:prstGeom prst="rect">
            <a:avLst/>
          </a:prstGeom>
          <a:noFill/>
          <a:ln>
            <a:noFill/>
          </a:ln>
        </p:spPr>
        <p:txBody>
          <a:bodyPr anchorCtr="0" anchor="t" bIns="45000" lIns="90000" spcFirstLastPara="1" rIns="90000" wrap="square" tIns="45000">
            <a:noAutofit/>
          </a:bodyPr>
          <a:lstStyle/>
          <a:p>
            <a:pPr indent="0" lvl="0" marL="0" rtl="0" algn="l">
              <a:spcBef>
                <a:spcPts val="0"/>
              </a:spcBef>
              <a:spcAft>
                <a:spcPts val="0"/>
              </a:spcAft>
              <a:buNone/>
            </a:pPr>
            <a:r>
              <a:rPr lang="en" sz="2200">
                <a:solidFill>
                  <a:srgbClr val="E4E5B8"/>
                </a:solidFill>
                <a:latin typeface="Georgia"/>
                <a:ea typeface="Georgia"/>
                <a:cs typeface="Georgia"/>
                <a:sym typeface="Georgia"/>
              </a:rPr>
              <a:t>On July 25, 1935, at the historic Seventh World Congress of the Communist Third International (Comintern) held in Moscow, the assembled seventy-six Communist Parties of the world adopted a major shift in political outlook. Spurred by the growth of fascism and the rise of Hitler in Germany, the Comintern dropped its previous focus on the promotion of world revolution in favor of building in every country a broad-based Popular Front against war and fascism.</a:t>
            </a:r>
            <a:endParaRPr sz="2200">
              <a:solidFill>
                <a:srgbClr val="E4E5B8"/>
              </a:solidFill>
              <a:latin typeface="Georgia"/>
              <a:ea typeface="Georgia"/>
              <a:cs typeface="Georgia"/>
              <a:sym typeface="Georgia"/>
            </a:endParaRPr>
          </a:p>
          <a:p>
            <a:pPr indent="0" lvl="0" marL="0" marR="0" rtl="0" algn="l">
              <a:spcBef>
                <a:spcPts val="0"/>
              </a:spcBef>
              <a:spcAft>
                <a:spcPts val="0"/>
              </a:spcAft>
              <a:buNone/>
            </a:pPr>
            <a:r>
              <a:t/>
            </a:r>
            <a:endParaRPr sz="4200">
              <a:solidFill>
                <a:srgbClr val="E4E5B8"/>
              </a:solidFill>
              <a:latin typeface="Georgia"/>
              <a:ea typeface="Georgia"/>
              <a:cs typeface="Georgia"/>
              <a:sym typeface="Georgia"/>
            </a:endParaRPr>
          </a:p>
          <a:p>
            <a:pPr indent="0" lvl="0" marL="0" marR="0" rtl="0" algn="l">
              <a:spcBef>
                <a:spcPts val="0"/>
              </a:spcBef>
              <a:spcAft>
                <a:spcPts val="0"/>
              </a:spcAft>
              <a:buNone/>
            </a:pPr>
            <a:r>
              <a:rPr b="0" lang="en" sz="4200" strike="noStrike">
                <a:solidFill>
                  <a:srgbClr val="E4E5B8"/>
                </a:solidFill>
                <a:latin typeface="Georgia"/>
                <a:ea typeface="Georgia"/>
                <a:cs typeface="Georgia"/>
                <a:sym typeface="Georgia"/>
              </a:rPr>
              <a:t> </a:t>
            </a:r>
            <a:endParaRPr b="0" sz="4200" strike="noStrike">
              <a:latin typeface="Arial"/>
              <a:ea typeface="Arial"/>
              <a:cs typeface="Arial"/>
              <a:sym typeface="Arial"/>
            </a:endParaRPr>
          </a:p>
        </p:txBody>
      </p:sp>
      <p:pic>
        <p:nvPicPr>
          <p:cNvPr id="354" name="Google Shape;354;p71"/>
          <p:cNvPicPr preferRelativeResize="0"/>
          <p:nvPr/>
        </p:nvPicPr>
        <p:blipFill>
          <a:blip r:embed="rId4">
            <a:alphaModFix/>
          </a:blip>
          <a:stretch>
            <a:fillRect/>
          </a:stretch>
        </p:blipFill>
        <p:spPr>
          <a:xfrm>
            <a:off x="237200" y="1657525"/>
            <a:ext cx="2322599" cy="29332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72"/>
          <p:cNvSpPr/>
          <p:nvPr/>
        </p:nvSpPr>
        <p:spPr>
          <a:xfrm>
            <a:off x="0" y="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72"/>
          <p:cNvSpPr txBox="1"/>
          <p:nvPr>
            <p:ph type="title"/>
          </p:nvPr>
        </p:nvSpPr>
        <p:spPr>
          <a:xfrm>
            <a:off x="1658150" y="264400"/>
            <a:ext cx="7485600" cy="572400"/>
          </a:xfrm>
          <a:prstGeom prst="rect">
            <a:avLst/>
          </a:prstGeom>
          <a:noFill/>
          <a:ln>
            <a:noFill/>
          </a:ln>
        </p:spPr>
        <p:txBody>
          <a:bodyPr anchorCtr="0" anchor="t" bIns="91425" lIns="0" spcFirstLastPara="1" rIns="0" wrap="square" tIns="91425">
            <a:normAutofit fontScale="90000"/>
          </a:bodyPr>
          <a:lstStyle/>
          <a:p>
            <a:pPr indent="0" lvl="0" marL="0" rtl="0" algn="ctr">
              <a:lnSpc>
                <a:spcPct val="100000"/>
              </a:lnSpc>
              <a:spcBef>
                <a:spcPts val="0"/>
              </a:spcBef>
              <a:spcAft>
                <a:spcPts val="0"/>
              </a:spcAft>
              <a:buClr>
                <a:srgbClr val="E4E5B8"/>
              </a:buClr>
              <a:buSzPct val="100000"/>
              <a:buFont typeface="Georgia"/>
              <a:buNone/>
            </a:pPr>
            <a:r>
              <a:rPr lang="en" sz="2800">
                <a:solidFill>
                  <a:srgbClr val="E4E5B8"/>
                </a:solidFill>
                <a:latin typeface="Georgia"/>
                <a:ea typeface="Georgia"/>
                <a:cs typeface="Georgia"/>
                <a:sym typeface="Georgia"/>
              </a:rPr>
              <a:t>Communism as American as Apple Pie and Baseball</a:t>
            </a:r>
            <a:endParaRPr b="0" sz="2800" strike="noStrike">
              <a:solidFill>
                <a:srgbClr val="000000"/>
              </a:solidFill>
              <a:latin typeface="Arial"/>
              <a:ea typeface="Arial"/>
              <a:cs typeface="Arial"/>
              <a:sym typeface="Arial"/>
            </a:endParaRPr>
          </a:p>
        </p:txBody>
      </p:sp>
      <p:pic>
        <p:nvPicPr>
          <p:cNvPr id="361" name="Google Shape;361;p72"/>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362" name="Google Shape;362;p72"/>
          <p:cNvSpPr txBox="1"/>
          <p:nvPr/>
        </p:nvSpPr>
        <p:spPr>
          <a:xfrm>
            <a:off x="2744450" y="1101000"/>
            <a:ext cx="6128100" cy="4042500"/>
          </a:xfrm>
          <a:prstGeom prst="rect">
            <a:avLst/>
          </a:prstGeom>
          <a:noFill/>
          <a:ln>
            <a:noFill/>
          </a:ln>
        </p:spPr>
        <p:txBody>
          <a:bodyPr anchorCtr="0" anchor="t" bIns="45000" lIns="90000" spcFirstLastPara="1" rIns="90000" wrap="square" tIns="45000">
            <a:noAutofit/>
          </a:bodyPr>
          <a:lstStyle/>
          <a:p>
            <a:pPr indent="-368300" lvl="0" marL="457200" rtl="0" algn="l">
              <a:spcBef>
                <a:spcPts val="0"/>
              </a:spcBef>
              <a:spcAft>
                <a:spcPts val="0"/>
              </a:spcAft>
              <a:buClr>
                <a:srgbClr val="E4E5B8"/>
              </a:buClr>
              <a:buSzPts val="2200"/>
              <a:buFont typeface="Georgia"/>
              <a:buChar char="●"/>
            </a:pPr>
            <a:r>
              <a:rPr lang="en" sz="2200">
                <a:solidFill>
                  <a:srgbClr val="E4E5B8"/>
                </a:solidFill>
                <a:latin typeface="Georgia"/>
                <a:ea typeface="Georgia"/>
                <a:cs typeface="Georgia"/>
                <a:sym typeface="Georgia"/>
              </a:rPr>
              <a:t>More explicit in the new approach was the view that Communist Parties should no longer divorce themselves from their respective national traditions and culture.</a:t>
            </a:r>
            <a:endParaRPr sz="2200">
              <a:solidFill>
                <a:srgbClr val="E4E5B8"/>
              </a:solidFill>
              <a:latin typeface="Georgia"/>
              <a:ea typeface="Georgia"/>
              <a:cs typeface="Georgia"/>
              <a:sym typeface="Georgia"/>
            </a:endParaRPr>
          </a:p>
          <a:p>
            <a:pPr indent="-368300" lvl="0" marL="457200" rtl="0" algn="l">
              <a:spcBef>
                <a:spcPts val="0"/>
              </a:spcBef>
              <a:spcAft>
                <a:spcPts val="0"/>
              </a:spcAft>
              <a:buClr>
                <a:srgbClr val="E4E5B8"/>
              </a:buClr>
              <a:buSzPts val="2200"/>
              <a:buFont typeface="Georgia"/>
              <a:buChar char="●"/>
            </a:pPr>
            <a:r>
              <a:rPr lang="en" sz="2200">
                <a:solidFill>
                  <a:srgbClr val="E4E5B8"/>
                </a:solidFill>
                <a:latin typeface="Georgia"/>
                <a:ea typeface="Georgia"/>
                <a:cs typeface="Georgia"/>
                <a:sym typeface="Georgia"/>
              </a:rPr>
              <a:t>For the U.S. Communist Party in particular, it meant a new and heightened emphasis on what was already a nominal goal—the Party’s Americanization.</a:t>
            </a:r>
            <a:endParaRPr sz="2200">
              <a:solidFill>
                <a:srgbClr val="E4E5B8"/>
              </a:solidFill>
              <a:latin typeface="Georgia"/>
              <a:ea typeface="Georgia"/>
              <a:cs typeface="Georgia"/>
              <a:sym typeface="Georgia"/>
            </a:endParaRPr>
          </a:p>
          <a:p>
            <a:pPr indent="-368300" lvl="0" marL="457200" rtl="0" algn="l">
              <a:spcBef>
                <a:spcPts val="0"/>
              </a:spcBef>
              <a:spcAft>
                <a:spcPts val="0"/>
              </a:spcAft>
              <a:buClr>
                <a:srgbClr val="E4E5B8"/>
              </a:buClr>
              <a:buSzPts val="2200"/>
              <a:buFont typeface="Georgia"/>
              <a:buChar char="●"/>
            </a:pPr>
            <a:r>
              <a:rPr lang="en" sz="2200">
                <a:solidFill>
                  <a:srgbClr val="E4E5B8"/>
                </a:solidFill>
                <a:latin typeface="Georgia"/>
                <a:ea typeface="Georgia"/>
                <a:cs typeface="Georgia"/>
                <a:sym typeface="Georgia"/>
              </a:rPr>
              <a:t>“</a:t>
            </a:r>
            <a:r>
              <a:rPr i="1" lang="en" sz="2200">
                <a:solidFill>
                  <a:srgbClr val="E4E5B8"/>
                </a:solidFill>
                <a:latin typeface="Georgia"/>
                <a:ea typeface="Georgia"/>
                <a:cs typeface="Georgia"/>
                <a:sym typeface="Georgia"/>
              </a:rPr>
              <a:t>We are the Americans, and Communism is Americanism of the 20th Century.” ~ Earl Browder - What Is Communism- June 1935</a:t>
            </a:r>
            <a:endParaRPr i="1" sz="2200">
              <a:solidFill>
                <a:srgbClr val="E4E5B8"/>
              </a:solidFill>
              <a:latin typeface="Georgia"/>
              <a:ea typeface="Georgia"/>
              <a:cs typeface="Georgia"/>
              <a:sym typeface="Georgia"/>
            </a:endParaRPr>
          </a:p>
          <a:p>
            <a:pPr indent="0" lvl="0" marL="0" rtl="0" algn="l">
              <a:spcBef>
                <a:spcPts val="0"/>
              </a:spcBef>
              <a:spcAft>
                <a:spcPts val="0"/>
              </a:spcAft>
              <a:buNone/>
            </a:pPr>
            <a:r>
              <a:t/>
            </a:r>
            <a:endParaRPr i="1" sz="2200">
              <a:solidFill>
                <a:srgbClr val="E4E5B8"/>
              </a:solidFill>
              <a:latin typeface="Georgia"/>
              <a:ea typeface="Georgia"/>
              <a:cs typeface="Georgia"/>
              <a:sym typeface="Georgia"/>
            </a:endParaRPr>
          </a:p>
        </p:txBody>
      </p:sp>
      <p:pic>
        <p:nvPicPr>
          <p:cNvPr id="363" name="Google Shape;363;p72"/>
          <p:cNvPicPr preferRelativeResize="0"/>
          <p:nvPr/>
        </p:nvPicPr>
        <p:blipFill>
          <a:blip r:embed="rId4">
            <a:alphaModFix/>
          </a:blip>
          <a:stretch>
            <a:fillRect/>
          </a:stretch>
        </p:blipFill>
        <p:spPr>
          <a:xfrm>
            <a:off x="152425" y="1583780"/>
            <a:ext cx="2592025" cy="216464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73"/>
          <p:cNvSpPr/>
          <p:nvPr/>
        </p:nvSpPr>
        <p:spPr>
          <a:xfrm>
            <a:off x="150" y="-5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73"/>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lnSpc>
                <a:spcPct val="100000"/>
              </a:lnSpc>
              <a:spcBef>
                <a:spcPts val="0"/>
              </a:spcBef>
              <a:spcAft>
                <a:spcPts val="0"/>
              </a:spcAft>
              <a:buClr>
                <a:srgbClr val="E4E5B8"/>
              </a:buClr>
              <a:buSzPct val="100000"/>
              <a:buFont typeface="Georgia"/>
              <a:buNone/>
            </a:pPr>
            <a:r>
              <a:rPr lang="en" sz="2800">
                <a:solidFill>
                  <a:srgbClr val="E4E5B8"/>
                </a:solidFill>
                <a:latin typeface="Georgia"/>
                <a:ea typeface="Georgia"/>
                <a:cs typeface="Georgia"/>
                <a:sym typeface="Georgia"/>
              </a:rPr>
              <a:t>Weekend Edition of the </a:t>
            </a:r>
            <a:r>
              <a:rPr b="1" lang="en" sz="2800">
                <a:solidFill>
                  <a:srgbClr val="E4E5B8"/>
                </a:solidFill>
                <a:latin typeface="Georgia"/>
                <a:ea typeface="Georgia"/>
                <a:cs typeface="Georgia"/>
                <a:sym typeface="Georgia"/>
              </a:rPr>
              <a:t>Daily Worker</a:t>
            </a:r>
            <a:endParaRPr b="1" sz="2800" strike="noStrike">
              <a:solidFill>
                <a:srgbClr val="000000"/>
              </a:solidFill>
            </a:endParaRPr>
          </a:p>
        </p:txBody>
      </p:sp>
      <p:pic>
        <p:nvPicPr>
          <p:cNvPr id="370" name="Google Shape;370;p73"/>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371" name="Google Shape;371;p73"/>
          <p:cNvSpPr txBox="1"/>
          <p:nvPr/>
        </p:nvSpPr>
        <p:spPr>
          <a:xfrm>
            <a:off x="54275" y="1100950"/>
            <a:ext cx="6656700" cy="398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E4E5B8"/>
                </a:solidFill>
                <a:highlight>
                  <a:srgbClr val="B21F15"/>
                </a:highlight>
                <a:latin typeface="Georgia"/>
                <a:ea typeface="Georgia"/>
                <a:cs typeface="Georgia"/>
                <a:sym typeface="Georgia"/>
              </a:rPr>
              <a:t>One spin-off of the turn to Popular Front politics was a decision to begin a weekend edition of the Daily Worker that would be aimed at reaching a broader audience than the daily paper did. The first issue of the new Sunday edition of the Daily Worker, the </a:t>
            </a:r>
            <a:r>
              <a:rPr i="1" lang="en" sz="1900">
                <a:solidFill>
                  <a:srgbClr val="E4E5B8"/>
                </a:solidFill>
                <a:highlight>
                  <a:srgbClr val="B21F15"/>
                </a:highlight>
                <a:latin typeface="Georgia"/>
                <a:ea typeface="Georgia"/>
                <a:cs typeface="Georgia"/>
                <a:sym typeface="Georgia"/>
              </a:rPr>
              <a:t>Sunday Worker</a:t>
            </a:r>
            <a:r>
              <a:rPr lang="en" sz="1900">
                <a:solidFill>
                  <a:srgbClr val="E4E5B8"/>
                </a:solidFill>
                <a:highlight>
                  <a:srgbClr val="B21F15"/>
                </a:highlight>
                <a:latin typeface="Georgia"/>
                <a:ea typeface="Georgia"/>
                <a:cs typeface="Georgia"/>
                <a:sym typeface="Georgia"/>
              </a:rPr>
              <a:t> appeared January 12, 1936. Opening its new tabloid-size pages, the readers found cartoons, comic strips, catchy headlines, new bylines (along with some old ones). In addition to three full pages of movie, theater, and music reviews, there were feature articles dealing with great moments in American history, a woman’s page featuring household hints, recipes, articles on parenting, and short fiction with a working-class bent.</a:t>
            </a:r>
            <a:endParaRPr sz="1900">
              <a:solidFill>
                <a:srgbClr val="E4E5B8"/>
              </a:solidFill>
              <a:highlight>
                <a:srgbClr val="B21F15"/>
              </a:highlight>
              <a:latin typeface="Georgia"/>
              <a:ea typeface="Georgia"/>
              <a:cs typeface="Georgia"/>
              <a:sym typeface="Georgia"/>
            </a:endParaRPr>
          </a:p>
          <a:p>
            <a:pPr indent="0" lvl="0" marL="0" rtl="0" algn="l">
              <a:spcBef>
                <a:spcPts val="0"/>
              </a:spcBef>
              <a:spcAft>
                <a:spcPts val="0"/>
              </a:spcAft>
              <a:buNone/>
            </a:pPr>
            <a:r>
              <a:t/>
            </a:r>
            <a:endParaRPr sz="1900">
              <a:solidFill>
                <a:srgbClr val="E4E5B8"/>
              </a:solidFill>
              <a:highlight>
                <a:srgbClr val="B21F15"/>
              </a:highlight>
              <a:latin typeface="Georgia"/>
              <a:ea typeface="Georgia"/>
              <a:cs typeface="Georgia"/>
              <a:sym typeface="Georgia"/>
            </a:endParaRPr>
          </a:p>
        </p:txBody>
      </p:sp>
      <p:pic>
        <p:nvPicPr>
          <p:cNvPr id="372" name="Google Shape;372;p73"/>
          <p:cNvPicPr preferRelativeResize="0"/>
          <p:nvPr/>
        </p:nvPicPr>
        <p:blipFill>
          <a:blip r:embed="rId4">
            <a:alphaModFix/>
          </a:blip>
          <a:stretch>
            <a:fillRect/>
          </a:stretch>
        </p:blipFill>
        <p:spPr>
          <a:xfrm>
            <a:off x="6710975" y="1253350"/>
            <a:ext cx="2280625" cy="320811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74"/>
          <p:cNvSpPr/>
          <p:nvPr/>
        </p:nvSpPr>
        <p:spPr>
          <a:xfrm>
            <a:off x="150" y="-50"/>
            <a:ext cx="9143700" cy="1101000"/>
          </a:xfrm>
          <a:prstGeom prst="rect">
            <a:avLst/>
          </a:prstGeom>
          <a:solidFill>
            <a:srgbClr val="303030"/>
          </a:solidFill>
          <a:ln cap="flat" cmpd="sng" w="9525">
            <a:solidFill>
              <a:srgbClr val="30303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74"/>
          <p:cNvSpPr txBox="1"/>
          <p:nvPr>
            <p:ph type="title"/>
          </p:nvPr>
        </p:nvSpPr>
        <p:spPr>
          <a:xfrm>
            <a:off x="1658160" y="264240"/>
            <a:ext cx="7249200" cy="572400"/>
          </a:xfrm>
          <a:prstGeom prst="rect">
            <a:avLst/>
          </a:prstGeom>
          <a:noFill/>
          <a:ln>
            <a:noFill/>
          </a:ln>
        </p:spPr>
        <p:txBody>
          <a:bodyPr anchorCtr="0" anchor="t" bIns="91425" lIns="0" spcFirstLastPara="1" rIns="0" wrap="square" tIns="91425">
            <a:normAutofit fontScale="90000"/>
          </a:bodyPr>
          <a:lstStyle/>
          <a:p>
            <a:pPr indent="0" lvl="0" marL="0" rtl="0" algn="l">
              <a:lnSpc>
                <a:spcPct val="100000"/>
              </a:lnSpc>
              <a:spcBef>
                <a:spcPts val="0"/>
              </a:spcBef>
              <a:spcAft>
                <a:spcPts val="0"/>
              </a:spcAft>
              <a:buClr>
                <a:srgbClr val="E4E5B8"/>
              </a:buClr>
              <a:buSzPct val="100000"/>
              <a:buFont typeface="Georgia"/>
              <a:buNone/>
            </a:pPr>
            <a:r>
              <a:rPr lang="en" sz="2800">
                <a:solidFill>
                  <a:srgbClr val="E4E5B8"/>
                </a:solidFill>
                <a:latin typeface="Georgia"/>
                <a:ea typeface="Georgia"/>
                <a:cs typeface="Georgia"/>
                <a:sym typeface="Georgia"/>
              </a:rPr>
              <a:t>Weekend Edition of the </a:t>
            </a:r>
            <a:r>
              <a:rPr b="1" lang="en" sz="2800">
                <a:solidFill>
                  <a:srgbClr val="E4E5B8"/>
                </a:solidFill>
                <a:latin typeface="Georgia"/>
                <a:ea typeface="Georgia"/>
                <a:cs typeface="Georgia"/>
                <a:sym typeface="Georgia"/>
              </a:rPr>
              <a:t>Daily Worker</a:t>
            </a:r>
            <a:endParaRPr b="1" sz="2800" strike="noStrike">
              <a:solidFill>
                <a:srgbClr val="000000"/>
              </a:solidFill>
            </a:endParaRPr>
          </a:p>
        </p:txBody>
      </p:sp>
      <p:pic>
        <p:nvPicPr>
          <p:cNvPr id="379" name="Google Shape;379;p74"/>
          <p:cNvPicPr preferRelativeResize="0"/>
          <p:nvPr/>
        </p:nvPicPr>
        <p:blipFill rotWithShape="1">
          <a:blip r:embed="rId3">
            <a:alphaModFix/>
          </a:blip>
          <a:srcRect b="0" l="0" r="0" t="0"/>
          <a:stretch/>
        </p:blipFill>
        <p:spPr>
          <a:xfrm>
            <a:off x="406440" y="112680"/>
            <a:ext cx="875880" cy="875880"/>
          </a:xfrm>
          <a:prstGeom prst="rect">
            <a:avLst/>
          </a:prstGeom>
          <a:noFill/>
          <a:ln>
            <a:noFill/>
          </a:ln>
        </p:spPr>
      </p:pic>
      <p:sp>
        <p:nvSpPr>
          <p:cNvPr id="380" name="Google Shape;380;p74"/>
          <p:cNvSpPr txBox="1"/>
          <p:nvPr/>
        </p:nvSpPr>
        <p:spPr>
          <a:xfrm>
            <a:off x="54275" y="1100950"/>
            <a:ext cx="66567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700">
                <a:solidFill>
                  <a:srgbClr val="E4E5B8"/>
                </a:solidFill>
                <a:latin typeface="Georgia"/>
                <a:ea typeface="Georgia"/>
                <a:cs typeface="Georgia"/>
                <a:sym typeface="Georgia"/>
              </a:rPr>
              <a:t>Many of the individuals who ran the Daily Worker and the Sunday Worker, however, had little understanding or knowledge of American sports. Their earliest once-a-week efforts proved heavy-handed and propaganda-laden. Reading these dispatches prompted Lester Rodney, a freelance writer, to send a letter suggesting a different approach. Rodney had grown up in Brooklyn, an avid athlete and fan. Rodney believed that a sports page, even one in a Communist newspaper, must not only critique the flaws of capitalist athletics but also convey the love of the games that drew fans to them. To Rodney, sport was not an</a:t>
            </a:r>
            <a:endParaRPr sz="1700">
              <a:solidFill>
                <a:srgbClr val="E4E5B8"/>
              </a:solidFill>
              <a:latin typeface="Georgia"/>
              <a:ea typeface="Georgia"/>
              <a:cs typeface="Georgia"/>
              <a:sym typeface="Georgia"/>
            </a:endParaRPr>
          </a:p>
          <a:p>
            <a:pPr indent="0" lvl="0" marL="0" rtl="0" algn="l">
              <a:spcBef>
                <a:spcPts val="0"/>
              </a:spcBef>
              <a:spcAft>
                <a:spcPts val="0"/>
              </a:spcAft>
              <a:buNone/>
            </a:pPr>
            <a:r>
              <a:rPr lang="en" sz="1700">
                <a:solidFill>
                  <a:srgbClr val="E4E5B8"/>
                </a:solidFill>
                <a:latin typeface="Georgia"/>
                <a:ea typeface="Georgia"/>
                <a:cs typeface="Georgia"/>
                <a:sym typeface="Georgia"/>
              </a:rPr>
              <a:t>“opiate for the masses” but an important component of people’s lives and culture. His enthusiasm convinced the editors of the Daily Worker to entrust him with responsibility for a new daily sports section.</a:t>
            </a:r>
            <a:endParaRPr sz="1700">
              <a:solidFill>
                <a:srgbClr val="E4E5B8"/>
              </a:solidFill>
              <a:latin typeface="Georgia"/>
              <a:ea typeface="Georgia"/>
              <a:cs typeface="Georgia"/>
              <a:sym typeface="Georgia"/>
            </a:endParaRPr>
          </a:p>
        </p:txBody>
      </p:sp>
      <p:pic>
        <p:nvPicPr>
          <p:cNvPr id="381" name="Google Shape;381;p74"/>
          <p:cNvPicPr preferRelativeResize="0"/>
          <p:nvPr/>
        </p:nvPicPr>
        <p:blipFill>
          <a:blip r:embed="rId4">
            <a:alphaModFix/>
          </a:blip>
          <a:stretch>
            <a:fillRect/>
          </a:stretch>
        </p:blipFill>
        <p:spPr>
          <a:xfrm>
            <a:off x="6779075" y="1315000"/>
            <a:ext cx="2128275" cy="2896075"/>
          </a:xfrm>
          <a:prstGeom prst="rect">
            <a:avLst/>
          </a:prstGeom>
          <a:noFill/>
          <a:ln>
            <a:noFill/>
          </a:ln>
        </p:spPr>
      </p:pic>
      <p:sp>
        <p:nvSpPr>
          <p:cNvPr id="382" name="Google Shape;382;p74"/>
          <p:cNvSpPr txBox="1"/>
          <p:nvPr/>
        </p:nvSpPr>
        <p:spPr>
          <a:xfrm>
            <a:off x="6978525" y="4325900"/>
            <a:ext cx="1703100" cy="43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1"/>
                </a:solidFill>
                <a:latin typeface="Georgia"/>
                <a:ea typeface="Georgia"/>
                <a:cs typeface="Georgia"/>
                <a:sym typeface="Georgia"/>
              </a:rPr>
              <a:t>Rodney Lester</a:t>
            </a:r>
            <a:endParaRPr sz="1800">
              <a:solidFill>
                <a:schemeClr val="lt1"/>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