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2" Type="http://schemas.openxmlformats.org/officeDocument/2006/relationships/slide" Target="slides/slide46.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b4a22de6c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1b4a22de6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b4a22de6c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b4a22de6c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b4a22de6c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b4a22de6c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199e34f6e8_3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199e34f6e8_3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h3d23aee8773fa3c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h3d23aee8773fa3c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h4c002787b7f5623a_2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h4c002787b7f5623a_2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h3d23aee8773fa3c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h3d23aee8773fa3c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h3d23aee8773fa3c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h3d23aee8773fa3c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h3d23aee8773fa3c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h3d23aee8773fa3c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h3d23aee8773fa3c0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h3d23aee8773fa3c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b4a22de6c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1b4a22de6c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2ada5e43e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2ada5e43e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b4a22de6c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1b4a22de6c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2ada5e43e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2ada5e43e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h567d75a05184bf4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h567d75a05184bf4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h567d75a05184bf42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h567d75a05184bf42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h567d75a05184bf4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h567d75a05184bf4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h567d75a05184bf42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h567d75a05184bf42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h567d75a05184bf42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h567d75a05184bf42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h567d75a05184bf42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h567d75a05184bf42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h4c002787b7f5623a_4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h4c002787b7f5623a_4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h567d75a05184bf42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h567d75a05184bf42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h567d75a05184bf42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h567d75a05184bf42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h4c002787b7f5623a_4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h4c002787b7f5623a_4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h567d75a05184bf42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h567d75a05184bf42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h567d75a05184bf42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h567d75a05184bf42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h567d75a05184bf42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h567d75a05184bf42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1d0b800ed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1d0b800e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h4c002787b7f5623a_4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h4c002787b7f5623a_4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h567d75a05184bf4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h567d75a05184bf4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91bdd51e8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291bdd51e8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2ada5e43e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2ada5e43e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1d0b800ed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1d0b800ed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h4c002787b7f5623a_23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h4c002787b7f5623a_23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h4c002787b7f5623a_23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h4c002787b7f5623a_23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h4c002787b7f5623a_23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h4c002787b7f5623a_23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h567d75a05184bf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h567d75a05184bf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h4c002787b7f5623a_23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h4c002787b7f5623a_23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2ada5e43e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22ada5e43e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9f45bba166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9f45bba166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9f45bba166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39f45bba166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9f45bba166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39f45bba166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c8c730ae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c8c730ae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bc7009c3b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bc7009c3b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22ada5e43e1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22ada5e43e1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8" name="Google Shape;58;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9" name="Google Shape;5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0" name="Shape 60"/>
        <p:cNvGrpSpPr/>
        <p:nvPr/>
      </p:nvGrpSpPr>
      <p:grpSpPr>
        <a:xfrm>
          <a:off x="0" y="0"/>
          <a:ext cx="0" cy="0"/>
          <a:chOff x="0" y="0"/>
          <a:chExt cx="0" cy="0"/>
        </a:xfrm>
      </p:grpSpPr>
      <p:sp>
        <p:nvSpPr>
          <p:cNvPr id="61" name="Google Shape;61;p16"/>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63" name="Google Shape;63;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1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0"/>
              </a:spcBef>
              <a:spcAft>
                <a:spcPts val="0"/>
              </a:spcAft>
              <a:buClr>
                <a:schemeClr val="dk1"/>
              </a:buClr>
              <a:buSzPts val="1400"/>
              <a:buChar char="○"/>
              <a:defRPr>
                <a:solidFill>
                  <a:schemeClr val="dk1"/>
                </a:solidFill>
              </a:defRPr>
            </a:lvl2pPr>
            <a:lvl3pPr indent="-317500" lvl="2" marL="1371600" algn="l">
              <a:lnSpc>
                <a:spcPct val="115000"/>
              </a:lnSpc>
              <a:spcBef>
                <a:spcPts val="0"/>
              </a:spcBef>
              <a:spcAft>
                <a:spcPts val="0"/>
              </a:spcAft>
              <a:buClr>
                <a:schemeClr val="dk1"/>
              </a:buClr>
              <a:buSzPts val="1400"/>
              <a:buChar char="■"/>
              <a:defRPr>
                <a:solidFill>
                  <a:schemeClr val="dk1"/>
                </a:solidFill>
              </a:defRPr>
            </a:lvl3pPr>
            <a:lvl4pPr indent="-317500" lvl="3" marL="1828800" algn="l">
              <a:lnSpc>
                <a:spcPct val="115000"/>
              </a:lnSpc>
              <a:spcBef>
                <a:spcPts val="0"/>
              </a:spcBef>
              <a:spcAft>
                <a:spcPts val="0"/>
              </a:spcAft>
              <a:buClr>
                <a:schemeClr val="dk1"/>
              </a:buClr>
              <a:buSzPts val="1400"/>
              <a:buChar char="●"/>
              <a:defRPr>
                <a:solidFill>
                  <a:schemeClr val="dk1"/>
                </a:solidFill>
              </a:defRPr>
            </a:lvl4pPr>
            <a:lvl5pPr indent="-317500" lvl="4" marL="2286000" algn="l">
              <a:lnSpc>
                <a:spcPct val="115000"/>
              </a:lnSpc>
              <a:spcBef>
                <a:spcPts val="0"/>
              </a:spcBef>
              <a:spcAft>
                <a:spcPts val="0"/>
              </a:spcAft>
              <a:buClr>
                <a:schemeClr val="dk1"/>
              </a:buClr>
              <a:buSzPts val="1400"/>
              <a:buChar char="○"/>
              <a:defRPr>
                <a:solidFill>
                  <a:schemeClr val="dk1"/>
                </a:solidFill>
              </a:defRPr>
            </a:lvl5pPr>
            <a:lvl6pPr indent="-317500" lvl="5" marL="2743200" algn="l">
              <a:lnSpc>
                <a:spcPct val="115000"/>
              </a:lnSpc>
              <a:spcBef>
                <a:spcPts val="0"/>
              </a:spcBef>
              <a:spcAft>
                <a:spcPts val="0"/>
              </a:spcAft>
              <a:buClr>
                <a:schemeClr val="dk1"/>
              </a:buClr>
              <a:buSzPts val="1400"/>
              <a:buChar char="■"/>
              <a:defRPr>
                <a:solidFill>
                  <a:schemeClr val="dk1"/>
                </a:solidFill>
              </a:defRPr>
            </a:lvl6pPr>
            <a:lvl7pPr indent="-317500" lvl="6" marL="3200400" algn="l">
              <a:lnSpc>
                <a:spcPct val="115000"/>
              </a:lnSpc>
              <a:spcBef>
                <a:spcPts val="0"/>
              </a:spcBef>
              <a:spcAft>
                <a:spcPts val="0"/>
              </a:spcAft>
              <a:buClr>
                <a:schemeClr val="dk1"/>
              </a:buClr>
              <a:buSzPts val="1400"/>
              <a:buChar char="●"/>
              <a:defRPr>
                <a:solidFill>
                  <a:schemeClr val="dk1"/>
                </a:solidFill>
              </a:defRPr>
            </a:lvl7pPr>
            <a:lvl8pPr indent="-317500" lvl="7" marL="3657600" algn="l">
              <a:lnSpc>
                <a:spcPct val="115000"/>
              </a:lnSpc>
              <a:spcBef>
                <a:spcPts val="0"/>
              </a:spcBef>
              <a:spcAft>
                <a:spcPts val="0"/>
              </a:spcAft>
              <a:buClr>
                <a:schemeClr val="dk1"/>
              </a:buClr>
              <a:buSzPts val="1400"/>
              <a:buChar char="○"/>
              <a:defRPr>
                <a:solidFill>
                  <a:schemeClr val="dk1"/>
                </a:solidFill>
              </a:defRPr>
            </a:lvl8pPr>
            <a:lvl9pPr indent="-317500" lvl="8" marL="4114800" algn="l">
              <a:lnSpc>
                <a:spcPct val="115000"/>
              </a:lnSpc>
              <a:spcBef>
                <a:spcPts val="0"/>
              </a:spcBef>
              <a:spcAft>
                <a:spcPts val="0"/>
              </a:spcAft>
              <a:buClr>
                <a:schemeClr val="dk1"/>
              </a:buClr>
              <a:buSzPts val="1400"/>
              <a:buChar char="■"/>
              <a:defRPr>
                <a:solidFill>
                  <a:schemeClr val="dk1"/>
                </a:solidFill>
              </a:defRPr>
            </a:lvl9pPr>
          </a:lstStyle>
          <a:p/>
        </p:txBody>
      </p:sp>
      <p:sp>
        <p:nvSpPr>
          <p:cNvPr id="65" name="Google Shape;6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6" name="Shape 66"/>
        <p:cNvGrpSpPr/>
        <p:nvPr/>
      </p:nvGrpSpPr>
      <p:grpSpPr>
        <a:xfrm>
          <a:off x="0" y="0"/>
          <a:ext cx="0" cy="0"/>
          <a:chOff x="0" y="0"/>
          <a:chExt cx="0" cy="0"/>
        </a:xfrm>
      </p:grpSpPr>
      <p:sp>
        <p:nvSpPr>
          <p:cNvPr id="67" name="Google Shape;67;p1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8" name="Google Shape;6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9" name="Shape 69"/>
        <p:cNvGrpSpPr/>
        <p:nvPr/>
      </p:nvGrpSpPr>
      <p:grpSpPr>
        <a:xfrm>
          <a:off x="0" y="0"/>
          <a:ext cx="0" cy="0"/>
          <a:chOff x="0" y="0"/>
          <a:chExt cx="0" cy="0"/>
        </a:xfrm>
      </p:grpSpPr>
      <p:sp>
        <p:nvSpPr>
          <p:cNvPr id="70" name="Google Shape;70;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1" name="Google Shape;71;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2" name="Google Shape;7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sp>
        <p:nvSpPr>
          <p:cNvPr id="74" name="Google Shape;74;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5" name="Google Shape;75;p1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6" name="Google Shape;76;p1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7" name="Google Shape;7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8" name="Shape 78"/>
        <p:cNvGrpSpPr/>
        <p:nvPr/>
      </p:nvGrpSpPr>
      <p:grpSpPr>
        <a:xfrm>
          <a:off x="0" y="0"/>
          <a:ext cx="0" cy="0"/>
          <a:chOff x="0" y="0"/>
          <a:chExt cx="0" cy="0"/>
        </a:xfrm>
      </p:grpSpPr>
      <p:sp>
        <p:nvSpPr>
          <p:cNvPr id="79" name="Google Shape;79;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0" name="Google Shape;8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1" name="Shape 81"/>
        <p:cNvGrpSpPr/>
        <p:nvPr/>
      </p:nvGrpSpPr>
      <p:grpSpPr>
        <a:xfrm>
          <a:off x="0" y="0"/>
          <a:ext cx="0" cy="0"/>
          <a:chOff x="0" y="0"/>
          <a:chExt cx="0" cy="0"/>
        </a:xfrm>
      </p:grpSpPr>
      <p:sp>
        <p:nvSpPr>
          <p:cNvPr id="82" name="Google Shape;82;p2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3" name="Google Shape;83;p2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4" name="Google Shape;84;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2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7" name="Google Shape;8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0" name="Google Shape;9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3" name="Google Shape;93;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B21F1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B21F15"/>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lt2"/>
              </a:buClr>
              <a:buSzPts val="1800"/>
              <a:buFont typeface="Arial"/>
              <a:buChar char="●"/>
              <a:defRPr b="0" i="0" sz="1800" u="none" cap="none" strike="noStrike">
                <a:solidFill>
                  <a:schemeClr val="lt2"/>
                </a:solidFill>
                <a:latin typeface="Arial"/>
                <a:ea typeface="Arial"/>
                <a:cs typeface="Arial"/>
                <a:sym typeface="Arial"/>
              </a:defRPr>
            </a:lvl1pPr>
            <a:lvl2pPr indent="-317500" lvl="1" marL="914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2pPr>
            <a:lvl3pPr indent="-317500" lvl="2" marL="1371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3pPr>
            <a:lvl4pPr indent="-317500" lvl="3" marL="1828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4pPr>
            <a:lvl5pPr indent="-317500" lvl="4" marL="22860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5pPr>
            <a:lvl6pPr indent="-317500" lvl="5" marL="27432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6pPr>
            <a:lvl7pPr indent="-317500" lvl="6" marL="3200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7pPr>
            <a:lvl8pPr indent="-317500" lvl="7" marL="3657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8pPr>
            <a:lvl9pPr indent="-317500" lvl="8" marL="4114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www.youtube.com/watch?v=C4daBBtvYOM" TargetMode="External"/><Relationship Id="rId5"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3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hyperlink" Target="https://archive.org/details/ResolutionOnThePathToNativeAmericanLiberationAdoptedAtThe22nd/mode/1up"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image" Target="../media/image3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png"/><Relationship Id="rId4" Type="http://schemas.openxmlformats.org/officeDocument/2006/relationships/image" Target="../media/image29.png"/><Relationship Id="rId5"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png"/><Relationship Id="rId4" Type="http://schemas.openxmlformats.org/officeDocument/2006/relationships/image" Target="../media/image31.png"/><Relationship Id="rId5"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png"/><Relationship Id="rId4" Type="http://schemas.openxmlformats.org/officeDocument/2006/relationships/image" Target="../media/image32.png"/><Relationship Id="rId5"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png"/><Relationship Id="rId4" Type="http://schemas.openxmlformats.org/officeDocument/2006/relationships/image" Target="../media/image4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1.xml"/><Relationship Id="rId3" Type="http://schemas.openxmlformats.org/officeDocument/2006/relationships/image" Target="../media/image1.png"/><Relationship Id="rId4" Type="http://schemas.openxmlformats.org/officeDocument/2006/relationships/hyperlink" Target="mailto:info@partyofcommunistsusa.net"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2.xml"/><Relationship Id="rId3" Type="http://schemas.openxmlformats.org/officeDocument/2006/relationships/image" Target="../media/image1.png"/><Relationship Id="rId4" Type="http://schemas.openxmlformats.org/officeDocument/2006/relationships/hyperlink" Target="mailto:info@peoplesschool.us"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 Id="rId3" Type="http://schemas.openxmlformats.org/officeDocument/2006/relationships/image" Target="../media/image1.png"/><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 Id="rId3" Type="http://schemas.openxmlformats.org/officeDocument/2006/relationships/image" Target="../media/image1.png"/><Relationship Id="rId4" Type="http://schemas.openxmlformats.org/officeDocument/2006/relationships/image" Target="../media/image47.png"/><Relationship Id="rId5" Type="http://schemas.openxmlformats.org/officeDocument/2006/relationships/image" Target="../media/image52.png"/><Relationship Id="rId6" Type="http://schemas.openxmlformats.org/officeDocument/2006/relationships/image" Target="../media/image46.png"/><Relationship Id="rId7" Type="http://schemas.openxmlformats.org/officeDocument/2006/relationships/image" Target="../media/image48.png"/><Relationship Id="rId8" Type="http://schemas.openxmlformats.org/officeDocument/2006/relationships/image" Target="../media/image4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hyperlink" Target="http://luel.us/laborschool" TargetMode="External"/><Relationship Id="rId4" Type="http://schemas.openxmlformats.org/officeDocument/2006/relationships/image" Target="../media/image51.png"/><Relationship Id="rId5" Type="http://schemas.openxmlformats.org/officeDocument/2006/relationships/image" Target="../media/image44.png"/><Relationship Id="rId6" Type="http://schemas.openxmlformats.org/officeDocument/2006/relationships/image" Target="../media/image3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1.png"/><Relationship Id="rId4" Type="http://schemas.openxmlformats.org/officeDocument/2006/relationships/hyperlink" Target="http://www.youtube.com/watch?v=0-wB-W9Z1cc" TargetMode="External"/><Relationship Id="rId5"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25"/>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100" name="Google Shape;100;p25"/>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5"/>
          <p:cNvSpPr txBox="1"/>
          <p:nvPr/>
        </p:nvSpPr>
        <p:spPr>
          <a:xfrm>
            <a:off x="1655375" y="4565650"/>
            <a:ext cx="585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All Nations by Clan/Destine</a:t>
            </a:r>
            <a:endParaRPr>
              <a:solidFill>
                <a:srgbClr val="E4E5B8"/>
              </a:solidFill>
              <a:latin typeface="Georgia"/>
              <a:ea typeface="Georgia"/>
              <a:cs typeface="Georgia"/>
              <a:sym typeface="Georgia"/>
            </a:endParaRPr>
          </a:p>
        </p:txBody>
      </p:sp>
      <p:pic>
        <p:nvPicPr>
          <p:cNvPr descr="Provided to YouTube by A-Train Entertainment&#10;&#10;All Nations · Clan/Destine&#10;&#10;Clan/Destine&#10;&#10;℗ Canyon Records&#10;&#10;Released on: 2000-01-01&#10;&#10;Artist: Clan/Destine&#10;Music  Publisher: DMG Arizona&#10;Music  Publisher: DMG Arizona&#10;Music  Publisher: DMG Arizona&#10;Music  Publisher: DMG Arizona&#10;Music  Publisher: DMG Arizona&#10;&#10;Auto-generated by YouTube." id="102" name="Google Shape;102;p25" title="All Nations">
            <a:hlinkClick r:id="rId4"/>
          </p:cNvPr>
          <p:cNvPicPr preferRelativeResize="0"/>
          <p:nvPr/>
        </p:nvPicPr>
        <p:blipFill>
          <a:blip r:embed="rId5">
            <a:alphaModFix/>
          </a:blip>
          <a:stretch>
            <a:fillRect/>
          </a:stretch>
        </p:blipFill>
        <p:spPr>
          <a:xfrm>
            <a:off x="1646700" y="1089200"/>
            <a:ext cx="5850600" cy="3446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6"/>
          <p:cNvSpPr txBox="1"/>
          <p:nvPr>
            <p:ph idx="1" type="subTitle"/>
          </p:nvPr>
        </p:nvSpPr>
        <p:spPr>
          <a:xfrm>
            <a:off x="311700" y="449767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PSMLS 10/13/26</a:t>
            </a:r>
            <a:endParaRPr>
              <a:solidFill>
                <a:srgbClr val="E4E5B8"/>
              </a:solidFill>
              <a:latin typeface="Georgia"/>
              <a:ea typeface="Georgia"/>
              <a:cs typeface="Georgia"/>
              <a:sym typeface="Georgia"/>
            </a:endParaRPr>
          </a:p>
        </p:txBody>
      </p:sp>
      <p:sp>
        <p:nvSpPr>
          <p:cNvPr id="108" name="Google Shape;108;p26"/>
          <p:cNvSpPr/>
          <p:nvPr/>
        </p:nvSpPr>
        <p:spPr>
          <a:xfrm>
            <a:off x="844950" y="357788"/>
            <a:ext cx="7454100" cy="41928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B21F15"/>
              </a:solidFill>
            </a:endParaRPr>
          </a:p>
        </p:txBody>
      </p:sp>
      <p:pic>
        <p:nvPicPr>
          <p:cNvPr id="109" name="Google Shape;109;p26"/>
          <p:cNvPicPr preferRelativeResize="0"/>
          <p:nvPr/>
        </p:nvPicPr>
        <p:blipFill>
          <a:blip r:embed="rId3">
            <a:alphaModFix/>
          </a:blip>
          <a:stretch>
            <a:fillRect/>
          </a:stretch>
        </p:blipFill>
        <p:spPr>
          <a:xfrm>
            <a:off x="844950" y="357800"/>
            <a:ext cx="7454099" cy="41929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7"/>
          <p:cNvSpPr txBox="1"/>
          <p:nvPr>
            <p:ph type="title"/>
          </p:nvPr>
        </p:nvSpPr>
        <p:spPr>
          <a:xfrm>
            <a:off x="253400" y="1830600"/>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What we’ll be learning </a:t>
            </a:r>
            <a:r>
              <a:rPr lang="en">
                <a:solidFill>
                  <a:srgbClr val="E4E5B8"/>
                </a:solidFill>
                <a:latin typeface="Georgia"/>
                <a:ea typeface="Georgia"/>
                <a:cs typeface="Georgia"/>
                <a:sym typeface="Georgia"/>
              </a:rPr>
              <a:t>today</a:t>
            </a:r>
            <a:r>
              <a:rPr lang="en">
                <a:solidFill>
                  <a:srgbClr val="E4E5B8"/>
                </a:solidFill>
                <a:latin typeface="Georgia"/>
                <a:ea typeface="Georgia"/>
                <a:cs typeface="Georgia"/>
                <a:sym typeface="Georgia"/>
              </a:rPr>
              <a:t>:</a:t>
            </a:r>
            <a:endParaRPr>
              <a:solidFill>
                <a:srgbClr val="E4E5B8"/>
              </a:solidFill>
              <a:latin typeface="Georgia"/>
              <a:ea typeface="Georgia"/>
              <a:cs typeface="Georgia"/>
              <a:sym typeface="Georgia"/>
            </a:endParaRPr>
          </a:p>
        </p:txBody>
      </p:sp>
      <p:sp>
        <p:nvSpPr>
          <p:cNvPr id="115" name="Google Shape;115;p27"/>
          <p:cNvSpPr txBox="1"/>
          <p:nvPr>
            <p:ph idx="2" type="body"/>
          </p:nvPr>
        </p:nvSpPr>
        <p:spPr>
          <a:xfrm>
            <a:off x="4980525" y="724200"/>
            <a:ext cx="3837000" cy="3695100"/>
          </a:xfrm>
          <a:prstGeom prst="rect">
            <a:avLst/>
          </a:prstGeom>
        </p:spPr>
        <p:txBody>
          <a:bodyPr anchorCtr="0" anchor="ctr" bIns="91425" lIns="91425" spcFirstLastPara="1" rIns="91425" wrap="square" tIns="91425">
            <a:normAutofit lnSpcReduction="10000"/>
          </a:bodyPr>
          <a:lstStyle/>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342900" lvl="0" marL="457200" rtl="0" algn="l">
              <a:spcBef>
                <a:spcPts val="1200"/>
              </a:spcBef>
              <a:spcAft>
                <a:spcPts val="0"/>
              </a:spcAft>
              <a:buClr>
                <a:srgbClr val="E4E5B8"/>
              </a:buClr>
              <a:buSzPts val="1800"/>
              <a:buFont typeface="Georgia"/>
              <a:buChar char="●"/>
            </a:pPr>
            <a:r>
              <a:rPr lang="en">
                <a:solidFill>
                  <a:srgbClr val="E4E5B8"/>
                </a:solidFill>
                <a:latin typeface="Georgia"/>
                <a:ea typeface="Georgia"/>
                <a:cs typeface="Georgia"/>
                <a:sym typeface="Georgia"/>
              </a:rPr>
              <a:t>What is Indigenous People’s Day</a:t>
            </a:r>
            <a:endParaRPr>
              <a:solidFill>
                <a:srgbClr val="E4E5B8"/>
              </a:solidFill>
              <a:latin typeface="Georgia"/>
              <a:ea typeface="Georgia"/>
              <a:cs typeface="Georgia"/>
              <a:sym typeface="Georgia"/>
            </a:endParaRPr>
          </a:p>
          <a:p>
            <a:pPr indent="0" lvl="0" marL="457200" rtl="0" algn="l">
              <a:spcBef>
                <a:spcPts val="1200"/>
              </a:spcBef>
              <a:spcAft>
                <a:spcPts val="0"/>
              </a:spcAft>
              <a:buNone/>
            </a:pPr>
            <a:r>
              <a:t/>
            </a:r>
            <a:endParaRPr>
              <a:solidFill>
                <a:srgbClr val="E4E5B8"/>
              </a:solidFill>
              <a:latin typeface="Georgia"/>
              <a:ea typeface="Georgia"/>
              <a:cs typeface="Georgia"/>
              <a:sym typeface="Georgia"/>
            </a:endParaRPr>
          </a:p>
          <a:p>
            <a:pPr indent="-342900" lvl="0" marL="457200" rtl="0" algn="l">
              <a:spcBef>
                <a:spcPts val="1200"/>
              </a:spcBef>
              <a:spcAft>
                <a:spcPts val="0"/>
              </a:spcAft>
              <a:buClr>
                <a:srgbClr val="E4E5B8"/>
              </a:buClr>
              <a:buSzPts val="1800"/>
              <a:buFont typeface="Georgia"/>
              <a:buChar char="●"/>
            </a:pPr>
            <a:r>
              <a:rPr lang="en">
                <a:solidFill>
                  <a:srgbClr val="E4E5B8"/>
                </a:solidFill>
                <a:latin typeface="Georgia"/>
                <a:ea typeface="Georgia"/>
                <a:cs typeface="Georgia"/>
                <a:sym typeface="Georgia"/>
              </a:rPr>
              <a:t>CPUSA Resolution on Native American Liberation</a:t>
            </a:r>
            <a:endParaRPr>
              <a:solidFill>
                <a:srgbClr val="E4E5B8"/>
              </a:solidFill>
              <a:latin typeface="Georgia"/>
              <a:ea typeface="Georgia"/>
              <a:cs typeface="Georgia"/>
              <a:sym typeface="Georgia"/>
            </a:endParaRPr>
          </a:p>
          <a:p>
            <a:pPr indent="0" lvl="0" marL="457200" rtl="0" algn="l">
              <a:spcBef>
                <a:spcPts val="1200"/>
              </a:spcBef>
              <a:spcAft>
                <a:spcPts val="0"/>
              </a:spcAft>
              <a:buNone/>
            </a:pPr>
            <a:r>
              <a:t/>
            </a:r>
            <a:endParaRPr>
              <a:solidFill>
                <a:srgbClr val="E4E5B8"/>
              </a:solidFill>
              <a:latin typeface="Georgia"/>
              <a:ea typeface="Georgia"/>
              <a:cs typeface="Georgia"/>
              <a:sym typeface="Georgia"/>
            </a:endParaRPr>
          </a:p>
          <a:p>
            <a:pPr indent="-342900" lvl="0" marL="457200" rtl="0" algn="l">
              <a:spcBef>
                <a:spcPts val="1200"/>
              </a:spcBef>
              <a:spcAft>
                <a:spcPts val="0"/>
              </a:spcAft>
              <a:buClr>
                <a:srgbClr val="E4E5B8"/>
              </a:buClr>
              <a:buSzPts val="1800"/>
              <a:buFont typeface="Georgia"/>
              <a:buChar char="●"/>
            </a:pPr>
            <a:r>
              <a:rPr lang="en">
                <a:solidFill>
                  <a:srgbClr val="E4E5B8"/>
                </a:solidFill>
                <a:latin typeface="Georgia"/>
                <a:ea typeface="Georgia"/>
                <a:cs typeface="Georgia"/>
                <a:sym typeface="Georgia"/>
              </a:rPr>
              <a:t>Native American Activism and Organizations</a:t>
            </a:r>
            <a:endParaRPr>
              <a:solidFill>
                <a:srgbClr val="E4E5B8"/>
              </a:solidFill>
              <a:latin typeface="Georgia"/>
              <a:ea typeface="Georgia"/>
              <a:cs typeface="Georgia"/>
              <a:sym typeface="Georgia"/>
            </a:endParaRPr>
          </a:p>
        </p:txBody>
      </p:sp>
      <p:pic>
        <p:nvPicPr>
          <p:cNvPr id="116" name="Google Shape;116;p27"/>
          <p:cNvPicPr preferRelativeResize="0"/>
          <p:nvPr/>
        </p:nvPicPr>
        <p:blipFill>
          <a:blip r:embed="rId3">
            <a:alphaModFix/>
          </a:blip>
          <a:stretch>
            <a:fillRect/>
          </a:stretch>
        </p:blipFill>
        <p:spPr>
          <a:xfrm>
            <a:off x="204977" y="205725"/>
            <a:ext cx="1053650" cy="1053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8"/>
          <p:cNvSpPr txBox="1"/>
          <p:nvPr>
            <p:ph type="title"/>
          </p:nvPr>
        </p:nvSpPr>
        <p:spPr>
          <a:xfrm>
            <a:off x="311700" y="3100700"/>
            <a:ext cx="8520600" cy="149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600">
                <a:solidFill>
                  <a:srgbClr val="E4E5B8"/>
                </a:solidFill>
                <a:latin typeface="Georgia"/>
                <a:ea typeface="Georgia"/>
                <a:cs typeface="Georgia"/>
                <a:sym typeface="Georgia"/>
              </a:rPr>
              <a:t>What is Indigenous People’s Day?</a:t>
            </a:r>
            <a:endParaRPr sz="4600">
              <a:solidFill>
                <a:srgbClr val="E4E5B8"/>
              </a:solidFill>
              <a:latin typeface="Georgia"/>
              <a:ea typeface="Georgia"/>
              <a:cs typeface="Georgia"/>
              <a:sym typeface="Georgia"/>
            </a:endParaRPr>
          </a:p>
        </p:txBody>
      </p:sp>
      <p:pic>
        <p:nvPicPr>
          <p:cNvPr id="122" name="Google Shape;122;p28"/>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 name="Google Shape;128;p2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29" name="Google Shape;129;p29"/>
          <p:cNvSpPr txBox="1"/>
          <p:nvPr/>
        </p:nvSpPr>
        <p:spPr>
          <a:xfrm>
            <a:off x="51775" y="1045043"/>
            <a:ext cx="5903400" cy="4371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Biden, in 2021, became the first U.S. president to recognize Indigenous Peoples' Day officially. That year, he proclaimed to observe the second Monday in October as a day to honor Native Americans, their “resilience and strength” and determination to preserve “land, language, spirit, knowledge, and tradition," even as they have faced a “centuries-long campaign of violence, displacement, assimilation, and terror,” he said.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sz="1000">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Indigenous Peoples' Day advocates say the recognition helps correct a "whitewashed" American history that has glorified Europeans like Italian explorer Christopher Columbus, who have committed violence against Indigenous communities. Native Americans have long criticized the inaccuracies and harmful narratives of Columbus' legacy that credited him with his "discovery" of the Americas when Indigenous people were there first.</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sz="1000">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"It is difficult to grapple with the complete accomplishments of individuals and also the costs of what those accomplishments came at," said Mandy Van Heuvelen, the cultural interpreter coordinator at the Smithsonian's National Museum of the American Indian.</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130" name="Google Shape;130;p2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 Day for </a:t>
            </a:r>
            <a:r>
              <a:rPr lang="en">
                <a:solidFill>
                  <a:srgbClr val="E4E5B8"/>
                </a:solidFill>
                <a:latin typeface="Georgia"/>
                <a:ea typeface="Georgia"/>
                <a:cs typeface="Georgia"/>
                <a:sym typeface="Georgia"/>
              </a:rPr>
              <a:t>Indigenous</a:t>
            </a:r>
            <a:r>
              <a:rPr lang="en">
                <a:solidFill>
                  <a:srgbClr val="E4E5B8"/>
                </a:solidFill>
                <a:latin typeface="Georgia"/>
                <a:ea typeface="Georgia"/>
                <a:cs typeface="Georgia"/>
                <a:sym typeface="Georgia"/>
              </a:rPr>
              <a:t> Americans</a:t>
            </a:r>
            <a:endParaRPr>
              <a:solidFill>
                <a:srgbClr val="E4E5B8"/>
              </a:solidFill>
              <a:latin typeface="Georgia"/>
              <a:ea typeface="Georgia"/>
              <a:cs typeface="Georgia"/>
              <a:sym typeface="Georgia"/>
            </a:endParaRPr>
          </a:p>
        </p:txBody>
      </p:sp>
      <p:pic>
        <p:nvPicPr>
          <p:cNvPr id="131" name="Google Shape;131;p29" title="National-Museum-of-the-American-Indian-03_0_0.jpg"/>
          <p:cNvPicPr preferRelativeResize="0"/>
          <p:nvPr/>
        </p:nvPicPr>
        <p:blipFill>
          <a:blip r:embed="rId4">
            <a:alphaModFix/>
          </a:blip>
          <a:stretch>
            <a:fillRect/>
          </a:stretch>
        </p:blipFill>
        <p:spPr>
          <a:xfrm>
            <a:off x="5955176" y="1518925"/>
            <a:ext cx="3072549" cy="1921286"/>
          </a:xfrm>
          <a:prstGeom prst="rect">
            <a:avLst/>
          </a:prstGeom>
          <a:noFill/>
          <a:ln>
            <a:noFill/>
          </a:ln>
        </p:spPr>
      </p:pic>
      <p:sp>
        <p:nvSpPr>
          <p:cNvPr id="132" name="Google Shape;132;p29"/>
          <p:cNvSpPr txBox="1"/>
          <p:nvPr/>
        </p:nvSpPr>
        <p:spPr>
          <a:xfrm>
            <a:off x="5912250" y="3391500"/>
            <a:ext cx="3158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The </a:t>
            </a:r>
            <a:r>
              <a:rPr i="1" lang="en" sz="1000">
                <a:solidFill>
                  <a:srgbClr val="E4E5B8"/>
                </a:solidFill>
                <a:latin typeface="Georgia"/>
                <a:ea typeface="Georgia"/>
                <a:cs typeface="Georgia"/>
                <a:sym typeface="Georgia"/>
              </a:rPr>
              <a:t>Smithsonian's National Museum of the American Indian</a:t>
            </a:r>
            <a:endParaRPr i="1">
              <a:solidFill>
                <a:schemeClr val="lt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3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8" name="Google Shape;138;p3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39" name="Google Shape;139;p30"/>
          <p:cNvSpPr txBox="1"/>
          <p:nvPr/>
        </p:nvSpPr>
        <p:spPr>
          <a:xfrm>
            <a:off x="2949475" y="1101300"/>
            <a:ext cx="6144300" cy="3848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To understand the history of Indigenous Peoples’ Day, it’s important to understand how Columbus Day came about. Columbus had been celebrated unofficially around the US since the late 1700s. In 1892, President Benjamin Harrison issued a proclamation commemorating the 400th anniversary of his landing. As waves of Italian immigrants arrived in the US in the late 19th and early 20th centuries, they faced prejudice and discrimination. To combat negative perceptions, a group of Italian American elites took up the cause of Columbus Day, arguing that the contributions of Italian immigrants had helped make America the nation it was. In 1934, President Franklin D. Roosevelt designated Columbus Day a national holiday.</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The narrative around Columbus Day helped uphold “the new racial order that would emerge in the US in the 20th century, one in which the descendants of diverse ethnic European immigrants became ‘White’ Americans,” historian Malinda Maynor Lowery wrote in a 2019 article for The Conversation.</a:t>
            </a:r>
            <a:endParaRPr>
              <a:solidFill>
                <a:srgbClr val="E4E5B8"/>
              </a:solidFill>
              <a:latin typeface="Georgia"/>
              <a:ea typeface="Georgia"/>
              <a:cs typeface="Georgia"/>
              <a:sym typeface="Georgia"/>
            </a:endParaRPr>
          </a:p>
        </p:txBody>
      </p:sp>
      <p:sp>
        <p:nvSpPr>
          <p:cNvPr id="140" name="Google Shape;140;p3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Origins</a:t>
            </a:r>
            <a:endParaRPr>
              <a:solidFill>
                <a:srgbClr val="E4E5B8"/>
              </a:solidFill>
              <a:latin typeface="Georgia"/>
              <a:ea typeface="Georgia"/>
              <a:cs typeface="Georgia"/>
              <a:sym typeface="Georgia"/>
            </a:endParaRPr>
          </a:p>
        </p:txBody>
      </p:sp>
      <p:pic>
        <p:nvPicPr>
          <p:cNvPr id="141" name="Google Shape;141;p30" title="1892-union-sq-columus-ady-paradescreenshot-2025-10-10-182215.jpg"/>
          <p:cNvPicPr preferRelativeResize="0"/>
          <p:nvPr/>
        </p:nvPicPr>
        <p:blipFill rotWithShape="1">
          <a:blip r:embed="rId4">
            <a:alphaModFix/>
          </a:blip>
          <a:srcRect b="6024" l="0" r="0" t="0"/>
          <a:stretch/>
        </p:blipFill>
        <p:spPr>
          <a:xfrm>
            <a:off x="70273" y="1455550"/>
            <a:ext cx="2895274" cy="1715481"/>
          </a:xfrm>
          <a:prstGeom prst="rect">
            <a:avLst/>
          </a:prstGeom>
          <a:noFill/>
          <a:ln>
            <a:noFill/>
          </a:ln>
        </p:spPr>
      </p:pic>
      <p:sp>
        <p:nvSpPr>
          <p:cNvPr id="142" name="Google Shape;142;p30"/>
          <p:cNvSpPr txBox="1"/>
          <p:nvPr/>
        </p:nvSpPr>
        <p:spPr>
          <a:xfrm>
            <a:off x="87363" y="3102175"/>
            <a:ext cx="286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First Columbus Day Parade, NYC Union Square, 1892</a:t>
            </a:r>
            <a:endParaRPr i="1">
              <a:solidFill>
                <a:schemeClr val="l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8" name="Google Shape;148;p3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49" name="Google Shape;149;p31"/>
          <p:cNvSpPr txBox="1"/>
          <p:nvPr/>
        </p:nvSpPr>
        <p:spPr>
          <a:xfrm>
            <a:off x="2949475" y="1101300"/>
            <a:ext cx="6144300" cy="2893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During WWII, Mussolini’s regime promoted Christopher Columbus as an Italian national hero and a pioneer of Italian imperial and cultural expansion. Propaganda portrayed him as an ancestor to Italy's modern colonial ambitions, drawing parallels between his voyages and Italy's military campaigns in Africa during the 1930s.</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rPr lang="en" sz="1600">
                <a:solidFill>
                  <a:srgbClr val="E4E5B8"/>
                </a:solidFill>
                <a:latin typeface="Georgia"/>
                <a:ea typeface="Georgia"/>
                <a:cs typeface="Georgia"/>
                <a:sym typeface="Georgia"/>
              </a:rPr>
              <a:t>During this time, several Columbus statues were directly financed by Mussolini. These include Columbus Circle in Syracuse, NY, Grant Park in Chicago, Bayfront Park in Florida and Ludington Library in Pennsylvania.</a:t>
            </a:r>
            <a:endParaRPr sz="1600">
              <a:solidFill>
                <a:srgbClr val="E4E5B8"/>
              </a:solidFill>
              <a:latin typeface="Georgia"/>
              <a:ea typeface="Georgia"/>
              <a:cs typeface="Georgia"/>
              <a:sym typeface="Georgia"/>
            </a:endParaRPr>
          </a:p>
        </p:txBody>
      </p:sp>
      <p:sp>
        <p:nvSpPr>
          <p:cNvPr id="150" name="Google Shape;150;p3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Origins</a:t>
            </a:r>
            <a:endParaRPr>
              <a:solidFill>
                <a:srgbClr val="E4E5B8"/>
              </a:solidFill>
              <a:latin typeface="Georgia"/>
              <a:ea typeface="Georgia"/>
              <a:cs typeface="Georgia"/>
              <a:sym typeface="Georgia"/>
            </a:endParaRPr>
          </a:p>
        </p:txBody>
      </p:sp>
      <p:pic>
        <p:nvPicPr>
          <p:cNvPr id="151" name="Google Shape;151;p31"/>
          <p:cNvPicPr preferRelativeResize="0"/>
          <p:nvPr/>
        </p:nvPicPr>
        <p:blipFill>
          <a:blip r:embed="rId4">
            <a:alphaModFix/>
          </a:blip>
          <a:stretch>
            <a:fillRect/>
          </a:stretch>
        </p:blipFill>
        <p:spPr>
          <a:xfrm>
            <a:off x="152400" y="1253700"/>
            <a:ext cx="2491600" cy="3737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 name="Google Shape;157;p3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58" name="Google Shape;158;p32"/>
          <p:cNvSpPr txBox="1"/>
          <p:nvPr/>
        </p:nvSpPr>
        <p:spPr>
          <a:xfrm>
            <a:off x="51775" y="1101300"/>
            <a:ext cx="6538200" cy="3786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Eventually, Native Americans began to challenge the history behind the holiday. Inspired by the Civil Rights Movement, Native American activists in the late 1960s formed the Red Power Movement, built on principles of self-determination and cultural pride. At a 1977 United Nations conference in Geneva, Indigenous delegates from around the world resolved “to observe October 12, the day of so-called ‘discovery’ of America, as an International Day of Solidarity with the Indigenous Peoples of the Americas.”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000">
              <a:solidFill>
                <a:srgbClr val="E4E5B8"/>
              </a:solidFill>
              <a:latin typeface="Georgia"/>
              <a:ea typeface="Georgia"/>
              <a:cs typeface="Georgia"/>
              <a:sym typeface="Georgia"/>
            </a:endParaRPr>
          </a:p>
          <a:p>
            <a:pPr indent="0" lvl="0" marL="0" rtl="0" algn="just">
              <a:spcBef>
                <a:spcPts val="0"/>
              </a:spcBef>
              <a:spcAft>
                <a:spcPts val="0"/>
              </a:spcAft>
              <a:buNone/>
            </a:pPr>
            <a:r>
              <a:rPr lang="en" sz="1600">
                <a:solidFill>
                  <a:srgbClr val="E4E5B8"/>
                </a:solidFill>
                <a:latin typeface="Georgia"/>
                <a:ea typeface="Georgia"/>
                <a:cs typeface="Georgia"/>
                <a:sym typeface="Georgia"/>
              </a:rPr>
              <a:t>It would be longer before their calls were adopted. South Dakota became the first to officially celebrate the day (calling it Native American Day) in 1990. The city of Berkeley, California, embraced Indigenous Peoples’ Day in 1992 as a protest to the 500th anniversary of Columbus’ arrival. Now, numerous states and more than 130 cities observe the holiday.</a:t>
            </a:r>
            <a:endParaRPr sz="1600">
              <a:solidFill>
                <a:srgbClr val="E4E5B8"/>
              </a:solidFill>
              <a:latin typeface="Georgia"/>
              <a:ea typeface="Georgia"/>
              <a:cs typeface="Georgia"/>
              <a:sym typeface="Georgia"/>
            </a:endParaRPr>
          </a:p>
        </p:txBody>
      </p:sp>
      <p:sp>
        <p:nvSpPr>
          <p:cNvPr id="159" name="Google Shape;159;p3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An International Day of Solidarity</a:t>
            </a:r>
            <a:endParaRPr>
              <a:solidFill>
                <a:srgbClr val="E4E5B8"/>
              </a:solidFill>
              <a:latin typeface="Georgia"/>
              <a:ea typeface="Georgia"/>
              <a:cs typeface="Georgia"/>
              <a:sym typeface="Georgia"/>
            </a:endParaRPr>
          </a:p>
        </p:txBody>
      </p:sp>
      <p:pic>
        <p:nvPicPr>
          <p:cNvPr id="160" name="Google Shape;160;p32" title="American_Indian_Movement_Poster.jpg"/>
          <p:cNvPicPr preferRelativeResize="0"/>
          <p:nvPr/>
        </p:nvPicPr>
        <p:blipFill>
          <a:blip r:embed="rId4">
            <a:alphaModFix/>
          </a:blip>
          <a:stretch>
            <a:fillRect/>
          </a:stretch>
        </p:blipFill>
        <p:spPr>
          <a:xfrm>
            <a:off x="6613750" y="1237627"/>
            <a:ext cx="2477565" cy="37866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6" name="Google Shape;166;p3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67" name="Google Shape;167;p33"/>
          <p:cNvSpPr txBox="1"/>
          <p:nvPr/>
        </p:nvSpPr>
        <p:spPr>
          <a:xfrm>
            <a:off x="2555628" y="1101300"/>
            <a:ext cx="6538200" cy="3879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600">
                <a:solidFill>
                  <a:srgbClr val="E4E5B8"/>
                </a:solidFill>
                <a:latin typeface="Georgia"/>
                <a:ea typeface="Georgia"/>
                <a:cs typeface="Georgia"/>
                <a:sym typeface="Georgia"/>
              </a:rPr>
              <a:t>For some, Indigenous Peoples’ Day is an occasion to consider the history of the US and how it has treated Native people.</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rPr lang="en" sz="1600">
                <a:solidFill>
                  <a:srgbClr val="E4E5B8"/>
                </a:solidFill>
                <a:latin typeface="Georgia"/>
                <a:ea typeface="Georgia"/>
                <a:cs typeface="Georgia"/>
                <a:sym typeface="Georgia"/>
              </a:rPr>
              <a:t>“It’s a time to reflect on all that we’ve been through as a people: How much we endured, how much we’ve persevered and how much we still have to continue to fight for — for ourselves, for generations before us and for generations that will come after us,” Weeden said.</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rPr lang="en" sz="1600">
                <a:solidFill>
                  <a:srgbClr val="E4E5B8"/>
                </a:solidFill>
                <a:latin typeface="Georgia"/>
                <a:ea typeface="Georgia"/>
                <a:cs typeface="Georgia"/>
                <a:sym typeface="Georgia"/>
              </a:rPr>
              <a:t>Indigenous people have often been erased from the country’s historical record — a survey from the National Congress of American Indians found that 87% of state history standards don’t mention Native American history after 1900, while 27 states don’t mention Native Americans in their K-12 curriculum. Yet Native people continue to have a presence here, while the lands and natural resources that were taken from them became foundational to this country.</a:t>
            </a:r>
            <a:endParaRPr sz="1600">
              <a:solidFill>
                <a:srgbClr val="E4E5B8"/>
              </a:solidFill>
              <a:latin typeface="Georgia"/>
              <a:ea typeface="Georgia"/>
              <a:cs typeface="Georgia"/>
              <a:sym typeface="Georgia"/>
            </a:endParaRPr>
          </a:p>
        </p:txBody>
      </p:sp>
      <p:sp>
        <p:nvSpPr>
          <p:cNvPr id="168" name="Google Shape;168;p3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 Time to Reflect</a:t>
            </a:r>
            <a:endParaRPr>
              <a:solidFill>
                <a:srgbClr val="E4E5B8"/>
              </a:solidFill>
              <a:latin typeface="Georgia"/>
              <a:ea typeface="Georgia"/>
              <a:cs typeface="Georgia"/>
              <a:sym typeface="Georgia"/>
            </a:endParaRPr>
          </a:p>
        </p:txBody>
      </p:sp>
      <p:pic>
        <p:nvPicPr>
          <p:cNvPr id="169" name="Google Shape;169;p33" title="ncai-logo.jpg"/>
          <p:cNvPicPr preferRelativeResize="0"/>
          <p:nvPr/>
        </p:nvPicPr>
        <p:blipFill>
          <a:blip r:embed="rId4">
            <a:alphaModFix/>
          </a:blip>
          <a:stretch>
            <a:fillRect/>
          </a:stretch>
        </p:blipFill>
        <p:spPr>
          <a:xfrm>
            <a:off x="88400" y="1816270"/>
            <a:ext cx="2467225" cy="2467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5" name="Google Shape;175;p3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76" name="Google Shape;176;p34"/>
          <p:cNvSpPr txBox="1"/>
          <p:nvPr/>
        </p:nvSpPr>
        <p:spPr>
          <a:xfrm>
            <a:off x="51775" y="1101300"/>
            <a:ext cx="5131800" cy="4063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What began as an initiative at the UN in 1977 became reality in 1989 in South Dakota, when Indigenous Peoples’ Day was first recognized by the state government as an alternative to the Federally-recognized Columbus Day. In South Dakota the day is called Native American Day. In the late 1980’s, members of the Sioux Nation organized enough people to get the attention of the then-Governor, George S. Mickelson, who became the first to codify the claim that peace between Indian and non-Indian people could benefit by renaming the holiday. While recognition of Indigenous Peoples Day is now commonplace in many states to honor the day, it is largely symbolic amid the ongoing systemic </a:t>
            </a:r>
            <a:r>
              <a:rPr lang="en">
                <a:solidFill>
                  <a:srgbClr val="E4E5B8"/>
                </a:solidFill>
                <a:latin typeface="Georgia"/>
                <a:ea typeface="Georgia"/>
                <a:cs typeface="Georgia"/>
                <a:sym typeface="Georgia"/>
              </a:rPr>
              <a:t>oppression</a:t>
            </a:r>
            <a:r>
              <a:rPr lang="en">
                <a:solidFill>
                  <a:srgbClr val="E4E5B8"/>
                </a:solidFill>
                <a:latin typeface="Georgia"/>
                <a:ea typeface="Georgia"/>
                <a:cs typeface="Georgia"/>
                <a:sym typeface="Georgia"/>
              </a:rPr>
              <a:t> of Native </a:t>
            </a:r>
            <a:r>
              <a:rPr lang="en">
                <a:solidFill>
                  <a:srgbClr val="E4E5B8"/>
                </a:solidFill>
                <a:latin typeface="Georgia"/>
                <a:ea typeface="Georgia"/>
                <a:cs typeface="Georgia"/>
                <a:sym typeface="Georgia"/>
              </a:rPr>
              <a:t>Peoples</a:t>
            </a:r>
            <a:r>
              <a:rPr lang="en">
                <a:solidFill>
                  <a:srgbClr val="E4E5B8"/>
                </a:solidFill>
                <a:latin typeface="Georgia"/>
                <a:ea typeface="Georgia"/>
                <a:cs typeface="Georgia"/>
                <a:sym typeface="Georgia"/>
              </a:rPr>
              <a:t> under Capitalism. Native Americans continue to be subjected to mistreatment by the US government, including unlawful breaking of treaties, stolen land, and broken promises across the country. The current configuration and economic challenges on Indian Reservation lands remain invisible to Americans, no matter their political affiliations.</a:t>
            </a:r>
            <a:endParaRPr>
              <a:solidFill>
                <a:srgbClr val="E4E5B8"/>
              </a:solidFill>
              <a:latin typeface="Georgia"/>
              <a:ea typeface="Georgia"/>
              <a:cs typeface="Georgia"/>
              <a:sym typeface="Georgia"/>
            </a:endParaRPr>
          </a:p>
        </p:txBody>
      </p:sp>
      <p:sp>
        <p:nvSpPr>
          <p:cNvPr id="177" name="Google Shape;177;p3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Recognition</a:t>
            </a:r>
            <a:endParaRPr>
              <a:solidFill>
                <a:srgbClr val="E4E5B8"/>
              </a:solidFill>
              <a:latin typeface="Georgia"/>
              <a:ea typeface="Georgia"/>
              <a:cs typeface="Georgia"/>
              <a:sym typeface="Georgia"/>
            </a:endParaRPr>
          </a:p>
        </p:txBody>
      </p:sp>
      <p:pic>
        <p:nvPicPr>
          <p:cNvPr id="178" name="Google Shape;178;p34" title="Sioux-Falls-Native-American-Day-Parade_Sioux-Falls.jpg"/>
          <p:cNvPicPr preferRelativeResize="0"/>
          <p:nvPr/>
        </p:nvPicPr>
        <p:blipFill>
          <a:blip r:embed="rId4">
            <a:alphaModFix/>
          </a:blip>
          <a:stretch>
            <a:fillRect/>
          </a:stretch>
        </p:blipFill>
        <p:spPr>
          <a:xfrm>
            <a:off x="5183575" y="1330075"/>
            <a:ext cx="3857724" cy="2579850"/>
          </a:xfrm>
          <a:prstGeom prst="rect">
            <a:avLst/>
          </a:prstGeom>
          <a:noFill/>
          <a:ln>
            <a:noFill/>
          </a:ln>
        </p:spPr>
      </p:pic>
      <p:sp>
        <p:nvSpPr>
          <p:cNvPr id="179" name="Google Shape;179;p34"/>
          <p:cNvSpPr txBox="1"/>
          <p:nvPr/>
        </p:nvSpPr>
        <p:spPr>
          <a:xfrm>
            <a:off x="5195738" y="3849575"/>
            <a:ext cx="3833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A Photo of one of Sioux Falls Native American Day Parade in South Dakota</a:t>
            </a:r>
            <a:endParaRPr i="1">
              <a:solidFill>
                <a:schemeClr val="lt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5" name="Google Shape;185;p3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86" name="Google Shape;186;p35"/>
          <p:cNvSpPr txBox="1"/>
          <p:nvPr/>
        </p:nvSpPr>
        <p:spPr>
          <a:xfrm>
            <a:off x="136624" y="1101300"/>
            <a:ext cx="8957100" cy="3632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Native communities, while culturally strong in nature, are still recovering from genocide and trauma they endured for two centuries. These include detrimental policies like Indian boarding schools, Christian missions and the brokered deals under the Indian Termination Act. When those deals were “resolved” they often homogenized the character of unique communities and conjoined regional Tribal groups for Federal recognition. The Confederated Klamath Tribes, for example, includes Yahooskin, Klamath and Modoc, that include differing languages and cultures. The physical and legal framework surrounding the self-governance of Tribal Nations in the US continues to evolve and one can observe many encouraging steps that indicate power-building and increased influence on proactive policies. In the Chickasaw Nation for example, more than 14,000 Tribal members are employed in public services. In Yurok Territory, hundreds of thousands of acres of land have been purchased from timber companies to increase their landbase. Notably, the largest dam removal project in US history was led by a coalition of Tribes from the Klamath River watershed, which marked a huge victory for Indigenous peoples everywhere. Indigenous Peoples Day in Southern Oregon has a sour bite, as all of the Tribal communities have been displaced from their homelands and not been allowed to return. Many, including the Shasta, Takelma, and Rogue River Indians were assigned residency to a reservation more than 100 miles away from their native lands and waters. But even amid these insurmountable odds, peoples and cultures persevere and have survived.</a:t>
            </a:r>
            <a:endParaRPr>
              <a:solidFill>
                <a:srgbClr val="E4E5B8"/>
              </a:solidFill>
              <a:latin typeface="Georgia"/>
              <a:ea typeface="Georgia"/>
              <a:cs typeface="Georgia"/>
              <a:sym typeface="Georgia"/>
            </a:endParaRPr>
          </a:p>
        </p:txBody>
      </p:sp>
      <p:sp>
        <p:nvSpPr>
          <p:cNvPr id="187" name="Google Shape;187;p3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Dialectic of </a:t>
            </a:r>
            <a:r>
              <a:rPr lang="en">
                <a:solidFill>
                  <a:srgbClr val="E4E5B8"/>
                </a:solidFill>
                <a:latin typeface="Georgia"/>
                <a:ea typeface="Georgia"/>
                <a:cs typeface="Georgia"/>
                <a:sym typeface="Georgia"/>
              </a:rPr>
              <a:t>Indigenous</a:t>
            </a:r>
            <a:r>
              <a:rPr lang="en">
                <a:solidFill>
                  <a:srgbClr val="E4E5B8"/>
                </a:solidFill>
                <a:latin typeface="Georgia"/>
                <a:ea typeface="Georgia"/>
                <a:cs typeface="Georgia"/>
                <a:sym typeface="Georgia"/>
              </a:rPr>
              <a:t> People’s Day</a:t>
            </a:r>
            <a:endParaRPr>
              <a:solidFill>
                <a:srgbClr val="E4E5B8"/>
              </a:solidFill>
              <a:latin typeface="Georgia"/>
              <a:ea typeface="Georgia"/>
              <a:cs typeface="Georgia"/>
              <a:sym typeface="Georg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6"/>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a:t>
            </a:r>
            <a:endParaRPr sz="5200">
              <a:solidFill>
                <a:srgbClr val="E4E5B8"/>
              </a:solidFill>
              <a:latin typeface="Georgia"/>
              <a:ea typeface="Georgia"/>
              <a:cs typeface="Georgia"/>
              <a:sym typeface="Georgia"/>
            </a:endParaRPr>
          </a:p>
        </p:txBody>
      </p:sp>
      <p:pic>
        <p:nvPicPr>
          <p:cNvPr id="193" name="Google Shape;193;p36"/>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7"/>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New Members Introductions</a:t>
            </a:r>
            <a:endParaRPr sz="5200">
              <a:solidFill>
                <a:srgbClr val="E4E5B8"/>
              </a:solidFill>
              <a:latin typeface="Georgia"/>
              <a:ea typeface="Georgia"/>
              <a:cs typeface="Georgia"/>
              <a:sym typeface="Georgia"/>
            </a:endParaRPr>
          </a:p>
        </p:txBody>
      </p:sp>
      <p:pic>
        <p:nvPicPr>
          <p:cNvPr id="199" name="Google Shape;199;p37"/>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New Member Introductions</a:t>
            </a:r>
            <a:endParaRPr>
              <a:solidFill>
                <a:srgbClr val="E4E5B8"/>
              </a:solidFill>
              <a:latin typeface="Georgia"/>
              <a:ea typeface="Georgia"/>
              <a:cs typeface="Georgia"/>
              <a:sym typeface="Georgia"/>
            </a:endParaRPr>
          </a:p>
        </p:txBody>
      </p:sp>
      <p:pic>
        <p:nvPicPr>
          <p:cNvPr id="206" name="Google Shape;206;p3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07" name="Google Shape;207;p38"/>
          <p:cNvSpPr txBox="1"/>
          <p:nvPr/>
        </p:nvSpPr>
        <p:spPr>
          <a:xfrm>
            <a:off x="472000" y="1464375"/>
            <a:ext cx="8096400" cy="3263100"/>
          </a:xfrm>
          <a:prstGeom prst="rect">
            <a:avLst/>
          </a:prstGeom>
          <a:noFill/>
          <a:ln>
            <a:noFill/>
          </a:ln>
        </p:spPr>
        <p:txBody>
          <a:bodyPr anchorCtr="0" anchor="t" bIns="91425" lIns="91425" spcFirstLastPara="1" rIns="91425" wrap="square" tIns="91425">
            <a:spAutoFit/>
          </a:bodyPr>
          <a:lstStyle/>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is your name, pronouns and state (or country/territory)?</a:t>
            </a:r>
            <a:endParaRPr sz="2500">
              <a:solidFill>
                <a:srgbClr val="E4E5B8"/>
              </a:solidFill>
              <a:latin typeface="Georgia"/>
              <a:ea typeface="Georgia"/>
              <a:cs typeface="Georgia"/>
              <a:sym typeface="Georgia"/>
            </a:endParaRPr>
          </a:p>
          <a:p>
            <a:pPr indent="0" lvl="0" marL="457200" rtl="0" algn="l">
              <a:lnSpc>
                <a:spcPct val="100000"/>
              </a:lnSpc>
              <a:spcBef>
                <a:spcPts val="0"/>
              </a:spcBef>
              <a:spcAft>
                <a:spcPts val="0"/>
              </a:spcAft>
              <a:buNone/>
            </a:pPr>
            <a:r>
              <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Where do you work? Is it unionized?</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How did you find out about the People’s School?</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do you think about </a:t>
            </a:r>
            <a:r>
              <a:rPr lang="en" sz="2500">
                <a:solidFill>
                  <a:srgbClr val="E4E5B8"/>
                </a:solidFill>
                <a:latin typeface="Georgia"/>
                <a:ea typeface="Georgia"/>
                <a:cs typeface="Georgia"/>
                <a:sym typeface="Georgia"/>
              </a:rPr>
              <a:t>tonight's</a:t>
            </a:r>
            <a:r>
              <a:rPr lang="en" sz="2500">
                <a:solidFill>
                  <a:srgbClr val="E4E5B8"/>
                </a:solidFill>
                <a:latin typeface="Georgia"/>
                <a:ea typeface="Georgia"/>
                <a:cs typeface="Georgia"/>
                <a:sym typeface="Georgia"/>
              </a:rPr>
              <a:t> class?</a:t>
            </a:r>
            <a:endParaRPr sz="2500">
              <a:solidFill>
                <a:srgbClr val="E4E5B8"/>
              </a:solidFill>
              <a:latin typeface="Georgia"/>
              <a:ea typeface="Georgia"/>
              <a:cs typeface="Georgia"/>
              <a:sym typeface="Georgi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9"/>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200">
                <a:solidFill>
                  <a:srgbClr val="E4E5B8"/>
                </a:solidFill>
                <a:latin typeface="Georgia"/>
                <a:ea typeface="Georgia"/>
                <a:cs typeface="Georgia"/>
                <a:sym typeface="Georgia"/>
              </a:rPr>
              <a:t>1979 </a:t>
            </a:r>
            <a:r>
              <a:rPr lang="en" sz="4200">
                <a:solidFill>
                  <a:srgbClr val="E4E5B8"/>
                </a:solidFill>
                <a:latin typeface="Georgia"/>
                <a:ea typeface="Georgia"/>
                <a:cs typeface="Georgia"/>
                <a:sym typeface="Georgia"/>
              </a:rPr>
              <a:t>CPUSA Resolution on Native American Liberation</a:t>
            </a:r>
            <a:r>
              <a:rPr lang="en" sz="6600">
                <a:solidFill>
                  <a:srgbClr val="E4E5B8"/>
                </a:solidFill>
                <a:latin typeface="Georgia"/>
                <a:ea typeface="Georgia"/>
                <a:cs typeface="Georgia"/>
                <a:sym typeface="Georgia"/>
              </a:rPr>
              <a:t>  </a:t>
            </a:r>
            <a:endParaRPr sz="6600">
              <a:solidFill>
                <a:srgbClr val="E4E5B8"/>
              </a:solidFill>
              <a:latin typeface="Georgia"/>
              <a:ea typeface="Georgia"/>
              <a:cs typeface="Georgia"/>
              <a:sym typeface="Georgia"/>
            </a:endParaRPr>
          </a:p>
        </p:txBody>
      </p:sp>
      <p:pic>
        <p:nvPicPr>
          <p:cNvPr id="213" name="Google Shape;213;p39"/>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9" name="Google Shape;219;p4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20" name="Google Shape;220;p4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Following Material Comes From:</a:t>
            </a:r>
            <a:endParaRPr>
              <a:solidFill>
                <a:srgbClr val="E4E5B8"/>
              </a:solidFill>
              <a:latin typeface="Georgia"/>
              <a:ea typeface="Georgia"/>
              <a:cs typeface="Georgia"/>
              <a:sym typeface="Georgia"/>
            </a:endParaRPr>
          </a:p>
        </p:txBody>
      </p:sp>
      <p:pic>
        <p:nvPicPr>
          <p:cNvPr id="221" name="Google Shape;221;p40"/>
          <p:cNvPicPr preferRelativeResize="0"/>
          <p:nvPr/>
        </p:nvPicPr>
        <p:blipFill>
          <a:blip r:embed="rId4">
            <a:alphaModFix/>
          </a:blip>
          <a:stretch>
            <a:fillRect/>
          </a:stretch>
        </p:blipFill>
        <p:spPr>
          <a:xfrm>
            <a:off x="503788" y="1241125"/>
            <a:ext cx="3106082" cy="3737400"/>
          </a:xfrm>
          <a:prstGeom prst="rect">
            <a:avLst/>
          </a:prstGeom>
          <a:noFill/>
          <a:ln>
            <a:noFill/>
          </a:ln>
        </p:spPr>
      </p:pic>
      <p:sp>
        <p:nvSpPr>
          <p:cNvPr id="222" name="Google Shape;222;p40"/>
          <p:cNvSpPr txBox="1"/>
          <p:nvPr/>
        </p:nvSpPr>
        <p:spPr>
          <a:xfrm>
            <a:off x="4349500" y="1353550"/>
            <a:ext cx="42603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u="sng">
                <a:solidFill>
                  <a:schemeClr val="hlink"/>
                </a:solidFill>
                <a:latin typeface="Georgia"/>
                <a:ea typeface="Georgia"/>
                <a:cs typeface="Georgia"/>
                <a:sym typeface="Georgia"/>
                <a:hlinkClick r:id="rId5"/>
              </a:rPr>
              <a:t>https://archive.org/details/ResolutionOnThePathToNativeAmericanLiberationAdoptedAtThe22nd/mode/1up</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8" name="Google Shape;228;p4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29" name="Google Shape;229;p4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Path to Native American Indian Liberation </a:t>
            </a:r>
            <a:endParaRPr>
              <a:solidFill>
                <a:srgbClr val="E4E5B8"/>
              </a:solidFill>
              <a:latin typeface="Georgia"/>
              <a:ea typeface="Georgia"/>
              <a:cs typeface="Georgia"/>
              <a:sym typeface="Georgia"/>
            </a:endParaRPr>
          </a:p>
        </p:txBody>
      </p:sp>
      <p:pic>
        <p:nvPicPr>
          <p:cNvPr id="230" name="Google Shape;230;p41"/>
          <p:cNvPicPr preferRelativeResize="0"/>
          <p:nvPr/>
        </p:nvPicPr>
        <p:blipFill>
          <a:blip r:embed="rId4">
            <a:alphaModFix/>
          </a:blip>
          <a:stretch>
            <a:fillRect/>
          </a:stretch>
        </p:blipFill>
        <p:spPr>
          <a:xfrm>
            <a:off x="152400" y="1253700"/>
            <a:ext cx="8839199" cy="27020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6" name="Google Shape;236;p4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37" name="Google Shape;237;p4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Path to Native American Indian Liberation </a:t>
            </a:r>
            <a:endParaRPr>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pic>
        <p:nvPicPr>
          <p:cNvPr id="238" name="Google Shape;238;p42"/>
          <p:cNvPicPr preferRelativeResize="0"/>
          <p:nvPr/>
        </p:nvPicPr>
        <p:blipFill>
          <a:blip r:embed="rId4">
            <a:alphaModFix/>
          </a:blip>
          <a:stretch>
            <a:fillRect/>
          </a:stretch>
        </p:blipFill>
        <p:spPr>
          <a:xfrm>
            <a:off x="152400" y="1253700"/>
            <a:ext cx="8839202" cy="229969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4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45" name="Google Shape;245;p4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Path to Native American Indian Liberation </a:t>
            </a:r>
            <a:endParaRPr>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pic>
        <p:nvPicPr>
          <p:cNvPr id="246" name="Google Shape;246;p43"/>
          <p:cNvPicPr preferRelativeResize="0"/>
          <p:nvPr/>
        </p:nvPicPr>
        <p:blipFill>
          <a:blip r:embed="rId4">
            <a:alphaModFix/>
          </a:blip>
          <a:stretch>
            <a:fillRect/>
          </a:stretch>
        </p:blipFill>
        <p:spPr>
          <a:xfrm>
            <a:off x="138325" y="1377625"/>
            <a:ext cx="8708225" cy="29111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4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53" name="Google Shape;253;p4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Indian Power</a:t>
            </a:r>
            <a:endParaRPr>
              <a:solidFill>
                <a:srgbClr val="E4E5B8"/>
              </a:solidFill>
              <a:latin typeface="Georgia"/>
              <a:ea typeface="Georgia"/>
              <a:cs typeface="Georgia"/>
              <a:sym typeface="Georgia"/>
            </a:endParaRPr>
          </a:p>
        </p:txBody>
      </p:sp>
      <p:pic>
        <p:nvPicPr>
          <p:cNvPr id="254" name="Google Shape;254;p44"/>
          <p:cNvPicPr preferRelativeResize="0"/>
          <p:nvPr/>
        </p:nvPicPr>
        <p:blipFill>
          <a:blip r:embed="rId4">
            <a:alphaModFix/>
          </a:blip>
          <a:stretch>
            <a:fillRect/>
          </a:stretch>
        </p:blipFill>
        <p:spPr>
          <a:xfrm>
            <a:off x="528300" y="1101300"/>
            <a:ext cx="3030300" cy="3864750"/>
          </a:xfrm>
          <a:prstGeom prst="rect">
            <a:avLst/>
          </a:prstGeom>
          <a:noFill/>
          <a:ln>
            <a:noFill/>
          </a:ln>
        </p:spPr>
      </p:pic>
      <p:sp>
        <p:nvSpPr>
          <p:cNvPr id="255" name="Google Shape;255;p44"/>
          <p:cNvSpPr txBox="1"/>
          <p:nvPr/>
        </p:nvSpPr>
        <p:spPr>
          <a:xfrm>
            <a:off x="4342075" y="1490800"/>
            <a:ext cx="3898500" cy="27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2"/>
                </a:solidFill>
              </a:rPr>
              <a:t>Leroy Keams, a prominent member of the American Indian Movement and Diné at protest against the strip mining of Black Mesa by Peabody Coal Company</a:t>
            </a:r>
            <a:endParaRPr sz="1800">
              <a:solidFill>
                <a:schemeClr val="lt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4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62" name="Google Shape;262;p45"/>
          <p:cNvSpPr txBox="1"/>
          <p:nvPr>
            <p:ph type="title"/>
          </p:nvPr>
        </p:nvSpPr>
        <p:spPr>
          <a:xfrm>
            <a:off x="1658025" y="264300"/>
            <a:ext cx="7249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rgbClr val="E4E5B8"/>
                </a:solidFill>
                <a:latin typeface="Georgia"/>
                <a:ea typeface="Georgia"/>
                <a:cs typeface="Georgia"/>
                <a:sym typeface="Georgia"/>
              </a:rPr>
              <a:t>The Path to Native American Indian Liberation Cont.</a:t>
            </a:r>
            <a:endParaRPr sz="22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pic>
        <p:nvPicPr>
          <p:cNvPr id="263" name="Google Shape;263;p45"/>
          <p:cNvPicPr preferRelativeResize="0"/>
          <p:nvPr/>
        </p:nvPicPr>
        <p:blipFill>
          <a:blip r:embed="rId4">
            <a:alphaModFix/>
          </a:blip>
          <a:stretch>
            <a:fillRect/>
          </a:stretch>
        </p:blipFill>
        <p:spPr>
          <a:xfrm>
            <a:off x="152400" y="1485875"/>
            <a:ext cx="8839199" cy="24320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9" name="Google Shape;269;p4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70" name="Google Shape;270;p4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Continued Discrimination</a:t>
            </a:r>
            <a:endParaRPr>
              <a:solidFill>
                <a:srgbClr val="E4E5B8"/>
              </a:solidFill>
              <a:latin typeface="Georgia"/>
              <a:ea typeface="Georgia"/>
              <a:cs typeface="Georgia"/>
              <a:sym typeface="Georgia"/>
            </a:endParaRPr>
          </a:p>
        </p:txBody>
      </p:sp>
      <p:pic>
        <p:nvPicPr>
          <p:cNvPr id="271" name="Google Shape;271;p46"/>
          <p:cNvPicPr preferRelativeResize="0"/>
          <p:nvPr/>
        </p:nvPicPr>
        <p:blipFill>
          <a:blip r:embed="rId4">
            <a:alphaModFix/>
          </a:blip>
          <a:stretch>
            <a:fillRect/>
          </a:stretch>
        </p:blipFill>
        <p:spPr>
          <a:xfrm>
            <a:off x="2594976" y="1173925"/>
            <a:ext cx="3954051" cy="3969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7" name="Google Shape;277;p4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78" name="Google Shape;278;p4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200">
                <a:solidFill>
                  <a:srgbClr val="E4E5B8"/>
                </a:solidFill>
                <a:latin typeface="Georgia"/>
                <a:ea typeface="Georgia"/>
                <a:cs typeface="Georgia"/>
                <a:sym typeface="Georgia"/>
              </a:rPr>
              <a:t>The Path to Native American Indian Liberation Cont.</a:t>
            </a:r>
            <a:endParaRPr sz="22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pic>
        <p:nvPicPr>
          <p:cNvPr id="279" name="Google Shape;279;p47"/>
          <p:cNvPicPr preferRelativeResize="0"/>
          <p:nvPr/>
        </p:nvPicPr>
        <p:blipFill>
          <a:blip r:embed="rId4">
            <a:alphaModFix/>
          </a:blip>
          <a:stretch>
            <a:fillRect/>
          </a:stretch>
        </p:blipFill>
        <p:spPr>
          <a:xfrm>
            <a:off x="327038" y="1541099"/>
            <a:ext cx="8489926" cy="2772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5" name="Google Shape;285;p4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86" name="Google Shape;286;p4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200">
                <a:solidFill>
                  <a:srgbClr val="E4E5B8"/>
                </a:solidFill>
                <a:latin typeface="Georgia"/>
                <a:ea typeface="Georgia"/>
                <a:cs typeface="Georgia"/>
                <a:sym typeface="Georgia"/>
              </a:rPr>
              <a:t>The Path to Native American Indian Liberation Cont.</a:t>
            </a:r>
            <a:endParaRPr sz="22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pic>
        <p:nvPicPr>
          <p:cNvPr id="287" name="Google Shape;287;p48"/>
          <p:cNvPicPr preferRelativeResize="0"/>
          <p:nvPr/>
        </p:nvPicPr>
        <p:blipFill>
          <a:blip r:embed="rId4">
            <a:alphaModFix/>
          </a:blip>
          <a:stretch>
            <a:fillRect/>
          </a:stretch>
        </p:blipFill>
        <p:spPr>
          <a:xfrm>
            <a:off x="212775" y="1353075"/>
            <a:ext cx="8718449" cy="2906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3" name="Google Shape;293;p4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94" name="Google Shape;294;p4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Native Led Anti-Pipeline Protests</a:t>
            </a:r>
            <a:endParaRPr>
              <a:solidFill>
                <a:srgbClr val="E4E5B8"/>
              </a:solidFill>
              <a:latin typeface="Georgia"/>
              <a:ea typeface="Georgia"/>
              <a:cs typeface="Georgia"/>
              <a:sym typeface="Georgia"/>
            </a:endParaRPr>
          </a:p>
        </p:txBody>
      </p:sp>
      <p:pic>
        <p:nvPicPr>
          <p:cNvPr id="295" name="Google Shape;295;p49"/>
          <p:cNvPicPr preferRelativeResize="0"/>
          <p:nvPr/>
        </p:nvPicPr>
        <p:blipFill>
          <a:blip r:embed="rId4">
            <a:alphaModFix/>
          </a:blip>
          <a:stretch>
            <a:fillRect/>
          </a:stretch>
        </p:blipFill>
        <p:spPr>
          <a:xfrm>
            <a:off x="288650" y="1201547"/>
            <a:ext cx="5365100" cy="3574425"/>
          </a:xfrm>
          <a:prstGeom prst="rect">
            <a:avLst/>
          </a:prstGeom>
          <a:noFill/>
          <a:ln>
            <a:noFill/>
          </a:ln>
        </p:spPr>
      </p:pic>
      <p:sp>
        <p:nvSpPr>
          <p:cNvPr id="296" name="Google Shape;296;p49"/>
          <p:cNvSpPr txBox="1"/>
          <p:nvPr/>
        </p:nvSpPr>
        <p:spPr>
          <a:xfrm>
            <a:off x="6052375" y="1905800"/>
            <a:ext cx="2967900" cy="225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2"/>
                </a:solidFill>
              </a:rPr>
              <a:t>Protest against Dakota Access Pipeline</a:t>
            </a:r>
            <a:endParaRPr sz="1800">
              <a:solidFill>
                <a:schemeClr val="lt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5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2" name="Google Shape;302;p5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03" name="Google Shape;303;p5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200">
                <a:solidFill>
                  <a:srgbClr val="E4E5B8"/>
                </a:solidFill>
                <a:latin typeface="Georgia"/>
                <a:ea typeface="Georgia"/>
                <a:cs typeface="Georgia"/>
                <a:sym typeface="Georgia"/>
              </a:rPr>
              <a:t>The Path to Native American Indian Liberation Cont.</a:t>
            </a:r>
            <a:endParaRPr sz="22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pic>
        <p:nvPicPr>
          <p:cNvPr id="304" name="Google Shape;304;p50"/>
          <p:cNvPicPr preferRelativeResize="0"/>
          <p:nvPr/>
        </p:nvPicPr>
        <p:blipFill>
          <a:blip r:embed="rId4">
            <a:alphaModFix/>
          </a:blip>
          <a:stretch>
            <a:fillRect/>
          </a:stretch>
        </p:blipFill>
        <p:spPr>
          <a:xfrm>
            <a:off x="406553" y="1211600"/>
            <a:ext cx="8501275" cy="360870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5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0" name="Google Shape;310;p5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11" name="Google Shape;311;p5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200">
                <a:solidFill>
                  <a:srgbClr val="E4E5B8"/>
                </a:solidFill>
                <a:latin typeface="Georgia"/>
                <a:ea typeface="Georgia"/>
                <a:cs typeface="Georgia"/>
                <a:sym typeface="Georgia"/>
              </a:rPr>
              <a:t>The Path to Native American Indian Liberation Cont.</a:t>
            </a:r>
            <a:endParaRPr sz="22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pic>
        <p:nvPicPr>
          <p:cNvPr id="312" name="Google Shape;312;p51"/>
          <p:cNvPicPr preferRelativeResize="0"/>
          <p:nvPr/>
        </p:nvPicPr>
        <p:blipFill>
          <a:blip r:embed="rId4">
            <a:alphaModFix/>
          </a:blip>
          <a:stretch>
            <a:fillRect/>
          </a:stretch>
        </p:blipFill>
        <p:spPr>
          <a:xfrm>
            <a:off x="483900" y="1291425"/>
            <a:ext cx="8176201" cy="35671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5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8" name="Google Shape;318;p5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19" name="Google Shape;319;p52"/>
          <p:cNvSpPr txBox="1"/>
          <p:nvPr/>
        </p:nvSpPr>
        <p:spPr>
          <a:xfrm>
            <a:off x="126525" y="1101300"/>
            <a:ext cx="51678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pic>
        <p:nvPicPr>
          <p:cNvPr id="320" name="Google Shape;320;p52"/>
          <p:cNvPicPr preferRelativeResize="0"/>
          <p:nvPr/>
        </p:nvPicPr>
        <p:blipFill>
          <a:blip r:embed="rId4">
            <a:alphaModFix/>
          </a:blip>
          <a:stretch>
            <a:fillRect/>
          </a:stretch>
        </p:blipFill>
        <p:spPr>
          <a:xfrm>
            <a:off x="947100" y="1244640"/>
            <a:ext cx="7249800" cy="3809334"/>
          </a:xfrm>
          <a:prstGeom prst="rect">
            <a:avLst/>
          </a:prstGeom>
          <a:noFill/>
          <a:ln>
            <a:noFill/>
          </a:ln>
        </p:spPr>
      </p:pic>
      <p:sp>
        <p:nvSpPr>
          <p:cNvPr id="321" name="Google Shape;321;p5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200">
                <a:solidFill>
                  <a:srgbClr val="E4E5B8"/>
                </a:solidFill>
                <a:latin typeface="Georgia"/>
                <a:ea typeface="Georgia"/>
                <a:cs typeface="Georgia"/>
                <a:sym typeface="Georgia"/>
              </a:rPr>
              <a:t>The Path to Native American Indian Liberation Cont.</a:t>
            </a:r>
            <a:endParaRPr sz="22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7" name="Google Shape;327;p5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28" name="Google Shape;328;p5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200">
                <a:solidFill>
                  <a:srgbClr val="E4E5B8"/>
                </a:solidFill>
                <a:latin typeface="Georgia"/>
                <a:ea typeface="Georgia"/>
                <a:cs typeface="Georgia"/>
                <a:sym typeface="Georgia"/>
              </a:rPr>
              <a:t>The Path to Native American Indian Liberation Cont.</a:t>
            </a:r>
            <a:endParaRPr sz="22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pic>
        <p:nvPicPr>
          <p:cNvPr id="329" name="Google Shape;329;p53"/>
          <p:cNvPicPr preferRelativeResize="0"/>
          <p:nvPr/>
        </p:nvPicPr>
        <p:blipFill>
          <a:blip r:embed="rId4">
            <a:alphaModFix/>
          </a:blip>
          <a:stretch>
            <a:fillRect/>
          </a:stretch>
        </p:blipFill>
        <p:spPr>
          <a:xfrm>
            <a:off x="152400" y="1253700"/>
            <a:ext cx="8839199" cy="345333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5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5" name="Google Shape;335;p5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36" name="Google Shape;336;p5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Genocidal Practices</a:t>
            </a:r>
            <a:endParaRPr>
              <a:solidFill>
                <a:srgbClr val="E4E5B8"/>
              </a:solidFill>
              <a:latin typeface="Georgia"/>
              <a:ea typeface="Georgia"/>
              <a:cs typeface="Georgia"/>
              <a:sym typeface="Georgia"/>
            </a:endParaRPr>
          </a:p>
        </p:txBody>
      </p:sp>
      <p:pic>
        <p:nvPicPr>
          <p:cNvPr id="337" name="Google Shape;337;p54"/>
          <p:cNvPicPr preferRelativeResize="0"/>
          <p:nvPr/>
        </p:nvPicPr>
        <p:blipFill rotWithShape="1">
          <a:blip r:embed="rId4">
            <a:alphaModFix/>
          </a:blip>
          <a:srcRect b="0" l="31440" r="31163" t="2382"/>
          <a:stretch/>
        </p:blipFill>
        <p:spPr>
          <a:xfrm>
            <a:off x="2254500" y="1227050"/>
            <a:ext cx="4690776" cy="37673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3" name="Google Shape;343;p55"/>
          <p:cNvPicPr preferRelativeResize="0"/>
          <p:nvPr/>
        </p:nvPicPr>
        <p:blipFill>
          <a:blip r:embed="rId3">
            <a:alphaModFix/>
          </a:blip>
          <a:stretch>
            <a:fillRect/>
          </a:stretch>
        </p:blipFill>
        <p:spPr>
          <a:xfrm>
            <a:off x="406550" y="112500"/>
            <a:ext cx="876299" cy="876299"/>
          </a:xfrm>
          <a:prstGeom prst="rect">
            <a:avLst/>
          </a:prstGeom>
          <a:noFill/>
          <a:ln>
            <a:noFill/>
          </a:ln>
        </p:spPr>
      </p:pic>
      <p:pic>
        <p:nvPicPr>
          <p:cNvPr id="344" name="Google Shape;344;p55"/>
          <p:cNvPicPr preferRelativeResize="0"/>
          <p:nvPr/>
        </p:nvPicPr>
        <p:blipFill>
          <a:blip r:embed="rId4">
            <a:alphaModFix/>
          </a:blip>
          <a:stretch>
            <a:fillRect/>
          </a:stretch>
        </p:blipFill>
        <p:spPr>
          <a:xfrm>
            <a:off x="426813" y="1190825"/>
            <a:ext cx="8290376" cy="3737400"/>
          </a:xfrm>
          <a:prstGeom prst="rect">
            <a:avLst/>
          </a:prstGeom>
          <a:noFill/>
          <a:ln>
            <a:noFill/>
          </a:ln>
        </p:spPr>
      </p:pic>
      <p:sp>
        <p:nvSpPr>
          <p:cNvPr id="345" name="Google Shape;345;p5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200">
                <a:solidFill>
                  <a:srgbClr val="E4E5B8"/>
                </a:solidFill>
                <a:latin typeface="Georgia"/>
                <a:ea typeface="Georgia"/>
                <a:cs typeface="Georgia"/>
                <a:sym typeface="Georgia"/>
              </a:rPr>
              <a:t>The Path to Native American Indian Liberation Cont.</a:t>
            </a:r>
            <a:endParaRPr sz="22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56"/>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a:t>
            </a:r>
            <a:endParaRPr sz="5200">
              <a:solidFill>
                <a:srgbClr val="E4E5B8"/>
              </a:solidFill>
              <a:latin typeface="Georgia"/>
              <a:ea typeface="Georgia"/>
              <a:cs typeface="Georgia"/>
              <a:sym typeface="Georgia"/>
            </a:endParaRPr>
          </a:p>
        </p:txBody>
      </p:sp>
      <p:pic>
        <p:nvPicPr>
          <p:cNvPr id="351" name="Google Shape;351;p56"/>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7"/>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Native American Activism &amp; Organizations</a:t>
            </a:r>
            <a:endParaRPr sz="5200">
              <a:solidFill>
                <a:srgbClr val="E4E5B8"/>
              </a:solidFill>
              <a:latin typeface="Georgia"/>
              <a:ea typeface="Georgia"/>
              <a:cs typeface="Georgia"/>
              <a:sym typeface="Georgia"/>
            </a:endParaRPr>
          </a:p>
        </p:txBody>
      </p:sp>
      <p:pic>
        <p:nvPicPr>
          <p:cNvPr id="357" name="Google Shape;357;p57"/>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3" name="Google Shape;363;p5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64" name="Google Shape;364;p58"/>
          <p:cNvSpPr txBox="1"/>
          <p:nvPr/>
        </p:nvSpPr>
        <p:spPr>
          <a:xfrm>
            <a:off x="-63075" y="1101300"/>
            <a:ext cx="9144000" cy="3694200"/>
          </a:xfrm>
          <a:prstGeom prst="rect">
            <a:avLst/>
          </a:prstGeom>
          <a:noFill/>
          <a:ln>
            <a:noFill/>
          </a:ln>
        </p:spPr>
        <p:txBody>
          <a:bodyPr anchorCtr="0" anchor="t" bIns="91425" lIns="91425" spcFirstLastPara="1" rIns="91425" wrap="square" tIns="91425">
            <a:spAutoFit/>
          </a:bodyPr>
          <a:lstStyle/>
          <a:p>
            <a:pPr indent="-349250" lvl="0" marL="457200" rtl="0" algn="l">
              <a:spcBef>
                <a:spcPts val="0"/>
              </a:spcBef>
              <a:spcAft>
                <a:spcPts val="0"/>
              </a:spcAft>
              <a:buClr>
                <a:srgbClr val="E4E5B8"/>
              </a:buClr>
              <a:buSzPts val="1900"/>
              <a:buFont typeface="Georgia"/>
              <a:buChar char="●"/>
            </a:pPr>
            <a:r>
              <a:rPr lang="en" sz="1900">
                <a:solidFill>
                  <a:srgbClr val="E4E5B8"/>
                </a:solidFill>
                <a:latin typeface="Georgia"/>
                <a:ea typeface="Georgia"/>
                <a:cs typeface="Georgia"/>
                <a:sym typeface="Georgia"/>
              </a:rPr>
              <a:t>American Indian Movement (AIM)</a:t>
            </a:r>
            <a:endParaRPr sz="1900">
              <a:solidFill>
                <a:srgbClr val="E4E5B8"/>
              </a:solidFill>
              <a:latin typeface="Georgia"/>
              <a:ea typeface="Georgia"/>
              <a:cs typeface="Georgia"/>
              <a:sym typeface="Georgia"/>
            </a:endParaRPr>
          </a:p>
          <a:p>
            <a:pPr indent="-349250" lvl="1" marL="914400" rtl="0" algn="l">
              <a:spcBef>
                <a:spcPts val="0"/>
              </a:spcBef>
              <a:spcAft>
                <a:spcPts val="0"/>
              </a:spcAft>
              <a:buClr>
                <a:srgbClr val="E4E5B8"/>
              </a:buClr>
              <a:buSzPts val="1900"/>
              <a:buFont typeface="Georgia"/>
              <a:buChar char="○"/>
            </a:pPr>
            <a:r>
              <a:rPr lang="en" sz="1900">
                <a:solidFill>
                  <a:srgbClr val="E4E5B8"/>
                </a:solidFill>
                <a:latin typeface="Georgia"/>
                <a:ea typeface="Georgia"/>
                <a:cs typeface="Georgia"/>
                <a:sym typeface="Georgia"/>
              </a:rPr>
              <a:t>Started in Minnesota</a:t>
            </a:r>
            <a:endParaRPr sz="1900">
              <a:solidFill>
                <a:srgbClr val="E4E5B8"/>
              </a:solidFill>
              <a:latin typeface="Georgia"/>
              <a:ea typeface="Georgia"/>
              <a:cs typeface="Georgia"/>
              <a:sym typeface="Georgia"/>
            </a:endParaRPr>
          </a:p>
          <a:p>
            <a:pPr indent="-349250" lvl="1" marL="914400" rtl="0" algn="l">
              <a:spcBef>
                <a:spcPts val="0"/>
              </a:spcBef>
              <a:spcAft>
                <a:spcPts val="0"/>
              </a:spcAft>
              <a:buClr>
                <a:srgbClr val="E4E5B8"/>
              </a:buClr>
              <a:buSzPts val="1900"/>
              <a:buFont typeface="Georgia"/>
              <a:buChar char="○"/>
            </a:pPr>
            <a:r>
              <a:rPr lang="en" sz="1900">
                <a:solidFill>
                  <a:srgbClr val="E4E5B8"/>
                </a:solidFill>
                <a:latin typeface="Georgia"/>
                <a:ea typeface="Georgia"/>
                <a:cs typeface="Georgia"/>
                <a:sym typeface="Georgia"/>
              </a:rPr>
              <a:t>In the 1960’s</a:t>
            </a:r>
            <a:endParaRPr sz="1900">
              <a:solidFill>
                <a:srgbClr val="E4E5B8"/>
              </a:solidFill>
              <a:latin typeface="Georgia"/>
              <a:ea typeface="Georgia"/>
              <a:cs typeface="Georgia"/>
              <a:sym typeface="Georgia"/>
            </a:endParaRPr>
          </a:p>
          <a:p>
            <a:pPr indent="-349250" lvl="0" marL="457200" rtl="0" algn="l">
              <a:spcBef>
                <a:spcPts val="0"/>
              </a:spcBef>
              <a:spcAft>
                <a:spcPts val="0"/>
              </a:spcAft>
              <a:buClr>
                <a:srgbClr val="E4E5B8"/>
              </a:buClr>
              <a:buSzPts val="1900"/>
              <a:buFont typeface="Georgia"/>
              <a:buChar char="●"/>
            </a:pPr>
            <a:r>
              <a:rPr lang="en" sz="1900">
                <a:solidFill>
                  <a:srgbClr val="E4E5B8"/>
                </a:solidFill>
                <a:latin typeface="Georgia"/>
                <a:ea typeface="Georgia"/>
                <a:cs typeface="Georgia"/>
                <a:sym typeface="Georgia"/>
              </a:rPr>
              <a:t>Women of All Red Nations (WARN)</a:t>
            </a:r>
            <a:endParaRPr sz="1900">
              <a:solidFill>
                <a:srgbClr val="E4E5B8"/>
              </a:solidFill>
              <a:latin typeface="Georgia"/>
              <a:ea typeface="Georgia"/>
              <a:cs typeface="Georgia"/>
              <a:sym typeface="Georgia"/>
            </a:endParaRPr>
          </a:p>
          <a:p>
            <a:pPr indent="-349250" lvl="1" marL="914400" rtl="0" algn="l">
              <a:spcBef>
                <a:spcPts val="0"/>
              </a:spcBef>
              <a:spcAft>
                <a:spcPts val="0"/>
              </a:spcAft>
              <a:buClr>
                <a:srgbClr val="E4E5B8"/>
              </a:buClr>
              <a:buSzPts val="1900"/>
              <a:buFont typeface="Georgia"/>
              <a:buChar char="○"/>
            </a:pPr>
            <a:r>
              <a:rPr lang="en" sz="1900">
                <a:solidFill>
                  <a:srgbClr val="E4E5B8"/>
                </a:solidFill>
                <a:latin typeface="Georgia"/>
                <a:ea typeface="Georgia"/>
                <a:cs typeface="Georgia"/>
                <a:sym typeface="Georgia"/>
              </a:rPr>
              <a:t>Founded in 1974</a:t>
            </a:r>
            <a:endParaRPr sz="1900">
              <a:solidFill>
                <a:srgbClr val="E4E5B8"/>
              </a:solidFill>
              <a:latin typeface="Georgia"/>
              <a:ea typeface="Georgia"/>
              <a:cs typeface="Georgia"/>
              <a:sym typeface="Georgia"/>
            </a:endParaRPr>
          </a:p>
          <a:p>
            <a:pPr indent="-349250" lvl="0" marL="457200" rtl="0" algn="l">
              <a:spcBef>
                <a:spcPts val="0"/>
              </a:spcBef>
              <a:spcAft>
                <a:spcPts val="0"/>
              </a:spcAft>
              <a:buClr>
                <a:srgbClr val="E4E5B8"/>
              </a:buClr>
              <a:buSzPts val="1900"/>
              <a:buFont typeface="Georgia"/>
              <a:buChar char="●"/>
            </a:pPr>
            <a:r>
              <a:rPr lang="en" sz="1900">
                <a:solidFill>
                  <a:srgbClr val="E4E5B8"/>
                </a:solidFill>
                <a:latin typeface="Georgia"/>
                <a:ea typeface="Georgia"/>
                <a:cs typeface="Georgia"/>
                <a:sym typeface="Georgia"/>
              </a:rPr>
              <a:t>Dakota Access Pipeline Protesters</a:t>
            </a:r>
            <a:endParaRPr sz="1900">
              <a:solidFill>
                <a:srgbClr val="E4E5B8"/>
              </a:solidFill>
              <a:latin typeface="Georgia"/>
              <a:ea typeface="Georgia"/>
              <a:cs typeface="Georgia"/>
              <a:sym typeface="Georgia"/>
            </a:endParaRPr>
          </a:p>
          <a:p>
            <a:pPr indent="-349250" lvl="0" marL="457200" rtl="0" algn="l">
              <a:spcBef>
                <a:spcPts val="0"/>
              </a:spcBef>
              <a:spcAft>
                <a:spcPts val="0"/>
              </a:spcAft>
              <a:buClr>
                <a:srgbClr val="E4E5B8"/>
              </a:buClr>
              <a:buSzPts val="1900"/>
              <a:buFont typeface="Georgia"/>
              <a:buChar char="●"/>
            </a:pPr>
            <a:r>
              <a:rPr lang="en" sz="1900">
                <a:solidFill>
                  <a:srgbClr val="E4E5B8"/>
                </a:solidFill>
                <a:latin typeface="Georgia"/>
                <a:ea typeface="Georgia"/>
                <a:cs typeface="Georgia"/>
                <a:sym typeface="Georgia"/>
              </a:rPr>
              <a:t>Tohono O’odham Protesting the Border Wall</a:t>
            </a:r>
            <a:endParaRPr sz="1900">
              <a:solidFill>
                <a:srgbClr val="E4E5B8"/>
              </a:solidFill>
              <a:latin typeface="Georgia"/>
              <a:ea typeface="Georgia"/>
              <a:cs typeface="Georgia"/>
              <a:sym typeface="Georgia"/>
            </a:endParaRPr>
          </a:p>
          <a:p>
            <a:pPr indent="-349250" lvl="0" marL="457200" rtl="0" algn="l">
              <a:spcBef>
                <a:spcPts val="0"/>
              </a:spcBef>
              <a:spcAft>
                <a:spcPts val="0"/>
              </a:spcAft>
              <a:buClr>
                <a:srgbClr val="E4E5B8"/>
              </a:buClr>
              <a:buSzPts val="1900"/>
              <a:buFont typeface="Georgia"/>
              <a:buChar char="●"/>
            </a:pPr>
            <a:r>
              <a:rPr lang="en" sz="1900">
                <a:solidFill>
                  <a:srgbClr val="E4E5B8"/>
                </a:solidFill>
                <a:latin typeface="Georgia"/>
                <a:ea typeface="Georgia"/>
                <a:cs typeface="Georgia"/>
                <a:sym typeface="Georgia"/>
              </a:rPr>
              <a:t>Missing and Murdered Indigenous Women</a:t>
            </a:r>
            <a:endParaRPr sz="1900">
              <a:solidFill>
                <a:srgbClr val="E4E5B8"/>
              </a:solidFill>
              <a:latin typeface="Georgia"/>
              <a:ea typeface="Georgia"/>
              <a:cs typeface="Georgia"/>
              <a:sym typeface="Georgia"/>
            </a:endParaRPr>
          </a:p>
          <a:p>
            <a:pPr indent="-349250" lvl="0" marL="457200" rtl="0" algn="l">
              <a:spcBef>
                <a:spcPts val="0"/>
              </a:spcBef>
              <a:spcAft>
                <a:spcPts val="0"/>
              </a:spcAft>
              <a:buClr>
                <a:srgbClr val="E4E5B8"/>
              </a:buClr>
              <a:buSzPts val="1900"/>
              <a:buFont typeface="Georgia"/>
              <a:buChar char="●"/>
            </a:pPr>
            <a:r>
              <a:rPr lang="en" sz="1900">
                <a:solidFill>
                  <a:srgbClr val="E4E5B8"/>
                </a:solidFill>
                <a:latin typeface="Georgia"/>
                <a:ea typeface="Georgia"/>
                <a:cs typeface="Georgia"/>
                <a:sym typeface="Georgia"/>
              </a:rPr>
              <a:t>Every Child Matters </a:t>
            </a:r>
            <a:endParaRPr sz="1900">
              <a:solidFill>
                <a:srgbClr val="E4E5B8"/>
              </a:solidFill>
              <a:latin typeface="Georgia"/>
              <a:ea typeface="Georgia"/>
              <a:cs typeface="Georgia"/>
              <a:sym typeface="Georgia"/>
            </a:endParaRPr>
          </a:p>
          <a:p>
            <a:pPr indent="-349250" lvl="0" marL="457200" rtl="0" algn="l">
              <a:spcBef>
                <a:spcPts val="0"/>
              </a:spcBef>
              <a:spcAft>
                <a:spcPts val="0"/>
              </a:spcAft>
              <a:buClr>
                <a:srgbClr val="E4E5B8"/>
              </a:buClr>
              <a:buSzPts val="1900"/>
              <a:buFont typeface="Georgia"/>
              <a:buChar char="●"/>
            </a:pPr>
            <a:r>
              <a:rPr lang="en" sz="1900">
                <a:solidFill>
                  <a:srgbClr val="E4E5B8"/>
                </a:solidFill>
                <a:latin typeface="Georgia"/>
                <a:ea typeface="Georgia"/>
                <a:cs typeface="Georgia"/>
                <a:sym typeface="Georgia"/>
              </a:rPr>
              <a:t>Every Native American movement has and will always be for Native Survival.</a:t>
            </a:r>
            <a:endParaRPr sz="1900">
              <a:solidFill>
                <a:srgbClr val="E4E5B8"/>
              </a:solidFill>
              <a:latin typeface="Georgia"/>
              <a:ea typeface="Georgia"/>
              <a:cs typeface="Georgia"/>
              <a:sym typeface="Georgia"/>
            </a:endParaRPr>
          </a:p>
          <a:p>
            <a:pPr indent="-349250" lvl="0" marL="457200" rtl="0" algn="l">
              <a:spcBef>
                <a:spcPts val="0"/>
              </a:spcBef>
              <a:spcAft>
                <a:spcPts val="0"/>
              </a:spcAft>
              <a:buClr>
                <a:srgbClr val="E4E5B8"/>
              </a:buClr>
              <a:buSzPts val="1900"/>
              <a:buFont typeface="Georgia"/>
              <a:buChar char="●"/>
            </a:pPr>
            <a:r>
              <a:rPr lang="en" sz="1900">
                <a:solidFill>
                  <a:srgbClr val="E4E5B8"/>
                </a:solidFill>
                <a:latin typeface="Georgia"/>
                <a:ea typeface="Georgia"/>
                <a:cs typeface="Georgia"/>
                <a:sym typeface="Georgia"/>
              </a:rPr>
              <a:t>From the Trail of Tears, forced removal, environmental and cultural destruction, children that survived boarding schools, Indian Child Welfare Act.</a:t>
            </a:r>
            <a:endParaRPr sz="1300">
              <a:solidFill>
                <a:srgbClr val="E4E5B8"/>
              </a:solidFill>
              <a:latin typeface="Georgia"/>
              <a:ea typeface="Georgia"/>
              <a:cs typeface="Georgia"/>
              <a:sym typeface="Georgia"/>
            </a:endParaRPr>
          </a:p>
        </p:txBody>
      </p:sp>
      <p:sp>
        <p:nvSpPr>
          <p:cNvPr id="365" name="Google Shape;365;p5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Native American </a:t>
            </a:r>
            <a:r>
              <a:rPr lang="en">
                <a:solidFill>
                  <a:srgbClr val="E4E5B8"/>
                </a:solidFill>
                <a:latin typeface="Georgia"/>
                <a:ea typeface="Georgia"/>
                <a:cs typeface="Georgia"/>
                <a:sym typeface="Georgia"/>
              </a:rPr>
              <a:t>Activism</a:t>
            </a:r>
            <a:endParaRPr>
              <a:solidFill>
                <a:srgbClr val="E4E5B8"/>
              </a:solidFill>
              <a:latin typeface="Georgia"/>
              <a:ea typeface="Georgia"/>
              <a:cs typeface="Georgia"/>
              <a:sym typeface="Georgia"/>
            </a:endParaRPr>
          </a:p>
        </p:txBody>
      </p:sp>
      <p:pic>
        <p:nvPicPr>
          <p:cNvPr id="366" name="Google Shape;366;p58"/>
          <p:cNvPicPr preferRelativeResize="0"/>
          <p:nvPr/>
        </p:nvPicPr>
        <p:blipFill>
          <a:blip r:embed="rId4">
            <a:alphaModFix/>
          </a:blip>
          <a:stretch>
            <a:fillRect/>
          </a:stretch>
        </p:blipFill>
        <p:spPr>
          <a:xfrm>
            <a:off x="5431875" y="1253700"/>
            <a:ext cx="3559724" cy="23929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5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2" name="Google Shape;372;p5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73" name="Google Shape;373;p59"/>
          <p:cNvSpPr txBox="1"/>
          <p:nvPr/>
        </p:nvSpPr>
        <p:spPr>
          <a:xfrm>
            <a:off x="125850" y="1168450"/>
            <a:ext cx="5369100" cy="37866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Clyde Bellecourt (1936-2022): Born and grown on the White Earth Indian Reservation. Head and founding member of A.I.M. in 1968, member of the Ojibwe tribe, Leader, Organizer, and Activist.</a:t>
            </a:r>
            <a:endParaRPr sz="2000">
              <a:solidFill>
                <a:srgbClr val="E4E5B8"/>
              </a:solidFill>
              <a:latin typeface="Georgia"/>
              <a:ea typeface="Georgia"/>
              <a:cs typeface="Georgia"/>
              <a:sym typeface="Georgia"/>
            </a:endParaRPr>
          </a:p>
          <a:p>
            <a:pPr indent="-355600" lvl="0" marL="4572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Leonard Peltier: Born in N. Dakota, raised on the Turtle Mountain Reservation. One of the Founding members of A.I.M., Leader, Organizer, and Activist. Is currently imprisoned for his political activities.</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374" name="Google Shape;374;p5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Native American Activists</a:t>
            </a:r>
            <a:endParaRPr>
              <a:solidFill>
                <a:srgbClr val="E4E5B8"/>
              </a:solidFill>
              <a:latin typeface="Georgia"/>
              <a:ea typeface="Georgia"/>
              <a:cs typeface="Georgia"/>
              <a:sym typeface="Georgia"/>
            </a:endParaRPr>
          </a:p>
        </p:txBody>
      </p:sp>
      <p:pic>
        <p:nvPicPr>
          <p:cNvPr id="375" name="Google Shape;375;p59"/>
          <p:cNvPicPr preferRelativeResize="0"/>
          <p:nvPr/>
        </p:nvPicPr>
        <p:blipFill>
          <a:blip r:embed="rId4">
            <a:alphaModFix/>
          </a:blip>
          <a:stretch>
            <a:fillRect/>
          </a:stretch>
        </p:blipFill>
        <p:spPr>
          <a:xfrm>
            <a:off x="5647350" y="1121550"/>
            <a:ext cx="2521425" cy="1714575"/>
          </a:xfrm>
          <a:prstGeom prst="rect">
            <a:avLst/>
          </a:prstGeom>
          <a:noFill/>
          <a:ln>
            <a:noFill/>
          </a:ln>
        </p:spPr>
      </p:pic>
      <p:pic>
        <p:nvPicPr>
          <p:cNvPr id="376" name="Google Shape;376;p59"/>
          <p:cNvPicPr preferRelativeResize="0"/>
          <p:nvPr/>
        </p:nvPicPr>
        <p:blipFill>
          <a:blip r:embed="rId5">
            <a:alphaModFix/>
          </a:blip>
          <a:stretch>
            <a:fillRect/>
          </a:stretch>
        </p:blipFill>
        <p:spPr>
          <a:xfrm>
            <a:off x="5647350" y="2979125"/>
            <a:ext cx="2803446" cy="187042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6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2" name="Google Shape;382;p6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83" name="Google Shape;383;p60"/>
          <p:cNvSpPr txBox="1"/>
          <p:nvPr/>
        </p:nvSpPr>
        <p:spPr>
          <a:xfrm>
            <a:off x="125850" y="1168450"/>
            <a:ext cx="6281400" cy="37866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Vernon Bellecourt (1931-2007): Brother of Clyde Bellecourt. One of the Founding members of AIM. Leader, Organizer, and Activist. In his final days, he attended the First International Congress of Anti-Imperialist Indigenous Peoples of America </a:t>
            </a:r>
            <a:endParaRPr sz="2000">
              <a:solidFill>
                <a:srgbClr val="E4E5B8"/>
              </a:solidFill>
              <a:latin typeface="Georgia"/>
              <a:ea typeface="Georgia"/>
              <a:cs typeface="Georgia"/>
              <a:sym typeface="Georgia"/>
            </a:endParaRPr>
          </a:p>
          <a:p>
            <a:pPr indent="-355600" lvl="0" marL="4572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Dennis Banks (1937- 2017): was a Native American activist and long time leader of the A.I.M. which he co-founded in 1968 in Minneapolis to represent urban Native Americans . His protests created national attention on the deplorable conditions for Native Americans.</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384" name="Google Shape;384;p6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Native American Activists</a:t>
            </a:r>
            <a:endParaRPr>
              <a:solidFill>
                <a:srgbClr val="E4E5B8"/>
              </a:solidFill>
              <a:latin typeface="Georgia"/>
              <a:ea typeface="Georgia"/>
              <a:cs typeface="Georgia"/>
              <a:sym typeface="Georgia"/>
            </a:endParaRPr>
          </a:p>
        </p:txBody>
      </p:sp>
      <p:pic>
        <p:nvPicPr>
          <p:cNvPr id="385" name="Google Shape;385;p60"/>
          <p:cNvPicPr preferRelativeResize="0"/>
          <p:nvPr/>
        </p:nvPicPr>
        <p:blipFill>
          <a:blip r:embed="rId4">
            <a:alphaModFix/>
          </a:blip>
          <a:stretch>
            <a:fillRect/>
          </a:stretch>
        </p:blipFill>
        <p:spPr>
          <a:xfrm>
            <a:off x="6559650" y="1168450"/>
            <a:ext cx="2431950" cy="1823963"/>
          </a:xfrm>
          <a:prstGeom prst="rect">
            <a:avLst/>
          </a:prstGeom>
          <a:noFill/>
          <a:ln>
            <a:noFill/>
          </a:ln>
        </p:spPr>
      </p:pic>
      <p:pic>
        <p:nvPicPr>
          <p:cNvPr id="386" name="Google Shape;386;p60"/>
          <p:cNvPicPr preferRelativeResize="0"/>
          <p:nvPr/>
        </p:nvPicPr>
        <p:blipFill>
          <a:blip r:embed="rId5">
            <a:alphaModFix/>
          </a:blip>
          <a:stretch>
            <a:fillRect/>
          </a:stretch>
        </p:blipFill>
        <p:spPr>
          <a:xfrm>
            <a:off x="6559650" y="3144813"/>
            <a:ext cx="2431950" cy="182853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6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2" name="Google Shape;392;p6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93" name="Google Shape;393;p61"/>
          <p:cNvSpPr txBox="1"/>
          <p:nvPr/>
        </p:nvSpPr>
        <p:spPr>
          <a:xfrm>
            <a:off x="125850" y="1168450"/>
            <a:ext cx="6281400" cy="37866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Lorelei DeCora Means: Born on the Winnebago Reservation in Nebraska. Proponent of the Red Power Movement., Nurse, and Co-Founder of Women of All Red Nations. Youngest members on the board of directors for A.I.M. </a:t>
            </a:r>
            <a:endParaRPr sz="2000">
              <a:solidFill>
                <a:srgbClr val="E4E5B8"/>
              </a:solidFill>
              <a:latin typeface="Georgia"/>
              <a:ea typeface="Georgia"/>
              <a:cs typeface="Georgia"/>
              <a:sym typeface="Georgia"/>
            </a:endParaRPr>
          </a:p>
          <a:p>
            <a:pPr indent="-355600" lvl="0" marL="4572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Madonna Thunder Hawk: Born on the Yankton Sioux Reservation. Belongs to the Oohenumpa band of the Cheyenne River Sioux Tribe. Early proponent of the Red Power Movement. Joined the American Indian Movement in its early years. Leader, Organizer, and Activist </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394" name="Google Shape;394;p6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Native American Activists</a:t>
            </a:r>
            <a:endParaRPr>
              <a:solidFill>
                <a:srgbClr val="E4E5B8"/>
              </a:solidFill>
              <a:latin typeface="Georgia"/>
              <a:ea typeface="Georgia"/>
              <a:cs typeface="Georgia"/>
              <a:sym typeface="Georgia"/>
            </a:endParaRPr>
          </a:p>
        </p:txBody>
      </p:sp>
      <p:pic>
        <p:nvPicPr>
          <p:cNvPr id="395" name="Google Shape;395;p61"/>
          <p:cNvPicPr preferRelativeResize="0"/>
          <p:nvPr/>
        </p:nvPicPr>
        <p:blipFill>
          <a:blip r:embed="rId4">
            <a:alphaModFix/>
          </a:blip>
          <a:stretch>
            <a:fillRect/>
          </a:stretch>
        </p:blipFill>
        <p:spPr>
          <a:xfrm>
            <a:off x="6559650" y="1253700"/>
            <a:ext cx="2431951" cy="1737764"/>
          </a:xfrm>
          <a:prstGeom prst="rect">
            <a:avLst/>
          </a:prstGeom>
          <a:noFill/>
          <a:ln>
            <a:noFill/>
          </a:ln>
        </p:spPr>
      </p:pic>
      <p:pic>
        <p:nvPicPr>
          <p:cNvPr id="396" name="Google Shape;396;p61"/>
          <p:cNvPicPr preferRelativeResize="0"/>
          <p:nvPr/>
        </p:nvPicPr>
        <p:blipFill>
          <a:blip r:embed="rId5">
            <a:alphaModFix/>
          </a:blip>
          <a:stretch>
            <a:fillRect/>
          </a:stretch>
        </p:blipFill>
        <p:spPr>
          <a:xfrm>
            <a:off x="6559650" y="3143864"/>
            <a:ext cx="2123259" cy="184723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6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2" name="Google Shape;402;p6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03" name="Google Shape;403;p62"/>
          <p:cNvSpPr txBox="1"/>
          <p:nvPr/>
        </p:nvSpPr>
        <p:spPr>
          <a:xfrm>
            <a:off x="126525" y="1101300"/>
            <a:ext cx="5167800" cy="4817700"/>
          </a:xfrm>
          <a:prstGeom prst="rect">
            <a:avLst/>
          </a:prstGeom>
          <a:noFill/>
          <a:ln>
            <a:noFill/>
          </a:ln>
        </p:spPr>
        <p:txBody>
          <a:bodyPr anchorCtr="0" anchor="t" bIns="91425" lIns="91425" spcFirstLastPara="1" rIns="91425" wrap="square" tIns="91425">
            <a:spAutoFit/>
          </a:bodyPr>
          <a:lstStyle/>
          <a:p>
            <a:pPr indent="-368300" lvl="0" marL="457200" rtl="0" algn="l">
              <a:spcBef>
                <a:spcPts val="0"/>
              </a:spcBef>
              <a:spcAft>
                <a:spcPts val="0"/>
              </a:spcAft>
              <a:buClr>
                <a:srgbClr val="E4E5B8"/>
              </a:buClr>
              <a:buSzPts val="2200"/>
              <a:buFont typeface="Georgia"/>
              <a:buChar char="●"/>
            </a:pPr>
            <a:r>
              <a:rPr lang="en" sz="2100">
                <a:solidFill>
                  <a:srgbClr val="E4E5B8"/>
                </a:solidFill>
                <a:latin typeface="Georgia"/>
                <a:ea typeface="Georgia"/>
                <a:cs typeface="Georgia"/>
                <a:sym typeface="Georgia"/>
              </a:rPr>
              <a:t>Daughter of Communist Party leader and founding member of the International Longshore and Warehouse Union (ILWU) Burt Gale Nelson</a:t>
            </a:r>
            <a:endParaRPr sz="2100">
              <a:solidFill>
                <a:srgbClr val="E4E5B8"/>
              </a:solidFill>
              <a:latin typeface="Georgia"/>
              <a:ea typeface="Georgia"/>
              <a:cs typeface="Georgia"/>
              <a:sym typeface="Georgia"/>
            </a:endParaRPr>
          </a:p>
          <a:p>
            <a:pPr indent="-361950" lvl="0" marL="457200" rtl="0" algn="l">
              <a:spcBef>
                <a:spcPts val="0"/>
              </a:spcBef>
              <a:spcAft>
                <a:spcPts val="0"/>
              </a:spcAft>
              <a:buClr>
                <a:srgbClr val="E4E5B8"/>
              </a:buClr>
              <a:buSzPts val="2100"/>
              <a:buFont typeface="Georgia"/>
              <a:buChar char="●"/>
            </a:pPr>
            <a:r>
              <a:rPr lang="en" sz="2100">
                <a:solidFill>
                  <a:srgbClr val="E4E5B8"/>
                </a:solidFill>
                <a:latin typeface="Georgia"/>
                <a:ea typeface="Georgia"/>
                <a:cs typeface="Georgia"/>
                <a:sym typeface="Georgia"/>
              </a:rPr>
              <a:t>Her uncle joined Abraham Lincoln Brigade </a:t>
            </a:r>
            <a:endParaRPr sz="2100">
              <a:solidFill>
                <a:srgbClr val="E4E5B8"/>
              </a:solidFill>
              <a:latin typeface="Georgia"/>
              <a:ea typeface="Georgia"/>
              <a:cs typeface="Georgia"/>
              <a:sym typeface="Georgia"/>
            </a:endParaRPr>
          </a:p>
          <a:p>
            <a:pPr indent="-361950" lvl="0" marL="457200" rtl="0" algn="l">
              <a:spcBef>
                <a:spcPts val="0"/>
              </a:spcBef>
              <a:spcAft>
                <a:spcPts val="0"/>
              </a:spcAft>
              <a:buClr>
                <a:srgbClr val="E4E5B8"/>
              </a:buClr>
              <a:buSzPts val="2100"/>
              <a:buFont typeface="Georgia"/>
              <a:buChar char="●"/>
            </a:pPr>
            <a:r>
              <a:rPr lang="en" sz="2100">
                <a:solidFill>
                  <a:srgbClr val="E4E5B8"/>
                </a:solidFill>
                <a:latin typeface="Georgia"/>
                <a:ea typeface="Georgia"/>
                <a:cs typeface="Georgia"/>
                <a:sym typeface="Georgia"/>
              </a:rPr>
              <a:t>Participated in the Wounded Knee Occupation </a:t>
            </a:r>
            <a:endParaRPr sz="2100">
              <a:solidFill>
                <a:srgbClr val="E4E5B8"/>
              </a:solidFill>
              <a:latin typeface="Georgia"/>
              <a:ea typeface="Georgia"/>
              <a:cs typeface="Georgia"/>
              <a:sym typeface="Georgia"/>
            </a:endParaRPr>
          </a:p>
          <a:p>
            <a:pPr indent="-361950" lvl="0" marL="457200" rtl="0" algn="l">
              <a:spcBef>
                <a:spcPts val="0"/>
              </a:spcBef>
              <a:spcAft>
                <a:spcPts val="0"/>
              </a:spcAft>
              <a:buClr>
                <a:srgbClr val="E4E5B8"/>
              </a:buClr>
              <a:buSzPts val="2100"/>
              <a:buFont typeface="Georgia"/>
              <a:buChar char="●"/>
            </a:pPr>
            <a:r>
              <a:rPr lang="en" sz="2100">
                <a:solidFill>
                  <a:srgbClr val="E4E5B8"/>
                </a:solidFill>
                <a:latin typeface="Georgia"/>
                <a:ea typeface="Georgia"/>
                <a:cs typeface="Georgia"/>
                <a:sym typeface="Georgia"/>
              </a:rPr>
              <a:t>Wrote for The People's World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600">
              <a:solidFill>
                <a:srgbClr val="E4E5B8"/>
              </a:solidFill>
              <a:latin typeface="Georgia"/>
              <a:ea typeface="Georgia"/>
              <a:cs typeface="Georgia"/>
              <a:sym typeface="Georgia"/>
            </a:endParaRPr>
          </a:p>
          <a:p>
            <a:pPr indent="0" lvl="0" marL="0" rtl="0" algn="l">
              <a:spcBef>
                <a:spcPts val="0"/>
              </a:spcBef>
              <a:spcAft>
                <a:spcPts val="0"/>
              </a:spcAft>
              <a:buNone/>
            </a:pPr>
            <a:r>
              <a:t/>
            </a:r>
            <a:endParaRPr sz="2600">
              <a:solidFill>
                <a:srgbClr val="E4E5B8"/>
              </a:solidFill>
              <a:latin typeface="Georgia"/>
              <a:ea typeface="Georgia"/>
              <a:cs typeface="Georgia"/>
              <a:sym typeface="Georgia"/>
            </a:endParaRPr>
          </a:p>
          <a:p>
            <a:pPr indent="0" lvl="0" marL="0" rtl="0" algn="l">
              <a:spcBef>
                <a:spcPts val="0"/>
              </a:spcBef>
              <a:spcAft>
                <a:spcPts val="0"/>
              </a:spcAft>
              <a:buNone/>
            </a:pPr>
            <a:r>
              <a:t/>
            </a:r>
            <a:endParaRPr sz="1900">
              <a:solidFill>
                <a:srgbClr val="E4E5B8"/>
              </a:solidFill>
              <a:latin typeface="Georgia"/>
              <a:ea typeface="Georgia"/>
              <a:cs typeface="Georgia"/>
              <a:sym typeface="Georgia"/>
            </a:endParaRPr>
          </a:p>
          <a:p>
            <a:pPr indent="0" lvl="0" marL="0" rtl="0" algn="l">
              <a:spcBef>
                <a:spcPts val="0"/>
              </a:spcBef>
              <a:spcAft>
                <a:spcPts val="0"/>
              </a:spcAft>
              <a:buNone/>
            </a:pPr>
            <a:r>
              <a:t/>
            </a:r>
            <a:endParaRPr sz="1900">
              <a:solidFill>
                <a:srgbClr val="E4E5B8"/>
              </a:solidFill>
              <a:latin typeface="Georgia"/>
              <a:ea typeface="Georgia"/>
              <a:cs typeface="Georgia"/>
              <a:sym typeface="Georgia"/>
            </a:endParaRPr>
          </a:p>
        </p:txBody>
      </p:sp>
      <p:sp>
        <p:nvSpPr>
          <p:cNvPr id="404" name="Google Shape;404;p6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Lonnie Nelson</a:t>
            </a:r>
            <a:endParaRPr>
              <a:solidFill>
                <a:srgbClr val="E4E5B8"/>
              </a:solidFill>
              <a:latin typeface="Georgia"/>
              <a:ea typeface="Georgia"/>
              <a:cs typeface="Georgia"/>
              <a:sym typeface="Georgia"/>
            </a:endParaRPr>
          </a:p>
        </p:txBody>
      </p:sp>
      <p:pic>
        <p:nvPicPr>
          <p:cNvPr id="405" name="Google Shape;405;p62"/>
          <p:cNvPicPr preferRelativeResize="0"/>
          <p:nvPr/>
        </p:nvPicPr>
        <p:blipFill>
          <a:blip r:embed="rId4">
            <a:alphaModFix/>
          </a:blip>
          <a:stretch>
            <a:fillRect/>
          </a:stretch>
        </p:blipFill>
        <p:spPr>
          <a:xfrm>
            <a:off x="5446725" y="1253700"/>
            <a:ext cx="3544874" cy="302644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p63"/>
          <p:cNvPicPr preferRelativeResize="0"/>
          <p:nvPr/>
        </p:nvPicPr>
        <p:blipFill>
          <a:blip r:embed="rId3">
            <a:alphaModFix/>
          </a:blip>
          <a:stretch>
            <a:fillRect/>
          </a:stretch>
        </p:blipFill>
        <p:spPr>
          <a:xfrm>
            <a:off x="0" y="0"/>
            <a:ext cx="9144000" cy="2381250"/>
          </a:xfrm>
          <a:prstGeom prst="rect">
            <a:avLst/>
          </a:prstGeom>
          <a:noFill/>
          <a:ln>
            <a:noFill/>
          </a:ln>
        </p:spPr>
      </p:pic>
      <p:sp>
        <p:nvSpPr>
          <p:cNvPr id="411" name="Google Shape;411;p63"/>
          <p:cNvSpPr txBox="1"/>
          <p:nvPr/>
        </p:nvSpPr>
        <p:spPr>
          <a:xfrm>
            <a:off x="0" y="2381250"/>
            <a:ext cx="91440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E4E5B8"/>
                </a:solidFill>
                <a:latin typeface="Georgia"/>
                <a:ea typeface="Georgia"/>
                <a:cs typeface="Georgia"/>
                <a:sym typeface="Georgia"/>
              </a:rPr>
              <a:t>The United Native American Society seeks to educate the American Public on the current and past conditions of Native American Peoples. Today, a crisis exists for the Native American population of the United States, including the indigenous people of Alaska. Native American Peoples of North America are fighting for their survival against continued encroachment by corporate America.</a:t>
            </a:r>
            <a:endParaRPr sz="1600">
              <a:solidFill>
                <a:srgbClr val="E4E5B8"/>
              </a:solidFill>
              <a:latin typeface="Georgia"/>
              <a:ea typeface="Georgia"/>
              <a:cs typeface="Georgia"/>
              <a:sym typeface="Georgia"/>
            </a:endParaRPr>
          </a:p>
          <a:p>
            <a:pPr indent="0" lvl="0" marL="0" rtl="0" algn="l">
              <a:spcBef>
                <a:spcPts val="0"/>
              </a:spcBef>
              <a:spcAft>
                <a:spcPts val="0"/>
              </a:spcAft>
              <a:buNone/>
            </a:pPr>
            <a:r>
              <a:rPr lang="en" sz="1600">
                <a:solidFill>
                  <a:srgbClr val="E4E5B8"/>
                </a:solidFill>
                <a:latin typeface="Georgia"/>
                <a:ea typeface="Georgia"/>
                <a:cs typeface="Georgia"/>
                <a:sym typeface="Georgia"/>
              </a:rPr>
              <a:t>Native Americans are victimized by powerful transnational corporations centered in Washington D.C. who seek the ruthless exploitation and destruction of their lands, natural resources, and traditional values. The U.S. Government's neo-colonial policies in the affairs of Native Americans are in direct cooperation with corporate interests. This results in the attempts to challenge past agreed-upon Treaty negotiations and resulted in a protracted epidemic of unemployment, unacceptable social and economic deprivation— a history of social and cultural genocide.</a:t>
            </a:r>
            <a:endParaRPr sz="1600">
              <a:solidFill>
                <a:srgbClr val="E4E5B8"/>
              </a:solidFill>
              <a:latin typeface="Georgia"/>
              <a:ea typeface="Georgia"/>
              <a:cs typeface="Georgia"/>
              <a:sym typeface="Georgia"/>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64"/>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Wrap Up </a:t>
            </a:r>
            <a:endParaRPr sz="5200">
              <a:solidFill>
                <a:srgbClr val="E4E5B8"/>
              </a:solidFill>
              <a:latin typeface="Georgia"/>
              <a:ea typeface="Georgia"/>
              <a:cs typeface="Georgia"/>
              <a:sym typeface="Georgia"/>
            </a:endParaRPr>
          </a:p>
        </p:txBody>
      </p:sp>
      <p:pic>
        <p:nvPicPr>
          <p:cNvPr id="417" name="Google Shape;417;p64"/>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6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6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Announcements</a:t>
            </a:r>
            <a:endParaRPr>
              <a:solidFill>
                <a:srgbClr val="E4E5B8"/>
              </a:solidFill>
              <a:latin typeface="Georgia"/>
              <a:ea typeface="Georgia"/>
              <a:cs typeface="Georgia"/>
              <a:sym typeface="Georgia"/>
            </a:endParaRPr>
          </a:p>
        </p:txBody>
      </p:sp>
      <p:pic>
        <p:nvPicPr>
          <p:cNvPr id="424" name="Google Shape;424;p6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25" name="Google Shape;425;p65"/>
          <p:cNvSpPr txBox="1"/>
          <p:nvPr/>
        </p:nvSpPr>
        <p:spPr>
          <a:xfrm>
            <a:off x="406550" y="1101300"/>
            <a:ext cx="8096400" cy="3263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br>
              <a:rPr lang="en" sz="2000">
                <a:solidFill>
                  <a:srgbClr val="E4E5B8"/>
                </a:solidFill>
                <a:latin typeface="Georgia"/>
                <a:ea typeface="Georgia"/>
                <a:cs typeface="Georgia"/>
                <a:sym typeface="Georgia"/>
              </a:rPr>
            </a:b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PCUSA Cell Chairs need to call members of their cells to remind them about attendance. </a:t>
            </a:r>
            <a:br>
              <a:rPr lang="en" sz="2000">
                <a:solidFill>
                  <a:srgbClr val="E4E5B8"/>
                </a:solidFill>
                <a:latin typeface="Georgia"/>
                <a:ea typeface="Georgia"/>
                <a:cs typeface="Georgia"/>
                <a:sym typeface="Georgia"/>
              </a:rPr>
            </a:b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next issue of New Masses (2026) has begun production. If you have art you want us to feature, email it to </a:t>
            </a:r>
            <a:r>
              <a:rPr lang="en" sz="2000" u="sng">
                <a:solidFill>
                  <a:schemeClr val="hlink"/>
                </a:solidFill>
                <a:latin typeface="Georgia"/>
                <a:ea typeface="Georgia"/>
                <a:cs typeface="Georgia"/>
                <a:sym typeface="Georgia"/>
                <a:hlinkClick r:id="rId4"/>
              </a:rPr>
              <a:t>info@partyofcommunistsusa.net</a:t>
            </a:r>
            <a:r>
              <a:rPr lang="en" sz="2000">
                <a:solidFill>
                  <a:srgbClr val="E4E5B8"/>
                </a:solidFill>
                <a:latin typeface="Georgia"/>
                <a:ea typeface="Georgia"/>
                <a:cs typeface="Georgia"/>
                <a:sym typeface="Georgia"/>
              </a:rPr>
              <a:t>. </a:t>
            </a:r>
            <a:endParaRPr sz="2000">
              <a:solidFill>
                <a:srgbClr val="E4E5B8"/>
              </a:solidFill>
              <a:latin typeface="Georgia"/>
              <a:ea typeface="Georgia"/>
              <a:cs typeface="Georgia"/>
              <a:sym typeface="Georgia"/>
            </a:endParaRPr>
          </a:p>
          <a:p>
            <a:pPr indent="0" lvl="0" marL="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a:p>
            <a:pPr indent="0" lvl="0" marL="45720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6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6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Volunteers Needed!</a:t>
            </a:r>
            <a:endParaRPr>
              <a:solidFill>
                <a:srgbClr val="E4E5B8"/>
              </a:solidFill>
              <a:latin typeface="Georgia"/>
              <a:ea typeface="Georgia"/>
              <a:cs typeface="Georgia"/>
              <a:sym typeface="Georgia"/>
            </a:endParaRPr>
          </a:p>
        </p:txBody>
      </p:sp>
      <p:pic>
        <p:nvPicPr>
          <p:cNvPr id="432" name="Google Shape;432;p6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33" name="Google Shape;433;p66"/>
          <p:cNvSpPr txBox="1"/>
          <p:nvPr/>
        </p:nvSpPr>
        <p:spPr>
          <a:xfrm>
            <a:off x="523800" y="1150750"/>
            <a:ext cx="8096400" cy="3648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We are in need of volunteers for the staff of the People’s School! Here’s a few roles we need filled:</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People to help manage posting on our social media and podcast platforms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Video Editors, Audio Editors, Graphic Designers, Artists, Narrators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Web Controls, Moderators</a:t>
            </a:r>
            <a:endParaRPr sz="2500">
              <a:solidFill>
                <a:srgbClr val="E4E5B8"/>
              </a:solidFill>
              <a:latin typeface="Georgia"/>
              <a:ea typeface="Georgia"/>
              <a:cs typeface="Georgia"/>
              <a:sym typeface="Georgia"/>
            </a:endParaRPr>
          </a:p>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Email </a:t>
            </a:r>
            <a:r>
              <a:rPr lang="en" sz="2500" u="sng">
                <a:solidFill>
                  <a:schemeClr val="hlink"/>
                </a:solidFill>
                <a:latin typeface="Georgia"/>
                <a:ea typeface="Georgia"/>
                <a:cs typeface="Georgia"/>
                <a:sym typeface="Georgia"/>
                <a:hlinkClick r:id="rId4"/>
              </a:rPr>
              <a:t>info@peoplesschool.us</a:t>
            </a:r>
            <a:r>
              <a:rPr lang="en" sz="2500">
                <a:solidFill>
                  <a:srgbClr val="E4E5B8"/>
                </a:solidFill>
                <a:latin typeface="Georgia"/>
                <a:ea typeface="Georgia"/>
                <a:cs typeface="Georgia"/>
                <a:sym typeface="Georgia"/>
              </a:rPr>
              <a:t> if you’re interested and try to attend our next staff meeting if possible.</a:t>
            </a:r>
            <a:endParaRPr sz="2500">
              <a:solidFill>
                <a:srgbClr val="E4E5B8"/>
              </a:solidFill>
              <a:latin typeface="Georgia"/>
              <a:ea typeface="Georgia"/>
              <a:cs typeface="Georgia"/>
              <a:sym typeface="Georgia"/>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437" name="Shape 437"/>
        <p:cNvGrpSpPr/>
        <p:nvPr/>
      </p:nvGrpSpPr>
      <p:grpSpPr>
        <a:xfrm>
          <a:off x="0" y="0"/>
          <a:ext cx="0" cy="0"/>
          <a:chOff x="0" y="0"/>
          <a:chExt cx="0" cy="0"/>
        </a:xfrm>
      </p:grpSpPr>
      <p:sp>
        <p:nvSpPr>
          <p:cNvPr id="438" name="Google Shape;438;p67"/>
          <p:cNvSpPr/>
          <p:nvPr/>
        </p:nvSpPr>
        <p:spPr>
          <a:xfrm>
            <a:off x="0" y="0"/>
            <a:ext cx="9144000" cy="1101300"/>
          </a:xfrm>
          <a:prstGeom prst="rect">
            <a:avLst/>
          </a:prstGeom>
          <a:solidFill>
            <a:srgbClr val="FFD966"/>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67"/>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Georgia"/>
                <a:ea typeface="Georgia"/>
                <a:cs typeface="Georgia"/>
                <a:sym typeface="Georgia"/>
              </a:rPr>
              <a:t>View From Left Field</a:t>
            </a:r>
            <a:endParaRPr>
              <a:solidFill>
                <a:schemeClr val="lt1"/>
              </a:solidFill>
              <a:latin typeface="Georgia"/>
              <a:ea typeface="Georgia"/>
              <a:cs typeface="Georgia"/>
              <a:sym typeface="Georgia"/>
            </a:endParaRPr>
          </a:p>
          <a:p>
            <a:pPr indent="0" lvl="0" marL="0" rtl="0" algn="l">
              <a:spcBef>
                <a:spcPts val="0"/>
              </a:spcBef>
              <a:spcAft>
                <a:spcPts val="0"/>
              </a:spcAft>
              <a:buNone/>
            </a:pPr>
            <a:r>
              <a:rPr lang="en" sz="1911">
                <a:solidFill>
                  <a:schemeClr val="lt1"/>
                </a:solidFill>
                <a:latin typeface="Georgia"/>
                <a:ea typeface="Georgia"/>
                <a:cs typeface="Georgia"/>
                <a:sym typeface="Georgia"/>
              </a:rPr>
              <a:t>https://viewfromleftfield.libsyn.com</a:t>
            </a:r>
            <a:endParaRPr sz="1911">
              <a:solidFill>
                <a:schemeClr val="lt1"/>
              </a:solidFill>
              <a:latin typeface="Georgia"/>
              <a:ea typeface="Georgia"/>
              <a:cs typeface="Georgia"/>
              <a:sym typeface="Georgia"/>
            </a:endParaRPr>
          </a:p>
        </p:txBody>
      </p:sp>
      <p:pic>
        <p:nvPicPr>
          <p:cNvPr id="440" name="Google Shape;440;p67"/>
          <p:cNvPicPr preferRelativeResize="0"/>
          <p:nvPr/>
        </p:nvPicPr>
        <p:blipFill>
          <a:blip r:embed="rId3">
            <a:alphaModFix/>
          </a:blip>
          <a:stretch>
            <a:fillRect/>
          </a:stretch>
        </p:blipFill>
        <p:spPr>
          <a:xfrm>
            <a:off x="7870100" y="112500"/>
            <a:ext cx="876299" cy="876299"/>
          </a:xfrm>
          <a:prstGeom prst="rect">
            <a:avLst/>
          </a:prstGeom>
          <a:noFill/>
          <a:ln>
            <a:noFill/>
          </a:ln>
        </p:spPr>
      </p:pic>
      <p:sp>
        <p:nvSpPr>
          <p:cNvPr id="441" name="Google Shape;441;p67"/>
          <p:cNvSpPr txBox="1"/>
          <p:nvPr/>
        </p:nvSpPr>
        <p:spPr>
          <a:xfrm>
            <a:off x="482650" y="1105950"/>
            <a:ext cx="4243500" cy="4032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The Old PSMLS Youtube is now the Youtube of View From Left Field, a podcast of analysis and discussion of current events from a progressive perspective. </a:t>
            </a:r>
            <a:br>
              <a:rPr lang="en" sz="2500">
                <a:solidFill>
                  <a:srgbClr val="E4E5B8"/>
                </a:solidFill>
                <a:latin typeface="Georgia"/>
                <a:ea typeface="Georgia"/>
                <a:cs typeface="Georgia"/>
                <a:sym typeface="Georgia"/>
              </a:rPr>
            </a:br>
            <a:br>
              <a:rPr lang="en" sz="2500">
                <a:solidFill>
                  <a:srgbClr val="E4E5B8"/>
                </a:solidFill>
                <a:latin typeface="Georgia"/>
                <a:ea typeface="Georgia"/>
                <a:cs typeface="Georgia"/>
                <a:sym typeface="Georgia"/>
              </a:rPr>
            </a:br>
            <a:r>
              <a:rPr lang="en" sz="2500">
                <a:solidFill>
                  <a:srgbClr val="E4E5B8"/>
                </a:solidFill>
                <a:latin typeface="Georgia"/>
                <a:ea typeface="Georgia"/>
                <a:cs typeface="Georgia"/>
                <a:sym typeface="Georgia"/>
              </a:rPr>
              <a:t>Like the Youtube videos and subscribe with 5 star ratings on your podcast platforms. </a:t>
            </a:r>
            <a:endParaRPr sz="2500">
              <a:solidFill>
                <a:srgbClr val="E4E5B8"/>
              </a:solidFill>
              <a:latin typeface="Georgia"/>
              <a:ea typeface="Georgia"/>
              <a:cs typeface="Georgia"/>
              <a:sym typeface="Georgia"/>
            </a:endParaRPr>
          </a:p>
        </p:txBody>
      </p:sp>
      <p:pic>
        <p:nvPicPr>
          <p:cNvPr id="442" name="Google Shape;442;p67"/>
          <p:cNvPicPr preferRelativeResize="0"/>
          <p:nvPr/>
        </p:nvPicPr>
        <p:blipFill>
          <a:blip r:embed="rId4">
            <a:alphaModFix/>
          </a:blip>
          <a:stretch>
            <a:fillRect/>
          </a:stretch>
        </p:blipFill>
        <p:spPr>
          <a:xfrm>
            <a:off x="4878550" y="1253700"/>
            <a:ext cx="3737402" cy="3737402"/>
          </a:xfrm>
          <a:prstGeom prst="rect">
            <a:avLst/>
          </a:prstGeom>
          <a:noFill/>
          <a:ln>
            <a:noFill/>
          </a:ln>
        </p:spPr>
      </p:pic>
      <p:pic>
        <p:nvPicPr>
          <p:cNvPr id="443" name="Google Shape;443;p67"/>
          <p:cNvPicPr preferRelativeResize="0"/>
          <p:nvPr/>
        </p:nvPicPr>
        <p:blipFill>
          <a:blip r:embed="rId4">
            <a:alphaModFix/>
          </a:blip>
          <a:stretch>
            <a:fillRect/>
          </a:stretch>
        </p:blipFill>
        <p:spPr>
          <a:xfrm>
            <a:off x="482650" y="44551"/>
            <a:ext cx="1012176" cy="101217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447" name="Shape 447"/>
        <p:cNvGrpSpPr/>
        <p:nvPr/>
      </p:nvGrpSpPr>
      <p:grpSpPr>
        <a:xfrm>
          <a:off x="0" y="0"/>
          <a:ext cx="0" cy="0"/>
          <a:chOff x="0" y="0"/>
          <a:chExt cx="0" cy="0"/>
        </a:xfrm>
      </p:grpSpPr>
      <p:sp>
        <p:nvSpPr>
          <p:cNvPr id="448" name="Google Shape;448;p68"/>
          <p:cNvSpPr/>
          <p:nvPr/>
        </p:nvSpPr>
        <p:spPr>
          <a:xfrm>
            <a:off x="0" y="0"/>
            <a:ext cx="9144000" cy="11013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68"/>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Georgia"/>
                <a:ea typeface="Georgia"/>
                <a:cs typeface="Georgia"/>
                <a:sym typeface="Georgia"/>
              </a:rPr>
              <a:t>New Outlook Publishers</a:t>
            </a:r>
            <a:endParaRPr>
              <a:solidFill>
                <a:schemeClr val="lt1"/>
              </a:solidFill>
              <a:latin typeface="Georgia"/>
              <a:ea typeface="Georgia"/>
              <a:cs typeface="Georgia"/>
              <a:sym typeface="Georgia"/>
            </a:endParaRPr>
          </a:p>
          <a:p>
            <a:pPr indent="0" lvl="0" marL="0" rtl="0" algn="l">
              <a:spcBef>
                <a:spcPts val="0"/>
              </a:spcBef>
              <a:spcAft>
                <a:spcPts val="0"/>
              </a:spcAft>
              <a:buNone/>
            </a:pPr>
            <a:r>
              <a:rPr lang="en" sz="1911">
                <a:solidFill>
                  <a:schemeClr val="lt1"/>
                </a:solidFill>
                <a:latin typeface="Georgia"/>
                <a:ea typeface="Georgia"/>
                <a:cs typeface="Georgia"/>
                <a:sym typeface="Georgia"/>
              </a:rPr>
              <a:t>newoutlookpublishers.store</a:t>
            </a:r>
            <a:endParaRPr sz="1911">
              <a:solidFill>
                <a:schemeClr val="lt1"/>
              </a:solidFill>
              <a:latin typeface="Georgia"/>
              <a:ea typeface="Georgia"/>
              <a:cs typeface="Georgia"/>
              <a:sym typeface="Georgia"/>
            </a:endParaRPr>
          </a:p>
        </p:txBody>
      </p:sp>
      <p:pic>
        <p:nvPicPr>
          <p:cNvPr id="450" name="Google Shape;450;p68"/>
          <p:cNvPicPr preferRelativeResize="0"/>
          <p:nvPr/>
        </p:nvPicPr>
        <p:blipFill>
          <a:blip r:embed="rId3">
            <a:alphaModFix/>
          </a:blip>
          <a:stretch>
            <a:fillRect/>
          </a:stretch>
        </p:blipFill>
        <p:spPr>
          <a:xfrm>
            <a:off x="7870100" y="112500"/>
            <a:ext cx="876299" cy="876299"/>
          </a:xfrm>
          <a:prstGeom prst="rect">
            <a:avLst/>
          </a:prstGeom>
          <a:noFill/>
          <a:ln>
            <a:noFill/>
          </a:ln>
        </p:spPr>
      </p:pic>
      <p:sp>
        <p:nvSpPr>
          <p:cNvPr id="451" name="Google Shape;451;p68"/>
          <p:cNvSpPr txBox="1"/>
          <p:nvPr>
            <p:ph type="title"/>
          </p:nvPr>
        </p:nvSpPr>
        <p:spPr>
          <a:xfrm>
            <a:off x="898350" y="1141625"/>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00FFFF"/>
                </a:solidFill>
                <a:latin typeface="Georgia"/>
                <a:ea typeface="Georgia"/>
                <a:cs typeface="Georgia"/>
                <a:sym typeface="Georgia"/>
              </a:rPr>
              <a:t>Relevant and Latest Releases</a:t>
            </a:r>
            <a:endParaRPr>
              <a:solidFill>
                <a:srgbClr val="00FFFF"/>
              </a:solidFill>
              <a:latin typeface="Georgia"/>
              <a:ea typeface="Georgia"/>
              <a:cs typeface="Georgia"/>
              <a:sym typeface="Georgia"/>
            </a:endParaRPr>
          </a:p>
        </p:txBody>
      </p:sp>
      <p:sp>
        <p:nvSpPr>
          <p:cNvPr id="452" name="Google Shape;452;p68"/>
          <p:cNvSpPr/>
          <p:nvPr/>
        </p:nvSpPr>
        <p:spPr>
          <a:xfrm>
            <a:off x="40437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3" name="Google Shape;453;p68"/>
          <p:cNvSpPr/>
          <p:nvPr/>
        </p:nvSpPr>
        <p:spPr>
          <a:xfrm>
            <a:off x="2513038"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4" name="Google Shape;454;p68"/>
          <p:cNvSpPr/>
          <p:nvPr/>
        </p:nvSpPr>
        <p:spPr>
          <a:xfrm>
            <a:off x="462172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5" name="Google Shape;455;p68"/>
          <p:cNvSpPr/>
          <p:nvPr/>
        </p:nvSpPr>
        <p:spPr>
          <a:xfrm>
            <a:off x="6730400"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56" name="Google Shape;456;p68"/>
          <p:cNvPicPr preferRelativeResize="0"/>
          <p:nvPr/>
        </p:nvPicPr>
        <p:blipFill>
          <a:blip r:embed="rId4">
            <a:alphaModFix/>
          </a:blip>
          <a:stretch>
            <a:fillRect/>
          </a:stretch>
        </p:blipFill>
        <p:spPr>
          <a:xfrm>
            <a:off x="404377" y="112500"/>
            <a:ext cx="884495" cy="876300"/>
          </a:xfrm>
          <a:prstGeom prst="rect">
            <a:avLst/>
          </a:prstGeom>
          <a:noFill/>
          <a:ln>
            <a:noFill/>
          </a:ln>
        </p:spPr>
      </p:pic>
      <p:pic>
        <p:nvPicPr>
          <p:cNvPr id="457" name="Google Shape;457;p68"/>
          <p:cNvPicPr preferRelativeResize="0"/>
          <p:nvPr/>
        </p:nvPicPr>
        <p:blipFill>
          <a:blip r:embed="rId5">
            <a:alphaModFix/>
          </a:blip>
          <a:stretch>
            <a:fillRect/>
          </a:stretch>
        </p:blipFill>
        <p:spPr>
          <a:xfrm>
            <a:off x="644375" y="2234099"/>
            <a:ext cx="1476250" cy="2214363"/>
          </a:xfrm>
          <a:prstGeom prst="rect">
            <a:avLst/>
          </a:prstGeom>
          <a:noFill/>
          <a:ln>
            <a:noFill/>
          </a:ln>
        </p:spPr>
      </p:pic>
      <p:pic>
        <p:nvPicPr>
          <p:cNvPr id="458" name="Google Shape;458;p68"/>
          <p:cNvPicPr preferRelativeResize="0"/>
          <p:nvPr/>
        </p:nvPicPr>
        <p:blipFill>
          <a:blip r:embed="rId6">
            <a:alphaModFix/>
          </a:blip>
          <a:stretch>
            <a:fillRect/>
          </a:stretch>
        </p:blipFill>
        <p:spPr>
          <a:xfrm>
            <a:off x="4861750" y="2234088"/>
            <a:ext cx="1476250" cy="2214374"/>
          </a:xfrm>
          <a:prstGeom prst="rect">
            <a:avLst/>
          </a:prstGeom>
          <a:noFill/>
          <a:ln>
            <a:noFill/>
          </a:ln>
        </p:spPr>
      </p:pic>
      <p:pic>
        <p:nvPicPr>
          <p:cNvPr id="459" name="Google Shape;459;p68"/>
          <p:cNvPicPr preferRelativeResize="0"/>
          <p:nvPr/>
        </p:nvPicPr>
        <p:blipFill>
          <a:blip r:embed="rId7">
            <a:alphaModFix/>
          </a:blip>
          <a:stretch>
            <a:fillRect/>
          </a:stretch>
        </p:blipFill>
        <p:spPr>
          <a:xfrm>
            <a:off x="2739875" y="2234100"/>
            <a:ext cx="1476250" cy="2214374"/>
          </a:xfrm>
          <a:prstGeom prst="rect">
            <a:avLst/>
          </a:prstGeom>
          <a:noFill/>
          <a:ln>
            <a:noFill/>
          </a:ln>
        </p:spPr>
      </p:pic>
      <p:pic>
        <p:nvPicPr>
          <p:cNvPr id="460" name="Google Shape;460;p68"/>
          <p:cNvPicPr preferRelativeResize="0"/>
          <p:nvPr/>
        </p:nvPicPr>
        <p:blipFill>
          <a:blip r:embed="rId8">
            <a:alphaModFix/>
          </a:blip>
          <a:stretch>
            <a:fillRect/>
          </a:stretch>
        </p:blipFill>
        <p:spPr>
          <a:xfrm>
            <a:off x="6983625" y="2234100"/>
            <a:ext cx="1476250" cy="221436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0DAB"/>
        </a:solidFill>
      </p:bgPr>
    </p:bg>
    <p:spTree>
      <p:nvGrpSpPr>
        <p:cNvPr id="464" name="Shape 464"/>
        <p:cNvGrpSpPr/>
        <p:nvPr/>
      </p:nvGrpSpPr>
      <p:grpSpPr>
        <a:xfrm>
          <a:off x="0" y="0"/>
          <a:ext cx="0" cy="0"/>
          <a:chOff x="0" y="0"/>
          <a:chExt cx="0" cy="0"/>
        </a:xfrm>
      </p:grpSpPr>
      <p:sp>
        <p:nvSpPr>
          <p:cNvPr id="465" name="Google Shape;465;p69"/>
          <p:cNvSpPr/>
          <p:nvPr/>
        </p:nvSpPr>
        <p:spPr>
          <a:xfrm>
            <a:off x="0" y="0"/>
            <a:ext cx="9144000" cy="1101300"/>
          </a:xfrm>
          <a:prstGeom prst="rect">
            <a:avLst/>
          </a:prstGeom>
          <a:solidFill>
            <a:srgbClr val="1A0DAB"/>
          </a:solidFill>
          <a:ln cap="flat" cmpd="sng" w="952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69"/>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Harry Bridges School of Labor</a:t>
            </a:r>
            <a:endParaRPr>
              <a:solidFill>
                <a:srgbClr val="E4E5B8"/>
              </a:solidFill>
              <a:latin typeface="Georgia"/>
              <a:ea typeface="Georgia"/>
              <a:cs typeface="Georgia"/>
              <a:sym typeface="Georgia"/>
            </a:endParaRPr>
          </a:p>
          <a:p>
            <a:pPr indent="0" lvl="0" marL="0" rtl="0" algn="l">
              <a:spcBef>
                <a:spcPts val="0"/>
              </a:spcBef>
              <a:spcAft>
                <a:spcPts val="0"/>
              </a:spcAft>
              <a:buNone/>
            </a:pPr>
            <a:r>
              <a:rPr lang="en" sz="1911">
                <a:solidFill>
                  <a:srgbClr val="E4E5B8"/>
                </a:solidFill>
                <a:latin typeface="Georgia"/>
                <a:ea typeface="Georgia"/>
                <a:cs typeface="Georgia"/>
                <a:sym typeface="Georgia"/>
              </a:rPr>
              <a:t>luel.us/laborschool/</a:t>
            </a:r>
            <a:endParaRPr sz="1911">
              <a:solidFill>
                <a:srgbClr val="E4E5B8"/>
              </a:solidFill>
              <a:latin typeface="Georgia"/>
              <a:ea typeface="Georgia"/>
              <a:cs typeface="Georgia"/>
              <a:sym typeface="Georgia"/>
            </a:endParaRPr>
          </a:p>
        </p:txBody>
      </p:sp>
      <p:sp>
        <p:nvSpPr>
          <p:cNvPr id="467" name="Google Shape;467;p69"/>
          <p:cNvSpPr txBox="1"/>
          <p:nvPr>
            <p:ph type="title"/>
          </p:nvPr>
        </p:nvSpPr>
        <p:spPr>
          <a:xfrm>
            <a:off x="185075" y="1187950"/>
            <a:ext cx="5251200" cy="526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SzPts val="990"/>
              <a:buNone/>
            </a:pPr>
            <a:r>
              <a:rPr lang="en" sz="2120">
                <a:solidFill>
                  <a:srgbClr val="E4E5B8"/>
                </a:solidFill>
                <a:latin typeface="Georgia"/>
                <a:ea typeface="Georgia"/>
                <a:cs typeface="Georgia"/>
                <a:sym typeface="Georgia"/>
              </a:rPr>
              <a:t>The Harry Bridges School of Labor is a monthly class covering a variety of topics aimed at building class consciousness among union members. For class schedule and other information, please visit the website at </a:t>
            </a:r>
            <a:r>
              <a:rPr lang="en" sz="2120" u="sng">
                <a:solidFill>
                  <a:schemeClr val="hlink"/>
                </a:solidFill>
                <a:latin typeface="Georgia"/>
                <a:ea typeface="Georgia"/>
                <a:cs typeface="Georgia"/>
                <a:sym typeface="Georgia"/>
                <a:hlinkClick r:id="rId3"/>
              </a:rPr>
              <a:t>luel.us/laborschool</a:t>
            </a:r>
            <a:r>
              <a:rPr lang="en" sz="2120">
                <a:solidFill>
                  <a:srgbClr val="E4E5B8"/>
                </a:solidFill>
                <a:latin typeface="Georgia"/>
                <a:ea typeface="Georgia"/>
                <a:cs typeface="Georgia"/>
                <a:sym typeface="Georgia"/>
              </a:rPr>
              <a:t>.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p:txBody>
      </p:sp>
      <p:sp>
        <p:nvSpPr>
          <p:cNvPr id="468" name="Google Shape;468;p69"/>
          <p:cNvSpPr/>
          <p:nvPr/>
        </p:nvSpPr>
        <p:spPr>
          <a:xfrm>
            <a:off x="5543975" y="1338600"/>
            <a:ext cx="3142800" cy="3118800"/>
          </a:xfrm>
          <a:prstGeom prst="bevel">
            <a:avLst>
              <a:gd fmla="val 12500" name="adj"/>
            </a:avLst>
          </a:prstGeom>
          <a:solidFill>
            <a:srgbClr val="1A0DA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69" name="Google Shape;469;p69"/>
          <p:cNvPicPr preferRelativeResize="0"/>
          <p:nvPr/>
        </p:nvPicPr>
        <p:blipFill>
          <a:blip r:embed="rId4">
            <a:alphaModFix/>
          </a:blip>
          <a:stretch>
            <a:fillRect/>
          </a:stretch>
        </p:blipFill>
        <p:spPr>
          <a:xfrm>
            <a:off x="404375" y="112500"/>
            <a:ext cx="859485" cy="876299"/>
          </a:xfrm>
          <a:prstGeom prst="rect">
            <a:avLst/>
          </a:prstGeom>
          <a:noFill/>
          <a:ln>
            <a:noFill/>
          </a:ln>
        </p:spPr>
      </p:pic>
      <p:pic>
        <p:nvPicPr>
          <p:cNvPr id="470" name="Google Shape;470;p69"/>
          <p:cNvPicPr preferRelativeResize="0"/>
          <p:nvPr/>
        </p:nvPicPr>
        <p:blipFill>
          <a:blip r:embed="rId5">
            <a:alphaModFix/>
          </a:blip>
          <a:stretch>
            <a:fillRect/>
          </a:stretch>
        </p:blipFill>
        <p:spPr>
          <a:xfrm>
            <a:off x="7827300" y="112500"/>
            <a:ext cx="859475" cy="859475"/>
          </a:xfrm>
          <a:prstGeom prst="rect">
            <a:avLst/>
          </a:prstGeom>
          <a:noFill/>
          <a:ln>
            <a:noFill/>
          </a:ln>
        </p:spPr>
      </p:pic>
      <p:pic>
        <p:nvPicPr>
          <p:cNvPr id="471" name="Google Shape;471;p69"/>
          <p:cNvPicPr preferRelativeResize="0"/>
          <p:nvPr/>
        </p:nvPicPr>
        <p:blipFill>
          <a:blip r:embed="rId6">
            <a:alphaModFix/>
          </a:blip>
          <a:stretch>
            <a:fillRect/>
          </a:stretch>
        </p:blipFill>
        <p:spPr>
          <a:xfrm>
            <a:off x="5543975" y="1338600"/>
            <a:ext cx="3142801" cy="320209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id="476" name="Google Shape;476;p70"/>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477" name="Google Shape;477;p70"/>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70"/>
          <p:cNvSpPr txBox="1"/>
          <p:nvPr/>
        </p:nvSpPr>
        <p:spPr>
          <a:xfrm>
            <a:off x="1655375" y="4565650"/>
            <a:ext cx="585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Dancing to be Free - Clan/Destine</a:t>
            </a:r>
            <a:endParaRPr>
              <a:solidFill>
                <a:srgbClr val="E4E5B8"/>
              </a:solidFill>
              <a:latin typeface="Georgia"/>
              <a:ea typeface="Georgia"/>
              <a:cs typeface="Georgia"/>
              <a:sym typeface="Georgia"/>
            </a:endParaRPr>
          </a:p>
        </p:txBody>
      </p:sp>
      <p:pic>
        <p:nvPicPr>
          <p:cNvPr descr="Provided to YouTube by A-Train Entertainment&#10;&#10;Dancing to Be Free · Clan/Destine&#10;&#10;Clan/Destine&#10;&#10;℗ Canyon Records&#10;&#10;Released on: 2000-01-01&#10;&#10;Artist: Clan/Destine&#10;Music  Publisher: DMG Arizona&#10;Music  Publisher: DMG Arizona&#10;Music  Publisher: DMG Arizona&#10;Music  Publisher: DMG Arizona&#10;Music  Publisher: DMG Arizona&#10;&#10;Auto-generated by YouTube." id="479" name="Google Shape;479;p70" title="Dancing to Be Free">
            <a:hlinkClick r:id="rId4"/>
          </p:cNvPr>
          <p:cNvPicPr preferRelativeResize="0"/>
          <p:nvPr/>
        </p:nvPicPr>
        <p:blipFill>
          <a:blip r:embed="rId5">
            <a:alphaModFix/>
          </a:blip>
          <a:stretch>
            <a:fillRect/>
          </a:stretch>
        </p:blipFill>
        <p:spPr>
          <a:xfrm>
            <a:off x="1655375" y="1089200"/>
            <a:ext cx="5850600" cy="32909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9"/>
                                        </p:tgtEl>
                                        <p:attrNameLst>
                                          <p:attrName>style.visibility</p:attrName>
                                        </p:attrNameLst>
                                      </p:cBhvr>
                                      <p:to>
                                        <p:strVal val="visible"/>
                                      </p:to>
                                    </p:set>
                                    <p:animEffect filter="fade" transition="in">
                                      <p:cBhvr>
                                        <p:cTn dur="1000"/>
                                        <p:tgtEl>
                                          <p:spTgt spid="4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