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b4a22de6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b4a22de6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b4a22de6c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b4a22de6c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b4a22de6c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b4a22de6c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h606a570aa75bd6e5_1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h606a570aa75bd6e5_1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h31ff0d52fe02dbb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h31ff0d52fe02dbb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h606a570aa75bd6e5_1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h606a570aa75bd6e5_1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h606a570aa75bd6e5_1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h606a570aa75bd6e5_1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h31ff0d52fe02dbb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h31ff0d52fe02dbb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h606a570aa75bd6e5_1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h606a570aa75bd6e5_1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h606a570aa75bd6e5_1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h606a570aa75bd6e5_1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h31ff0d52fe02dbb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h31ff0d52fe02dbb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h606a570aa75bd6e5_1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h606a570aa75bd6e5_1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h606a570aa75bd6e5_1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h606a570aa75bd6e5_1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2ada5e43e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2ada5e43e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b4a22de6c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b4a22de6c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2ada5e43e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2ada5e43e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h7428e704fc9f33f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h7428e704fc9f33f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h7428e704fc9f33f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h7428e704fc9f33f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h7428e704fc9f33f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h7428e704fc9f33f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h7428e704fc9f33f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h7428e704fc9f33f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h7428e704fc9f33f9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h7428e704fc9f33f9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h7428e704fc9f33f9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h7428e704fc9f33f9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h7428e704fc9f33f9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h7428e704fc9f33f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h7428e704fc9f33f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h7428e704fc9f33f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h7428e704fc9f33f9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h7428e704fc9f33f9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h7428e704fc9f33f9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h7428e704fc9f33f9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h7428e704fc9f33f9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h7428e704fc9f33f9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h7428e704fc9f33f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h7428e704fc9f33f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h7428e704fc9f33f9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h7428e704fc9f33f9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h7428e704fc9f33f9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h7428e704fc9f33f9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91bdd51e8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91bdd51e8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2ada5e43e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2ada5e43e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h1c569675b40949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h1c569675b40949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h1c569675b409490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h1c569675b409490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h1c569675b409490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h1c569675b409490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h1c569675b409490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h1c569675b40949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h1c569675b409490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h1c569675b409490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h1c569675b409490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h1c569675b409490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h1c569675b409490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h1c569675b40949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h1c569675b409490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h1c569675b409490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h1c569675b409490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h1c569675b409490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h1c569675b409490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h1c569675b409490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2ada5e43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2ada5e43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93ebf0cdaa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293ebf0cdaa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1edcc43d4bf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1edcc43d4b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93ebf0cda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293ebf0cd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h2204ab526ac0a31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h2204ab526ac0a31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5903afaea1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5903afaea1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hyperlink" Target="http://www.youtube.com/watch?v=wEBlaMOmKV4" TargetMode="External"/><Relationship Id="rId5"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png"/><Relationship Id="rId4" Type="http://schemas.openxmlformats.org/officeDocument/2006/relationships/image" Target="../media/image2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png"/><Relationship Id="rId4" Type="http://schemas.openxmlformats.org/officeDocument/2006/relationships/image" Target="../media/image3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3.png"/><Relationship Id="rId4" Type="http://schemas.openxmlformats.org/officeDocument/2006/relationships/image" Target="../media/image1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png"/><Relationship Id="rId4" Type="http://schemas.openxmlformats.org/officeDocument/2006/relationships/image" Target="../media/image4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png"/><Relationship Id="rId4" Type="http://schemas.openxmlformats.org/officeDocument/2006/relationships/image" Target="../media/image2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3.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3.png"/><Relationship Id="rId4" Type="http://schemas.openxmlformats.org/officeDocument/2006/relationships/image" Target="../media/image4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png"/><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png"/><Relationship Id="rId4" Type="http://schemas.openxmlformats.org/officeDocument/2006/relationships/image" Target="../media/image43.jpg"/><Relationship Id="rId5" Type="http://schemas.openxmlformats.org/officeDocument/2006/relationships/image" Target="../media/image4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3.png"/><Relationship Id="rId4" Type="http://schemas.openxmlformats.org/officeDocument/2006/relationships/hyperlink" Target="mailto:info@partyofcommunistsusa.net"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3.png"/><Relationship Id="rId4" Type="http://schemas.openxmlformats.org/officeDocument/2006/relationships/hyperlink" Target="mailto:info@peoplesschool.us"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3.png"/><Relationship Id="rId4" Type="http://schemas.openxmlformats.org/officeDocument/2006/relationships/image" Target="../media/image37.png"/><Relationship Id="rId5" Type="http://schemas.openxmlformats.org/officeDocument/2006/relationships/image" Target="../media/image28.png"/><Relationship Id="rId6" Type="http://schemas.openxmlformats.org/officeDocument/2006/relationships/image" Target="../media/image34.png"/><Relationship Id="rId7" Type="http://schemas.openxmlformats.org/officeDocument/2006/relationships/image" Target="../media/image40.png"/><Relationship Id="rId8" Type="http://schemas.openxmlformats.org/officeDocument/2006/relationships/image" Target="../media/image4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hyperlink" Target="http://luel.us/laborschool" TargetMode="External"/><Relationship Id="rId4" Type="http://schemas.openxmlformats.org/officeDocument/2006/relationships/image" Target="../media/image48.png"/><Relationship Id="rId5" Type="http://schemas.openxmlformats.org/officeDocument/2006/relationships/image" Target="../media/image32.png"/><Relationship Id="rId6" Type="http://schemas.openxmlformats.org/officeDocument/2006/relationships/image" Target="../media/image4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3.png"/><Relationship Id="rId4" Type="http://schemas.openxmlformats.org/officeDocument/2006/relationships/hyperlink" Target="http://www.youtube.com/watch?v=q4uNbsaHQQc" TargetMode="External"/><Relationship Id="rId5"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55" name="Google Shape;55;p13"/>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txBox="1"/>
          <p:nvPr/>
        </p:nvSpPr>
        <p:spPr>
          <a:xfrm>
            <a:off x="1877100" y="4537475"/>
            <a:ext cx="5389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rgbClr val="E4E5B8"/>
                </a:solidFill>
                <a:latin typeface="Georgia"/>
                <a:ea typeface="Georgia"/>
                <a:cs typeface="Georgia"/>
                <a:sym typeface="Georgia"/>
              </a:rPr>
              <a:t>Sam Cooke - A Change Is Gonna Come</a:t>
            </a:r>
            <a:endParaRPr i="1">
              <a:solidFill>
                <a:srgbClr val="E4E5B8"/>
              </a:solidFill>
              <a:latin typeface="Georgia"/>
              <a:ea typeface="Georgia"/>
              <a:cs typeface="Georgia"/>
              <a:sym typeface="Georgia"/>
            </a:endParaRPr>
          </a:p>
        </p:txBody>
      </p:sp>
      <p:sp>
        <p:nvSpPr>
          <p:cNvPr id="57" name="Google Shape;57;p13"/>
          <p:cNvSpPr txBox="1"/>
          <p:nvPr/>
        </p:nvSpPr>
        <p:spPr>
          <a:xfrm>
            <a:off x="2853000" y="2281100"/>
            <a:ext cx="3438000" cy="14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rPr>
              <a:t>Click Insert -&gt; Click Video -&gt; Past Youtube link to song you want -&gt; select song when it pops up</a:t>
            </a:r>
            <a:endParaRPr sz="1800">
              <a:solidFill>
                <a:schemeClr val="lt2"/>
              </a:solidFill>
            </a:endParaRPr>
          </a:p>
        </p:txBody>
      </p:sp>
      <p:pic>
        <p:nvPicPr>
          <p:cNvPr descr="&quot;A Change Is Gonna Come” by Sam Cooke&#10;&#10;Lyrics: &#10;I was born by the river in a little tent&#10;Oh, and just like the river I’ve been a-runnin’ ever since.&#10;It’s been a long, a long time comin’,&#10;but I know, oh-oo-oh,&#10;a change gon’ come, oh yes, it will.&#10;&#10;It’s been too hard living but I’m afraid to die&#10;‘Cause I don’t know what’s up there beyond the sky&#10;It’s been a long, a long time comin’,&#10;But I know, oh-oo-oh,&#10;A change gonna come, oh yes, it will.&#10;&#10;I go to the movie and I go downtown&#10;Somebody keep tellin’ me don’t hang around.&#10;It’s been a long, a long time coming, but I know, oh-oo-oh,&#10;A change gon’ come, oh yes, it will.&#10;&#10;Then I go, oh-oo-oh, to my brother and I say, brother, help me please.&#10;But he winds up knocking me back down on my knees, oh.&#10;&#10;There’ve been times that I thought I couldn’t last for long&#10;But now I think I’m able to carry on&#10;It’s been a long, a long time comin’,&#10;But I know, oh-oo-oh, a change gonna come, oh yes, it will.&#10;&#10;&#10;Directed &amp; Produced by: Hector Sanitizo, Robin Klein, Julian Klein, Mick Gochanour, &#10;Video Editor: Andre Murrugarra&#10;(C) 2016 ABKCO Music &amp; Records, Inc.&#10;&#10;Music video by Sam Cooke performing A Change Is Gonna Come. (C) 2016 ABKCO Music &amp; Records, Inc.&#10;&#10;#SamCooke #AChangeIsGonnaCome #AintThatGoodNews" id="58" name="Google Shape;58;p13" title="Sam Cooke - A Change Is Gonna Come (Official Lyric Video)">
            <a:hlinkClick r:id="rId4"/>
          </p:cNvPr>
          <p:cNvPicPr preferRelativeResize="0"/>
          <p:nvPr/>
        </p:nvPicPr>
        <p:blipFill>
          <a:blip r:embed="rId5">
            <a:alphaModFix/>
          </a:blip>
          <a:stretch>
            <a:fillRect/>
          </a:stretch>
        </p:blipFill>
        <p:spPr>
          <a:xfrm>
            <a:off x="1645925" y="1089200"/>
            <a:ext cx="5869500" cy="330158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
                                        </p:tgtEl>
                                        <p:attrNameLst>
                                          <p:attrName>style.visibility</p:attrName>
                                        </p:attrNameLst>
                                      </p:cBhvr>
                                      <p:to>
                                        <p:strVal val="visible"/>
                                      </p:to>
                                    </p:set>
                                    <p:animEffect filter="fade" transition="in">
                                      <p:cBhvr>
                                        <p:cTn dur="1000"/>
                                        <p:tgtEl>
                                          <p:spTgt spid="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idx="1" type="subTitle"/>
          </p:nvPr>
        </p:nvSpPr>
        <p:spPr>
          <a:xfrm>
            <a:off x="311700" y="449767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PSMLS MM</a:t>
            </a:r>
            <a:r>
              <a:rPr lang="en">
                <a:solidFill>
                  <a:srgbClr val="E4E5B8"/>
                </a:solidFill>
                <a:latin typeface="Georgia"/>
                <a:ea typeface="Georgia"/>
                <a:cs typeface="Georgia"/>
                <a:sym typeface="Georgia"/>
              </a:rPr>
              <a:t>/DD/YY</a:t>
            </a:r>
            <a:endParaRPr>
              <a:solidFill>
                <a:srgbClr val="E4E5B8"/>
              </a:solidFill>
              <a:latin typeface="Georgia"/>
              <a:ea typeface="Georgia"/>
              <a:cs typeface="Georgia"/>
              <a:sym typeface="Georgia"/>
            </a:endParaRPr>
          </a:p>
        </p:txBody>
      </p:sp>
      <p:sp>
        <p:nvSpPr>
          <p:cNvPr id="64" name="Google Shape;64;p14"/>
          <p:cNvSpPr/>
          <p:nvPr/>
        </p:nvSpPr>
        <p:spPr>
          <a:xfrm>
            <a:off x="844950" y="357788"/>
            <a:ext cx="7454100" cy="41928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B21F15"/>
                </a:solidFill>
              </a:rPr>
              <a:t>``</a:t>
            </a:r>
            <a:endParaRPr>
              <a:solidFill>
                <a:srgbClr val="B21F15"/>
              </a:solidFill>
            </a:endParaRPr>
          </a:p>
        </p:txBody>
      </p:sp>
      <p:sp>
        <p:nvSpPr>
          <p:cNvPr id="65" name="Google Shape;65;p14"/>
          <p:cNvSpPr txBox="1"/>
          <p:nvPr/>
        </p:nvSpPr>
        <p:spPr>
          <a:xfrm>
            <a:off x="1644450" y="2340900"/>
            <a:ext cx="5855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lt2"/>
                </a:solidFill>
              </a:rPr>
              <a:t>Insert Class Thumbnail Here</a:t>
            </a:r>
            <a:endParaRPr sz="1800">
              <a:solidFill>
                <a:schemeClr val="lt2"/>
              </a:solidFill>
            </a:endParaRPr>
          </a:p>
        </p:txBody>
      </p:sp>
      <p:pic>
        <p:nvPicPr>
          <p:cNvPr id="66" name="Google Shape;66;p14" title="PSMLS - 070224 Artwork (40).png"/>
          <p:cNvPicPr preferRelativeResize="0"/>
          <p:nvPr/>
        </p:nvPicPr>
        <p:blipFill>
          <a:blip r:embed="rId3">
            <a:alphaModFix/>
          </a:blip>
          <a:stretch>
            <a:fillRect/>
          </a:stretch>
        </p:blipFill>
        <p:spPr>
          <a:xfrm>
            <a:off x="0" y="0"/>
            <a:ext cx="9144000" cy="5143500"/>
          </a:xfrm>
          <a:prstGeom prst="rect">
            <a:avLst/>
          </a:prstGeom>
          <a:solidFill>
            <a:srgbClr val="B21F15"/>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253400" y="1830600"/>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What we’ll be learning </a:t>
            </a:r>
            <a:r>
              <a:rPr lang="en">
                <a:solidFill>
                  <a:srgbClr val="E4E5B8"/>
                </a:solidFill>
                <a:latin typeface="Georgia"/>
                <a:ea typeface="Georgia"/>
                <a:cs typeface="Georgia"/>
                <a:sym typeface="Georgia"/>
              </a:rPr>
              <a:t>today</a:t>
            </a:r>
            <a:r>
              <a:rPr lang="en">
                <a:solidFill>
                  <a:srgbClr val="E4E5B8"/>
                </a:solidFill>
                <a:latin typeface="Georgia"/>
                <a:ea typeface="Georgia"/>
                <a:cs typeface="Georgia"/>
                <a:sym typeface="Georgia"/>
              </a:rPr>
              <a:t>:</a:t>
            </a:r>
            <a:endParaRPr>
              <a:solidFill>
                <a:srgbClr val="E4E5B8"/>
              </a:solidFill>
              <a:latin typeface="Georgia"/>
              <a:ea typeface="Georgia"/>
              <a:cs typeface="Georgia"/>
              <a:sym typeface="Georgia"/>
            </a:endParaRPr>
          </a:p>
        </p:txBody>
      </p:sp>
      <p:sp>
        <p:nvSpPr>
          <p:cNvPr id="72" name="Google Shape;72;p15"/>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lnSpc>
                <a:spcPct val="200000"/>
              </a:lnSpc>
              <a:spcBef>
                <a:spcPts val="0"/>
              </a:spcBef>
              <a:spcAft>
                <a:spcPts val="0"/>
              </a:spcAft>
              <a:buClr>
                <a:srgbClr val="E4E5B8"/>
              </a:buClr>
              <a:buSzPts val="1800"/>
              <a:buFont typeface="Georgia"/>
              <a:buChar char="●"/>
            </a:pPr>
            <a:r>
              <a:rPr lang="en">
                <a:solidFill>
                  <a:srgbClr val="E4E5B8"/>
                </a:solidFill>
                <a:latin typeface="Georgia"/>
                <a:ea typeface="Georgia"/>
                <a:cs typeface="Georgia"/>
                <a:sym typeface="Georgia"/>
              </a:rPr>
              <a:t>Some of the Greats</a:t>
            </a:r>
            <a:endParaRPr>
              <a:solidFill>
                <a:srgbClr val="E4E5B8"/>
              </a:solidFill>
              <a:latin typeface="Georgia"/>
              <a:ea typeface="Georgia"/>
              <a:cs typeface="Georgia"/>
              <a:sym typeface="Georgia"/>
            </a:endParaRPr>
          </a:p>
          <a:p>
            <a:pPr indent="-342900" lvl="0" marL="457200" rtl="0" algn="l">
              <a:lnSpc>
                <a:spcPct val="200000"/>
              </a:lnSpc>
              <a:spcBef>
                <a:spcPts val="0"/>
              </a:spcBef>
              <a:spcAft>
                <a:spcPts val="0"/>
              </a:spcAft>
              <a:buClr>
                <a:srgbClr val="E4E5B8"/>
              </a:buClr>
              <a:buSzPts val="1800"/>
              <a:buFont typeface="Georgia"/>
              <a:buChar char="●"/>
            </a:pPr>
            <a:r>
              <a:rPr lang="en">
                <a:solidFill>
                  <a:srgbClr val="E4E5B8"/>
                </a:solidFill>
                <a:latin typeface="Georgia"/>
                <a:ea typeface="Georgia"/>
                <a:cs typeface="Georgia"/>
                <a:sym typeface="Georgia"/>
              </a:rPr>
              <a:t>Why I am a Communist</a:t>
            </a:r>
            <a:endParaRPr>
              <a:solidFill>
                <a:srgbClr val="E4E5B8"/>
              </a:solidFill>
              <a:latin typeface="Georgia"/>
              <a:ea typeface="Georgia"/>
              <a:cs typeface="Georgia"/>
              <a:sym typeface="Georgia"/>
            </a:endParaRPr>
          </a:p>
          <a:p>
            <a:pPr indent="-342900" lvl="0" marL="457200" rtl="0" algn="l">
              <a:lnSpc>
                <a:spcPct val="200000"/>
              </a:lnSpc>
              <a:spcBef>
                <a:spcPts val="0"/>
              </a:spcBef>
              <a:spcAft>
                <a:spcPts val="0"/>
              </a:spcAft>
              <a:buClr>
                <a:srgbClr val="E4E5B8"/>
              </a:buClr>
              <a:buSzPts val="1800"/>
              <a:buFont typeface="Georgia"/>
              <a:buChar char="●"/>
            </a:pPr>
            <a:r>
              <a:rPr lang="en">
                <a:solidFill>
                  <a:srgbClr val="E4E5B8"/>
                </a:solidFill>
                <a:latin typeface="Georgia"/>
                <a:ea typeface="Georgia"/>
                <a:cs typeface="Georgia"/>
                <a:sym typeface="Georgia"/>
              </a:rPr>
              <a:t>The Struggle Against Racism</a:t>
            </a:r>
            <a:endParaRPr>
              <a:solidFill>
                <a:srgbClr val="E4E5B8"/>
              </a:solidFill>
              <a:latin typeface="Georgia"/>
              <a:ea typeface="Georgia"/>
              <a:cs typeface="Georgia"/>
              <a:sym typeface="Georgia"/>
            </a:endParaRPr>
          </a:p>
          <a:p>
            <a:pPr indent="0" lvl="0" marL="457200" rtl="0" algn="l">
              <a:spcBef>
                <a:spcPts val="1200"/>
              </a:spcBef>
              <a:spcAft>
                <a:spcPts val="1200"/>
              </a:spcAft>
              <a:buNone/>
            </a:pPr>
            <a:r>
              <a:t/>
            </a:r>
            <a:endParaRPr>
              <a:solidFill>
                <a:srgbClr val="E4E5B8"/>
              </a:solidFill>
              <a:latin typeface="Georgia"/>
              <a:ea typeface="Georgia"/>
              <a:cs typeface="Georgia"/>
              <a:sym typeface="Georgia"/>
            </a:endParaRPr>
          </a:p>
        </p:txBody>
      </p:sp>
      <p:pic>
        <p:nvPicPr>
          <p:cNvPr id="73" name="Google Shape;73;p15"/>
          <p:cNvPicPr preferRelativeResize="0"/>
          <p:nvPr/>
        </p:nvPicPr>
        <p:blipFill>
          <a:blip r:embed="rId3">
            <a:alphaModFix/>
          </a:blip>
          <a:stretch>
            <a:fillRect/>
          </a:stretch>
        </p:blipFill>
        <p:spPr>
          <a:xfrm>
            <a:off x="204977" y="205725"/>
            <a:ext cx="1053650" cy="1053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Some of the Greats</a:t>
            </a:r>
            <a:endParaRPr sz="5200">
              <a:solidFill>
                <a:srgbClr val="E4E5B8"/>
              </a:solidFill>
              <a:latin typeface="Georgia"/>
              <a:ea typeface="Georgia"/>
              <a:cs typeface="Georgia"/>
              <a:sym typeface="Georgia"/>
            </a:endParaRPr>
          </a:p>
        </p:txBody>
      </p:sp>
      <p:pic>
        <p:nvPicPr>
          <p:cNvPr id="79" name="Google Shape;79;p16"/>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Paul Robeson</a:t>
            </a:r>
            <a:endParaRPr>
              <a:solidFill>
                <a:srgbClr val="E4E5B8"/>
              </a:solidFill>
              <a:latin typeface="Georgia"/>
              <a:ea typeface="Georgia"/>
              <a:cs typeface="Georgia"/>
              <a:sym typeface="Georgia"/>
            </a:endParaRPr>
          </a:p>
        </p:txBody>
      </p:sp>
      <p:pic>
        <p:nvPicPr>
          <p:cNvPr id="86" name="Google Shape;86;p1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87" name="Google Shape;87;p17"/>
          <p:cNvSpPr txBox="1"/>
          <p:nvPr/>
        </p:nvSpPr>
        <p:spPr>
          <a:xfrm>
            <a:off x="153650" y="1101300"/>
            <a:ext cx="5563800" cy="62184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“How long, O Lohd, how long?”—that ancient cry of the oppressed is often voiced these days in editorials in the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newspapers whose pages are filled with word-and-picture reports of outrages against our people. A photograph of a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being kicked by a white mobster brings the vicious blow crashing against the breast of the reader, and there are all the other horrible pictures—burning cross, beaten minister, bombed school, threatened children, mutilated man, imprisoned mother, barricaded family—which show what is going on. How long? The answer is: As long as we permit it. I say that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action can be decisive. I say that we ourselves have the power to end the terror and to win for ourselves peace and security throughout the land. The recognition of this fact will bring new vigor, boldness and determination in planning our program of action and new militancy in winning its goals. The denials and doubts about this idea—the second part of the challenge which confronts us today—are even more evident than those I noted in regard to the first. </a:t>
            </a:r>
            <a:endParaRPr/>
          </a:p>
        </p:txBody>
      </p:sp>
      <p:sp>
        <p:nvSpPr>
          <p:cNvPr id="88" name="Google Shape;88;p17"/>
          <p:cNvSpPr txBox="1"/>
          <p:nvPr/>
        </p:nvSpPr>
        <p:spPr>
          <a:xfrm>
            <a:off x="5801625" y="3905850"/>
            <a:ext cx="31062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E4E5B8"/>
                </a:solidFill>
                <a:latin typeface="Georgia"/>
                <a:ea typeface="Georgia"/>
                <a:cs typeface="Georgia"/>
                <a:sym typeface="Georgia"/>
              </a:rPr>
              <a:t>Paul Robeson </a:t>
            </a:r>
            <a:r>
              <a:rPr lang="en" sz="800">
                <a:solidFill>
                  <a:srgbClr val="E4E5B8"/>
                </a:solidFill>
                <a:latin typeface="Georgia"/>
                <a:ea typeface="Georgia"/>
                <a:cs typeface="Georgia"/>
                <a:sym typeface="Georgia"/>
              </a:rPr>
              <a:t> 1898 - 1976 </a:t>
            </a:r>
            <a:r>
              <a:rPr lang="en" sz="800">
                <a:solidFill>
                  <a:srgbClr val="E4E5B8"/>
                </a:solidFill>
                <a:latin typeface="Georgia"/>
                <a:ea typeface="Georgia"/>
                <a:cs typeface="Georgia"/>
                <a:sym typeface="Georgia"/>
              </a:rPr>
              <a:t>Singer, Writer, Civil Rights Activist</a:t>
            </a:r>
            <a:endParaRPr sz="800">
              <a:solidFill>
                <a:srgbClr val="E4E5B8"/>
              </a:solidFill>
              <a:latin typeface="Georgia"/>
              <a:ea typeface="Georgia"/>
              <a:cs typeface="Georgia"/>
              <a:sym typeface="Georgia"/>
            </a:endParaRPr>
          </a:p>
          <a:p>
            <a:pPr indent="0" lvl="0" marL="0" rtl="0" algn="l">
              <a:spcBef>
                <a:spcPts val="0"/>
              </a:spcBef>
              <a:spcAft>
                <a:spcPts val="0"/>
              </a:spcAft>
              <a:buNone/>
            </a:pPr>
            <a:r>
              <a:t/>
            </a:r>
            <a:endParaRPr sz="800">
              <a:solidFill>
                <a:srgbClr val="E4E5B8"/>
              </a:solidFill>
              <a:latin typeface="Georgia"/>
              <a:ea typeface="Georgia"/>
              <a:cs typeface="Georgia"/>
              <a:sym typeface="Georgia"/>
            </a:endParaRPr>
          </a:p>
          <a:p>
            <a:pPr indent="0" lvl="0" marL="0" rtl="0" algn="l">
              <a:spcBef>
                <a:spcPts val="0"/>
              </a:spcBef>
              <a:spcAft>
                <a:spcPts val="0"/>
              </a:spcAft>
              <a:buNone/>
            </a:pPr>
            <a:r>
              <a:rPr lang="en" sz="800">
                <a:solidFill>
                  <a:srgbClr val="E4E5B8"/>
                </a:solidFill>
                <a:latin typeface="Georgia"/>
                <a:ea typeface="Georgia"/>
                <a:cs typeface="Georgia"/>
                <a:sym typeface="Georgia"/>
              </a:rPr>
              <a:t>“The talents of an artist, small or great, are God given. They’ve nothing to do with him as a private person; they’re nothing to be proud of. They’re just a sacred trust. . . . Having been given, I must give. Man shall not live by bread alone, and what the farmer does I must do. I must feed the people—with my songs.”</a:t>
            </a:r>
            <a:endParaRPr>
              <a:solidFill>
                <a:schemeClr val="lt2"/>
              </a:solidFill>
            </a:endParaRPr>
          </a:p>
        </p:txBody>
      </p:sp>
      <p:pic>
        <p:nvPicPr>
          <p:cNvPr id="89" name="Google Shape;89;p17"/>
          <p:cNvPicPr preferRelativeResize="0"/>
          <p:nvPr/>
        </p:nvPicPr>
        <p:blipFill>
          <a:blip r:embed="rId4">
            <a:alphaModFix/>
          </a:blip>
          <a:stretch>
            <a:fillRect/>
          </a:stretch>
        </p:blipFill>
        <p:spPr>
          <a:xfrm>
            <a:off x="5906225" y="1060375"/>
            <a:ext cx="2235036" cy="26820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Paul Robeson (Excerpt from “Here I Stand”)</a:t>
            </a:r>
            <a:endParaRPr>
              <a:solidFill>
                <a:srgbClr val="E4E5B8"/>
              </a:solidFill>
              <a:latin typeface="Georgia"/>
              <a:ea typeface="Georgia"/>
              <a:cs typeface="Georgia"/>
              <a:sym typeface="Georgia"/>
            </a:endParaRPr>
          </a:p>
        </p:txBody>
      </p:sp>
      <p:pic>
        <p:nvPicPr>
          <p:cNvPr id="96" name="Google Shape;96;p1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97" name="Google Shape;97;p18"/>
          <p:cNvSpPr txBox="1"/>
          <p:nvPr/>
        </p:nvSpPr>
        <p:spPr>
          <a:xfrm>
            <a:off x="153650" y="1101300"/>
            <a:ext cx="5563800" cy="62184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The diehard racists who shout “Never!” to equal rights, and the gradualists who mumble “Not now,” are quite convinced that the African-American is powerless to bring about a different decision. Unfortunately, it is also true that to a large extent the African-American people do not know their own strength and do not see how they can achieve the goals they so urgently desire. The basis for this widespread view is obvious. We are a minority, a tenth of the population of our country. In all the terms in which power is reckoned in America—economic wealth, political office, social privilege—we are in a weak position; and from this the conclusion is drawn that the Negio can do little or nothing to compel a change.</a:t>
            </a:r>
            <a:endParaRPr/>
          </a:p>
        </p:txBody>
      </p:sp>
      <p:pic>
        <p:nvPicPr>
          <p:cNvPr id="98" name="Google Shape;98;p18"/>
          <p:cNvPicPr preferRelativeResize="0"/>
          <p:nvPr/>
        </p:nvPicPr>
        <p:blipFill>
          <a:blip r:embed="rId4">
            <a:alphaModFix/>
          </a:blip>
          <a:stretch>
            <a:fillRect/>
          </a:stretch>
        </p:blipFill>
        <p:spPr>
          <a:xfrm>
            <a:off x="6097800" y="1239450"/>
            <a:ext cx="2734683" cy="3737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William Patterson</a:t>
            </a:r>
            <a:endParaRPr>
              <a:solidFill>
                <a:srgbClr val="E4E5B8"/>
              </a:solidFill>
              <a:latin typeface="Georgia"/>
              <a:ea typeface="Georgia"/>
              <a:cs typeface="Georgia"/>
              <a:sym typeface="Georgia"/>
            </a:endParaRPr>
          </a:p>
        </p:txBody>
      </p:sp>
      <p:pic>
        <p:nvPicPr>
          <p:cNvPr id="105" name="Google Shape;105;p1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06" name="Google Shape;106;p19"/>
          <p:cNvSpPr txBox="1"/>
          <p:nvPr/>
        </p:nvSpPr>
        <p:spPr>
          <a:xfrm>
            <a:off x="160250" y="1101300"/>
            <a:ext cx="6333600" cy="390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E4E5B8"/>
                </a:solidFill>
                <a:latin typeface="Georgia"/>
                <a:ea typeface="Georgia"/>
                <a:cs typeface="Georgia"/>
                <a:sym typeface="Georgia"/>
              </a:rPr>
              <a:t>We maintain, therefore, that the oppressed </a:t>
            </a:r>
            <a:r>
              <a:rPr lang="en" sz="1100">
                <a:solidFill>
                  <a:srgbClr val="E4E5B8"/>
                </a:solidFill>
                <a:latin typeface="Georgia"/>
                <a:ea typeface="Georgia"/>
                <a:cs typeface="Georgia"/>
                <a:sym typeface="Georgia"/>
              </a:rPr>
              <a:t>African-American</a:t>
            </a:r>
            <a:r>
              <a:rPr lang="en" sz="1100">
                <a:solidFill>
                  <a:srgbClr val="E4E5B8"/>
                </a:solidFill>
                <a:latin typeface="Georgia"/>
                <a:ea typeface="Georgia"/>
                <a:cs typeface="Georgia"/>
                <a:sym typeface="Georgia"/>
              </a:rPr>
              <a:t> citizens of the United States, segregated, discriminated against and long the target of violence, suffer from genocide as the result of the consistent, conscious, unified policies of every branch of government. The Civil Rights Congress has prepared and submits this petition to the General Assembly of the United Nations on behalf of the </a:t>
            </a:r>
            <a:r>
              <a:rPr lang="en" sz="1100">
                <a:solidFill>
                  <a:srgbClr val="E4E5B8"/>
                </a:solidFill>
                <a:latin typeface="Georgia"/>
                <a:ea typeface="Georgia"/>
                <a:cs typeface="Georgia"/>
                <a:sym typeface="Georgia"/>
              </a:rPr>
              <a:t>African-American</a:t>
            </a:r>
            <a:r>
              <a:rPr lang="en" sz="1100">
                <a:solidFill>
                  <a:srgbClr val="E4E5B8"/>
                </a:solidFill>
                <a:latin typeface="Georgia"/>
                <a:ea typeface="Georgia"/>
                <a:cs typeface="Georgia"/>
                <a:sym typeface="Georgia"/>
              </a:rPr>
              <a:t> people in the interest of peace and democracy, charging the Government of the United States of America with violation of the Charter of the United Nations and the Convention on the Prevention and Punishment of the Crime of Genocide. </a:t>
            </a:r>
            <a:endParaRPr sz="1100">
              <a:solidFill>
                <a:srgbClr val="E4E5B8"/>
              </a:solidFill>
              <a:latin typeface="Georgia"/>
              <a:ea typeface="Georgia"/>
              <a:cs typeface="Georgia"/>
              <a:sym typeface="Georgia"/>
            </a:endParaRPr>
          </a:p>
          <a:p>
            <a:pPr indent="0" lvl="0" marL="0" rtl="0" algn="l">
              <a:spcBef>
                <a:spcPts val="0"/>
              </a:spcBef>
              <a:spcAft>
                <a:spcPts val="0"/>
              </a:spcAft>
              <a:buNone/>
            </a:pPr>
            <a:r>
              <a:t/>
            </a:r>
            <a:endParaRPr sz="1100">
              <a:solidFill>
                <a:srgbClr val="E4E5B8"/>
              </a:solidFill>
              <a:latin typeface="Georgia"/>
              <a:ea typeface="Georgia"/>
              <a:cs typeface="Georgia"/>
              <a:sym typeface="Georgia"/>
            </a:endParaRPr>
          </a:p>
          <a:p>
            <a:pPr indent="0" lvl="0" marL="0" rtl="0" algn="l">
              <a:spcBef>
                <a:spcPts val="0"/>
              </a:spcBef>
              <a:spcAft>
                <a:spcPts val="0"/>
              </a:spcAft>
              <a:buNone/>
            </a:pPr>
            <a:r>
              <a:rPr lang="en" sz="1100">
                <a:solidFill>
                  <a:srgbClr val="E4E5B8"/>
                </a:solidFill>
                <a:latin typeface="Georgia"/>
                <a:ea typeface="Georgia"/>
                <a:cs typeface="Georgia"/>
                <a:sym typeface="Georgia"/>
              </a:rPr>
              <a:t>We believe that in issuing this document we are discharging an historic responsibility to the American people, as well as rendering a service of inestimable value to progressive mankind. We speak of the American people because millions of white Americans in the ranks of labor and the middle class, and particularly those who live in the southern states and are often contemptuously called poor whites, are themselves suffering to an ever-greater degree from the consequences of the Jim Crow segregation policy of government in its relations with </a:t>
            </a:r>
            <a:r>
              <a:rPr lang="en" sz="1100">
                <a:solidFill>
                  <a:srgbClr val="E4E5B8"/>
                </a:solidFill>
                <a:latin typeface="Georgia"/>
                <a:ea typeface="Georgia"/>
                <a:cs typeface="Georgia"/>
                <a:sym typeface="Georgia"/>
              </a:rPr>
              <a:t>African-American</a:t>
            </a:r>
            <a:r>
              <a:rPr lang="en" sz="1100">
                <a:solidFill>
                  <a:srgbClr val="E4E5B8"/>
                </a:solidFill>
                <a:latin typeface="Georgia"/>
                <a:ea typeface="Georgia"/>
                <a:cs typeface="Georgia"/>
                <a:sym typeface="Georgia"/>
              </a:rPr>
              <a:t> citizens. </a:t>
            </a:r>
            <a:endParaRPr sz="1100">
              <a:solidFill>
                <a:srgbClr val="E4E5B8"/>
              </a:solidFill>
              <a:latin typeface="Georgia"/>
              <a:ea typeface="Georgia"/>
              <a:cs typeface="Georgia"/>
              <a:sym typeface="Georgia"/>
            </a:endParaRPr>
          </a:p>
          <a:p>
            <a:pPr indent="0" lvl="0" marL="0" rtl="0" algn="l">
              <a:spcBef>
                <a:spcPts val="0"/>
              </a:spcBef>
              <a:spcAft>
                <a:spcPts val="0"/>
              </a:spcAft>
              <a:buNone/>
            </a:pPr>
            <a:r>
              <a:t/>
            </a:r>
            <a:endParaRPr sz="1100">
              <a:solidFill>
                <a:srgbClr val="E4E5B8"/>
              </a:solidFill>
              <a:latin typeface="Georgia"/>
              <a:ea typeface="Georgia"/>
              <a:cs typeface="Georgia"/>
              <a:sym typeface="Georgia"/>
            </a:endParaRPr>
          </a:p>
          <a:p>
            <a:pPr indent="0" lvl="0" marL="0" rtl="0" algn="l">
              <a:spcBef>
                <a:spcPts val="0"/>
              </a:spcBef>
              <a:spcAft>
                <a:spcPts val="0"/>
              </a:spcAft>
              <a:buNone/>
            </a:pPr>
            <a:r>
              <a:rPr lang="en" sz="1100">
                <a:solidFill>
                  <a:srgbClr val="E4E5B8"/>
                </a:solidFill>
                <a:latin typeface="Georgia"/>
                <a:ea typeface="Georgia"/>
                <a:cs typeface="Georgia"/>
                <a:sym typeface="Georgia"/>
              </a:rPr>
              <a:t>We speak of progressive mankind because a policy of discrimination at home must inevitably create racist commodities for export abroad—must inevitably lead to war. We have not dealt here with the cruel and inhuman policy of this government toward the people of Puerto Rico. Impoverished and reduced to a semi-literate state through the wanton exploitation and oppression by gigantic American concerns, through the merciless frame-up and imprisonment of hundreds of its sons and daughters, this colony of the rulers of the United States reveals in all its stark nakedness the moral bankruptcy of this government and those who control its home and foreign policies. </a:t>
            </a:r>
            <a:endParaRPr sz="1100">
              <a:solidFill>
                <a:srgbClr val="E4E5B8"/>
              </a:solidFill>
              <a:latin typeface="Georgia"/>
              <a:ea typeface="Georgia"/>
              <a:cs typeface="Georgia"/>
              <a:sym typeface="Georgia"/>
            </a:endParaRPr>
          </a:p>
        </p:txBody>
      </p:sp>
      <p:pic>
        <p:nvPicPr>
          <p:cNvPr id="107" name="Google Shape;107;p19"/>
          <p:cNvPicPr preferRelativeResize="0"/>
          <p:nvPr/>
        </p:nvPicPr>
        <p:blipFill>
          <a:blip r:embed="rId4">
            <a:alphaModFix/>
          </a:blip>
          <a:stretch>
            <a:fillRect/>
          </a:stretch>
        </p:blipFill>
        <p:spPr>
          <a:xfrm>
            <a:off x="6580125" y="1172700"/>
            <a:ext cx="2492250" cy="25119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0"/>
          <p:cNvSpPr txBox="1"/>
          <p:nvPr>
            <p:ph type="title"/>
          </p:nvPr>
        </p:nvSpPr>
        <p:spPr>
          <a:xfrm>
            <a:off x="1385950" y="112500"/>
            <a:ext cx="768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20">
                <a:solidFill>
                  <a:srgbClr val="E4E5B8"/>
                </a:solidFill>
                <a:latin typeface="Georgia"/>
                <a:ea typeface="Georgia"/>
                <a:cs typeface="Georgia"/>
                <a:sym typeface="Georgia"/>
              </a:rPr>
              <a:t>James Ford (Except from: “Party Building and Political Leadership”)</a:t>
            </a:r>
            <a:endParaRPr sz="2120">
              <a:solidFill>
                <a:srgbClr val="E4E5B8"/>
              </a:solidFill>
              <a:latin typeface="Georgia"/>
              <a:ea typeface="Georgia"/>
              <a:cs typeface="Georgia"/>
              <a:sym typeface="Georgia"/>
            </a:endParaRPr>
          </a:p>
        </p:txBody>
      </p:sp>
      <p:pic>
        <p:nvPicPr>
          <p:cNvPr id="114" name="Google Shape;114;p2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15" name="Google Shape;115;p20"/>
          <p:cNvSpPr txBox="1"/>
          <p:nvPr/>
        </p:nvSpPr>
        <p:spPr>
          <a:xfrm>
            <a:off x="167900" y="1060375"/>
            <a:ext cx="6162000" cy="594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E4E5B8"/>
                </a:solidFill>
                <a:latin typeface="Georgia"/>
                <a:ea typeface="Georgia"/>
                <a:cs typeface="Georgia"/>
                <a:sym typeface="Georgia"/>
              </a:rPr>
              <a:t>BUILDING THE PARTY AMONG THE African-American PEOPLE</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sz="20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In order to build the Party among the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 people and to extend the united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 People's Front, it is necessary to renew our struggle for the immediate and elementary needs of the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 people. Our Party must stand out as the independent fighters for the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 people.</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Another factor necessary in building the Party among the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 people is the question of training and retraining our personnel. This was a special point on the agenda of the </a:t>
            </a:r>
            <a:r>
              <a:rPr lang="en" sz="1500">
                <a:solidFill>
                  <a:srgbClr val="E4E5B8"/>
                </a:solidFill>
                <a:latin typeface="Georgia"/>
                <a:ea typeface="Georgia"/>
                <a:cs typeface="Georgia"/>
                <a:sym typeface="Georgia"/>
              </a:rPr>
              <a:t>African-American Commission of the plenum, Com</a:t>
            </a:r>
            <a:r>
              <a:rPr lang="en" sz="1500">
                <a:solidFill>
                  <a:srgbClr val="E4E5B8"/>
                </a:solidFill>
                <a:latin typeface="Georgia"/>
                <a:ea typeface="Georgia"/>
                <a:cs typeface="Georgia"/>
                <a:sym typeface="Georgia"/>
              </a:rPr>
              <a:t>rade Bassett made an excellent report and outlined a program of reading, study, self-study courses and schools for speedily overcoming a very great shortcoming in this field.</a:t>
            </a:r>
            <a:endParaRPr sz="1500">
              <a:solidFill>
                <a:srgbClr val="E4E5B8"/>
              </a:solidFill>
              <a:latin typeface="Georgia"/>
              <a:ea typeface="Georgia"/>
              <a:cs typeface="Georgia"/>
              <a:sym typeface="Georgia"/>
            </a:endParaRPr>
          </a:p>
          <a:p>
            <a:pPr indent="0" lvl="0" marL="0" rtl="0" algn="l">
              <a:spcBef>
                <a:spcPts val="0"/>
              </a:spcBef>
              <a:spcAft>
                <a:spcPts val="0"/>
              </a:spcAft>
              <a:buNone/>
            </a:pPr>
            <a:r>
              <a:t/>
            </a:r>
            <a:endParaRPr sz="15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latin typeface="Georgia"/>
              <a:ea typeface="Georgia"/>
              <a:cs typeface="Georgia"/>
              <a:sym typeface="Georgia"/>
            </a:endParaRPr>
          </a:p>
        </p:txBody>
      </p:sp>
      <p:sp>
        <p:nvSpPr>
          <p:cNvPr id="116" name="Google Shape;116;p20"/>
          <p:cNvSpPr txBox="1"/>
          <p:nvPr/>
        </p:nvSpPr>
        <p:spPr>
          <a:xfrm>
            <a:off x="3572900" y="2009075"/>
            <a:ext cx="559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117" name="Google Shape;117;p20"/>
          <p:cNvPicPr preferRelativeResize="0"/>
          <p:nvPr/>
        </p:nvPicPr>
        <p:blipFill>
          <a:blip r:embed="rId4">
            <a:alphaModFix/>
          </a:blip>
          <a:stretch>
            <a:fillRect/>
          </a:stretch>
        </p:blipFill>
        <p:spPr>
          <a:xfrm>
            <a:off x="6400725" y="1165168"/>
            <a:ext cx="2674525" cy="386200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James Ford</a:t>
            </a:r>
            <a:endParaRPr>
              <a:solidFill>
                <a:srgbClr val="E4E5B8"/>
              </a:solidFill>
              <a:latin typeface="Georgia"/>
              <a:ea typeface="Georgia"/>
              <a:cs typeface="Georgia"/>
              <a:sym typeface="Georgia"/>
            </a:endParaRPr>
          </a:p>
        </p:txBody>
      </p:sp>
      <p:pic>
        <p:nvPicPr>
          <p:cNvPr id="124" name="Google Shape;124;p2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25" name="Google Shape;125;p21"/>
          <p:cNvSpPr txBox="1"/>
          <p:nvPr/>
        </p:nvSpPr>
        <p:spPr>
          <a:xfrm>
            <a:off x="167900" y="1060375"/>
            <a:ext cx="6675000" cy="6110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If we make a careful analysis of our African-American personnel we find both among the leading forces as well as among</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secondary leaders a woeful lack of systematic training in revolutionary theory and practice. We have, therefore, agreed to organize a national training school We have agreed to require of comrades in leading work, who are unable to attend these schools, to submit a plan of self-study and reading.</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There is a great need for pamphlets on African-American problems. A number of comrades have been assigned to write popular pamphlets.</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We are emphasizing again that special attention be given to the organization of the Party apparatus in those districts where there are large concentrations of African-Americans, The experiences in Harlem, Chicago and Cleveland should be extended. A special problem is daily attention on the part of the state or district bureaus to this work. </a:t>
            </a:r>
            <a:endParaRPr sz="15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solidFill>
                <a:srgbClr val="E4E5B8"/>
              </a:solidFill>
              <a:latin typeface="Georgia"/>
              <a:ea typeface="Georgia"/>
              <a:cs typeface="Georgia"/>
              <a:sym typeface="Georgia"/>
            </a:endParaRPr>
          </a:p>
          <a:p>
            <a:pPr indent="0" lvl="0" marL="0" rtl="0" algn="l">
              <a:spcBef>
                <a:spcPts val="0"/>
              </a:spcBef>
              <a:spcAft>
                <a:spcPts val="0"/>
              </a:spcAft>
              <a:buNone/>
            </a:pPr>
            <a:r>
              <a:t/>
            </a:r>
            <a:endParaRPr sz="15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latin typeface="Georgia"/>
              <a:ea typeface="Georgia"/>
              <a:cs typeface="Georgia"/>
              <a:sym typeface="Georgia"/>
            </a:endParaRPr>
          </a:p>
        </p:txBody>
      </p:sp>
      <p:sp>
        <p:nvSpPr>
          <p:cNvPr id="126" name="Google Shape;126;p21"/>
          <p:cNvSpPr txBox="1"/>
          <p:nvPr/>
        </p:nvSpPr>
        <p:spPr>
          <a:xfrm>
            <a:off x="3572900" y="2009075"/>
            <a:ext cx="559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127" name="Google Shape;127;p21"/>
          <p:cNvPicPr preferRelativeResize="0"/>
          <p:nvPr/>
        </p:nvPicPr>
        <p:blipFill>
          <a:blip r:embed="rId4">
            <a:alphaModFix/>
          </a:blip>
          <a:stretch>
            <a:fillRect/>
          </a:stretch>
        </p:blipFill>
        <p:spPr>
          <a:xfrm>
            <a:off x="6842900" y="1332825"/>
            <a:ext cx="2158701" cy="32265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Benjamin Davis</a:t>
            </a:r>
            <a:endParaRPr>
              <a:solidFill>
                <a:srgbClr val="E4E5B8"/>
              </a:solidFill>
              <a:latin typeface="Georgia"/>
              <a:ea typeface="Georgia"/>
              <a:cs typeface="Georgia"/>
              <a:sym typeface="Georgia"/>
            </a:endParaRPr>
          </a:p>
        </p:txBody>
      </p:sp>
      <p:pic>
        <p:nvPicPr>
          <p:cNvPr id="134" name="Google Shape;134;p2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35" name="Google Shape;135;p22"/>
          <p:cNvSpPr txBox="1"/>
          <p:nvPr/>
        </p:nvSpPr>
        <p:spPr>
          <a:xfrm>
            <a:off x="74650" y="1053800"/>
            <a:ext cx="66093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E4E5B8"/>
                </a:solidFill>
                <a:latin typeface="Georgia"/>
                <a:ea typeface="Georgia"/>
                <a:cs typeface="Georgia"/>
                <a:sym typeface="Georgia"/>
              </a:rPr>
              <a:t>“However, there was no contradiction between my being a Communist candidate and at the same time a people’s candidate. The two supplemented each other. Moreover, only such an approach could guarantee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representation on the city council. Besides, living Marxism is itself the broadest approach to the mass of people, encompassing all who work by hand and brain. Since my party was part of the people’s movement in its electoral coalition form, I could pledge the support of the Communists to this broad people’s platform. </a:t>
            </a:r>
            <a:endParaRPr sz="1200">
              <a:solidFill>
                <a:srgbClr val="E4E5B8"/>
              </a:solidFill>
              <a:latin typeface="Georgia"/>
              <a:ea typeface="Georgia"/>
              <a:cs typeface="Georgia"/>
              <a:sym typeface="Georgia"/>
            </a:endParaRPr>
          </a:p>
          <a:p>
            <a:pPr indent="0" lvl="0" marL="0" rtl="0" algn="l">
              <a:spcBef>
                <a:spcPts val="0"/>
              </a:spcBef>
              <a:spcAft>
                <a:spcPts val="0"/>
              </a:spcAft>
              <a:buNone/>
            </a:pPr>
            <a:r>
              <a:t/>
            </a:r>
            <a:endParaRPr sz="1200">
              <a:solidFill>
                <a:srgbClr val="E4E5B8"/>
              </a:solidFill>
              <a:latin typeface="Georgia"/>
              <a:ea typeface="Georgia"/>
              <a:cs typeface="Georgia"/>
              <a:sym typeface="Georgia"/>
            </a:endParaRPr>
          </a:p>
          <a:p>
            <a:pPr indent="0" lvl="0" marL="0" rtl="0" algn="l">
              <a:spcBef>
                <a:spcPts val="0"/>
              </a:spcBef>
              <a:spcAft>
                <a:spcPts val="0"/>
              </a:spcAft>
              <a:buNone/>
            </a:pPr>
            <a:r>
              <a:rPr lang="en" sz="1200">
                <a:solidFill>
                  <a:srgbClr val="E4E5B8"/>
                </a:solidFill>
                <a:latin typeface="Georgia"/>
                <a:ea typeface="Georgia"/>
                <a:cs typeface="Georgia"/>
                <a:sym typeface="Georgia"/>
              </a:rPr>
              <a:t>Some of my wellmeaning supporters who were either Democrats or Republicans hoped I would stop there and go no further, fearing that an espousal of my views would frighten away voters. I rejected this view. Some agreed, others tried to reconcile themselves with my position; but none bolted. My campaigns were an excellent example of the united or people’s front, in which many forces work together on a common platform, even though they disagree on many other important questions. At the same time, the foundation of my victorious campaign was the alliance of the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people and important sections of the labor movement. </a:t>
            </a:r>
            <a:endParaRPr sz="1200">
              <a:solidFill>
                <a:srgbClr val="E4E5B8"/>
              </a:solidFill>
              <a:latin typeface="Georgia"/>
              <a:ea typeface="Georgia"/>
              <a:cs typeface="Georgia"/>
              <a:sym typeface="Georgia"/>
            </a:endParaRPr>
          </a:p>
          <a:p>
            <a:pPr indent="0" lvl="0" marL="0" rtl="0" algn="l">
              <a:spcBef>
                <a:spcPts val="0"/>
              </a:spcBef>
              <a:spcAft>
                <a:spcPts val="0"/>
              </a:spcAft>
              <a:buNone/>
            </a:pPr>
            <a:r>
              <a:t/>
            </a:r>
            <a:endParaRPr sz="1200">
              <a:solidFill>
                <a:srgbClr val="E4E5B8"/>
              </a:solidFill>
              <a:latin typeface="Georgia"/>
              <a:ea typeface="Georgia"/>
              <a:cs typeface="Georgia"/>
              <a:sym typeface="Georgia"/>
            </a:endParaRPr>
          </a:p>
          <a:p>
            <a:pPr indent="0" lvl="0" marL="0" rtl="0" algn="l">
              <a:spcBef>
                <a:spcPts val="0"/>
              </a:spcBef>
              <a:spcAft>
                <a:spcPts val="0"/>
              </a:spcAft>
              <a:buNone/>
            </a:pPr>
            <a:r>
              <a:rPr lang="en" sz="1200">
                <a:solidFill>
                  <a:srgbClr val="E4E5B8"/>
                </a:solidFill>
                <a:latin typeface="Georgia"/>
                <a:ea typeface="Georgia"/>
                <a:cs typeface="Georgia"/>
                <a:sym typeface="Georgia"/>
              </a:rPr>
              <a:t>Upon this foundation was erected the structure of mass support among all sections of the population. The solid vote of Harlem was not enough to elect me; I needed the trade union and white progressive vote. That was shown clearly after the ALP candidate was counted out, when I received enough second-choice votes from him to assure my election by a comfortable margin.... My electoral victory rested upon years of conscientious and consistent work of the Communist Party in Harlem in the struggles of the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people.”</a:t>
            </a:r>
            <a:endParaRPr sz="1200">
              <a:solidFill>
                <a:srgbClr val="E4E5B8"/>
              </a:solidFill>
              <a:latin typeface="Georgia"/>
              <a:ea typeface="Georgia"/>
              <a:cs typeface="Georgia"/>
              <a:sym typeface="Georgia"/>
            </a:endParaRPr>
          </a:p>
        </p:txBody>
      </p:sp>
      <p:pic>
        <p:nvPicPr>
          <p:cNvPr id="136" name="Google Shape;136;p22"/>
          <p:cNvPicPr preferRelativeResize="0"/>
          <p:nvPr/>
        </p:nvPicPr>
        <p:blipFill>
          <a:blip r:embed="rId4">
            <a:alphaModFix/>
          </a:blip>
          <a:stretch>
            <a:fillRect/>
          </a:stretch>
        </p:blipFill>
        <p:spPr>
          <a:xfrm>
            <a:off x="6683950" y="1101300"/>
            <a:ext cx="2408900" cy="2408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3"/>
          <p:cNvSpPr txBox="1"/>
          <p:nvPr>
            <p:ph type="title"/>
          </p:nvPr>
        </p:nvSpPr>
        <p:spPr>
          <a:xfrm>
            <a:off x="1629525" y="1125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Henry Winston (Excerpt from “Strategy for a Black Agenda”)</a:t>
            </a:r>
            <a:endParaRPr>
              <a:solidFill>
                <a:srgbClr val="E4E5B8"/>
              </a:solidFill>
              <a:latin typeface="Georgia"/>
              <a:ea typeface="Georgia"/>
              <a:cs typeface="Georgia"/>
              <a:sym typeface="Georgia"/>
            </a:endParaRPr>
          </a:p>
        </p:txBody>
      </p:sp>
      <p:pic>
        <p:nvPicPr>
          <p:cNvPr id="143" name="Google Shape;143;p2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44" name="Google Shape;144;p23"/>
          <p:cNvSpPr txBox="1"/>
          <p:nvPr/>
        </p:nvSpPr>
        <p:spPr>
          <a:xfrm>
            <a:off x="103625" y="1168850"/>
            <a:ext cx="5323800" cy="3694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800">
                <a:solidFill>
                  <a:srgbClr val="E4E5B8"/>
                </a:solidFill>
                <a:latin typeface="Georgia"/>
                <a:ea typeface="Georgia"/>
                <a:cs typeface="Georgia"/>
                <a:sym typeface="Georgia"/>
              </a:rPr>
              <a:t>For a Strategic Breakthrough</a:t>
            </a:r>
            <a:r>
              <a:rPr lang="en">
                <a:solidFill>
                  <a:srgbClr val="E4E5B8"/>
                </a:solidFill>
                <a:latin typeface="Georgia"/>
                <a:ea typeface="Georgia"/>
                <a:cs typeface="Georgia"/>
                <a:sym typeface="Georgia"/>
              </a:rPr>
              <a:t>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In Douglass' time, the strategy to break the slave power's control of Congress and the Federal Government was the precondition for the abolition of slavery. Today, the precon¬ dition for opening the path to the abolition of wage slavery and racist oppression through socialism is the strategy to defeat the threat of fascism and to break the monopolists' domination of Congress and the Federal Government. "Whoever does not fight the reactionary measures of the bourgeoisie and the growth of fascism [in its] preparatory growth of fascism, but on the contrary, facilitates that victory ." (&gt; United Front Against Fascism, New Century Publishers, New York, 1950, p. 9.) The anti-coalition views of Carmichael, Forman, Boggs and others are nothing less than opposition to a united front against the "reactionary measures" with which monopoly prepares for its imposition of fascism. </a:t>
            </a:r>
            <a:endParaRPr/>
          </a:p>
        </p:txBody>
      </p:sp>
      <p:sp>
        <p:nvSpPr>
          <p:cNvPr id="145" name="Google Shape;145;p23"/>
          <p:cNvSpPr txBox="1"/>
          <p:nvPr/>
        </p:nvSpPr>
        <p:spPr>
          <a:xfrm>
            <a:off x="3572900" y="2009075"/>
            <a:ext cx="559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146" name="Google Shape;146;p23"/>
          <p:cNvPicPr preferRelativeResize="0"/>
          <p:nvPr/>
        </p:nvPicPr>
        <p:blipFill>
          <a:blip r:embed="rId4">
            <a:alphaModFix/>
          </a:blip>
          <a:stretch>
            <a:fillRect/>
          </a:stretch>
        </p:blipFill>
        <p:spPr>
          <a:xfrm>
            <a:off x="5427425" y="1101300"/>
            <a:ext cx="3566825" cy="3566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Henry Winston</a:t>
            </a:r>
            <a:endParaRPr>
              <a:solidFill>
                <a:srgbClr val="E4E5B8"/>
              </a:solidFill>
              <a:latin typeface="Georgia"/>
              <a:ea typeface="Georgia"/>
              <a:cs typeface="Georgia"/>
              <a:sym typeface="Georgia"/>
            </a:endParaRPr>
          </a:p>
        </p:txBody>
      </p:sp>
      <p:pic>
        <p:nvPicPr>
          <p:cNvPr id="153" name="Google Shape;153;p2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54" name="Google Shape;154;p24"/>
          <p:cNvSpPr txBox="1"/>
          <p:nvPr/>
        </p:nvSpPr>
        <p:spPr>
          <a:xfrm>
            <a:off x="103625" y="1168850"/>
            <a:ext cx="8862300" cy="3879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However, regardless of the disruptive nature of the views of such Black radicals, it must be recognized that the main obstacle to Black and white unity against the common enemy is the influence of racism on white workers. And it is the primary responsibility of white revolutionaries to lead the fight against racist ideology and to mobilize white workers in the struggle against racism and in support of Black liberation as indispensable to the advance of their class interests. The aim of monopoly is to force a reversal of every aspect of bourgeois democracy, limited as it is, in order to open the way for fascism. The aim of the anti-monopoly program, as advocated by the Communist Party, is to bring about a strategic breakthrough to a deeper and wider degree of democracy, one that would powerfully accelerate the revolutionary process, opening the way to Black liberation and socialism. Once this anti-monopoly strategy succeeds in breaking the control of state monopoly capital over Congress and the government, the forces exist, internally and internationally — in contrast to the anti-slavery period — that can prevent the betrayal of the struggle. There is such a perspective, and this is so, first of all, because the forces of class and national liberation, headed by the Soviet Union and the other socialist countries, have changed the world balance of power.</a:t>
            </a:r>
            <a:endParaRPr sz="1600"/>
          </a:p>
        </p:txBody>
      </p:sp>
      <p:sp>
        <p:nvSpPr>
          <p:cNvPr id="155" name="Google Shape;155;p24"/>
          <p:cNvSpPr txBox="1"/>
          <p:nvPr/>
        </p:nvSpPr>
        <p:spPr>
          <a:xfrm>
            <a:off x="7975500" y="3134675"/>
            <a:ext cx="559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Angelo Herndon</a:t>
            </a:r>
            <a:endParaRPr>
              <a:solidFill>
                <a:srgbClr val="E4E5B8"/>
              </a:solidFill>
              <a:latin typeface="Georgia"/>
              <a:ea typeface="Georgia"/>
              <a:cs typeface="Georgia"/>
              <a:sym typeface="Georgia"/>
            </a:endParaRPr>
          </a:p>
        </p:txBody>
      </p:sp>
      <p:pic>
        <p:nvPicPr>
          <p:cNvPr id="162" name="Google Shape;162;p2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63" name="Google Shape;163;p25"/>
          <p:cNvSpPr txBox="1"/>
          <p:nvPr/>
        </p:nvSpPr>
        <p:spPr>
          <a:xfrm>
            <a:off x="107325" y="1137575"/>
            <a:ext cx="6468000" cy="407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E4E5B8"/>
                </a:solidFill>
                <a:latin typeface="Georgia"/>
                <a:ea typeface="Georgia"/>
                <a:cs typeface="Georgia"/>
                <a:sym typeface="Georgia"/>
              </a:rPr>
              <a:t>In the summer of 1932, nineteen-year-old Angelo Herndon, a YCL member, was arrested in Atlanta, Georgia. Herndon was charged with “incitement to insurrection” under an old 1861 fugitive slave statute. Much of what I learned was from my brother Otto who was in Atlanta at the time and worked actively in the campaign.The Communist Party and the Unemployed Councils immediately took them up on their offer. They mobilized 1,000 people—Black and white—to come to the county courthouse and demand relief. The meeting itself was historic—the first time that such a large meeting of Black and white workers had taken place in the South. </a:t>
            </a:r>
            <a:endParaRPr sz="1100">
              <a:solidFill>
                <a:srgbClr val="E4E5B8"/>
              </a:solidFill>
              <a:latin typeface="Georgia"/>
              <a:ea typeface="Georgia"/>
              <a:cs typeface="Georgia"/>
              <a:sym typeface="Georgia"/>
            </a:endParaRPr>
          </a:p>
          <a:p>
            <a:pPr indent="0" lvl="0" marL="0" rtl="0" algn="l">
              <a:spcBef>
                <a:spcPts val="0"/>
              </a:spcBef>
              <a:spcAft>
                <a:spcPts val="0"/>
              </a:spcAft>
              <a:buNone/>
            </a:pPr>
            <a:r>
              <a:t/>
            </a:r>
            <a:endParaRPr sz="1100">
              <a:solidFill>
                <a:srgbClr val="E4E5B8"/>
              </a:solidFill>
              <a:latin typeface="Georgia"/>
              <a:ea typeface="Georgia"/>
              <a:cs typeface="Georgia"/>
              <a:sym typeface="Georgia"/>
            </a:endParaRPr>
          </a:p>
          <a:p>
            <a:pPr indent="0" lvl="0" marL="0" rtl="0" algn="l">
              <a:spcBef>
                <a:spcPts val="0"/>
              </a:spcBef>
              <a:spcAft>
                <a:spcPts val="0"/>
              </a:spcAft>
              <a:buNone/>
            </a:pPr>
            <a:r>
              <a:rPr lang="en" sz="1100">
                <a:solidFill>
                  <a:srgbClr val="E4E5B8"/>
                </a:solidFill>
                <a:latin typeface="Georgia"/>
                <a:ea typeface="Georgia"/>
                <a:cs typeface="Georgia"/>
                <a:sym typeface="Georgia"/>
              </a:rPr>
              <a:t>Herndon described its significance in his autobiography: “It was a demonstration of the Southern worker’s power. Like a giant that had been lying asleep for a long time, he now began to stir.” Atlanta’s ruling circles were appropriately alarmed and the next day they found $6,000 for relief. One week later, Angelo Herndon was arrested. His trial was an example of Georgia lynch justice and the local rulers through their newspapers were to use it to sensationalize the “red Jew” scare for many years to come.</a:t>
            </a:r>
            <a:endParaRPr sz="1100">
              <a:solidFill>
                <a:srgbClr val="E4E5B8"/>
              </a:solidFill>
              <a:latin typeface="Georgia"/>
              <a:ea typeface="Georgia"/>
              <a:cs typeface="Georgia"/>
              <a:sym typeface="Georgia"/>
            </a:endParaRPr>
          </a:p>
          <a:p>
            <a:pPr indent="0" lvl="0" marL="0" rtl="0" algn="l">
              <a:spcBef>
                <a:spcPts val="0"/>
              </a:spcBef>
              <a:spcAft>
                <a:spcPts val="0"/>
              </a:spcAft>
              <a:buNone/>
            </a:pPr>
            <a:r>
              <a:t/>
            </a:r>
            <a:endParaRPr sz="1100">
              <a:solidFill>
                <a:srgbClr val="E4E5B8"/>
              </a:solidFill>
              <a:latin typeface="Georgia"/>
              <a:ea typeface="Georgia"/>
              <a:cs typeface="Georgia"/>
              <a:sym typeface="Georgia"/>
            </a:endParaRPr>
          </a:p>
          <a:p>
            <a:pPr indent="0" lvl="0" marL="0" rtl="0" algn="l">
              <a:spcBef>
                <a:spcPts val="0"/>
              </a:spcBef>
              <a:spcAft>
                <a:spcPts val="0"/>
              </a:spcAft>
              <a:buNone/>
            </a:pPr>
            <a:r>
              <a:rPr lang="en" sz="1100">
                <a:solidFill>
                  <a:srgbClr val="E4E5B8"/>
                </a:solidFill>
                <a:latin typeface="Georgia"/>
                <a:ea typeface="Georgia"/>
                <a:cs typeface="Georgia"/>
                <a:sym typeface="Georgia"/>
              </a:rPr>
              <a:t>Before he was sentenced, however, young Herndon told the court: “You may succeed in killing one, two, even a score of working-class organizers. But you cannot kill the working class.” In the beginning stages of the case, the ILD had immediately taken charge of the defense, which was then in the hands of a young Black Atlanta attorney, Ben Davis, Jr. The case was linked up with the Scottsboro struggle as a symbol of the racist persecution of Blacks. A long legal battle ensued. Mass meetings and huge petition campaigns were launched as part of the defense effort. The case was fought through to the Supreme Court, which at first sustained the conviction, but ultimately reversed it by a five to four decision. Herndon, out on bail, was finally freed in 1937. </a:t>
            </a:r>
            <a:endParaRPr sz="1100">
              <a:solidFill>
                <a:srgbClr val="E4E5B8"/>
              </a:solidFill>
              <a:latin typeface="Georgia"/>
              <a:ea typeface="Georgia"/>
              <a:cs typeface="Georgia"/>
              <a:sym typeface="Georgia"/>
            </a:endParaRPr>
          </a:p>
        </p:txBody>
      </p:sp>
      <p:sp>
        <p:nvSpPr>
          <p:cNvPr id="164" name="Google Shape;164;p25"/>
          <p:cNvSpPr txBox="1"/>
          <p:nvPr/>
        </p:nvSpPr>
        <p:spPr>
          <a:xfrm>
            <a:off x="3572900" y="2009075"/>
            <a:ext cx="559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165" name="Google Shape;165;p25"/>
          <p:cNvPicPr preferRelativeResize="0"/>
          <p:nvPr/>
        </p:nvPicPr>
        <p:blipFill>
          <a:blip r:embed="rId4">
            <a:alphaModFix/>
          </a:blip>
          <a:stretch>
            <a:fillRect/>
          </a:stretch>
        </p:blipFill>
        <p:spPr>
          <a:xfrm>
            <a:off x="6684375" y="1137574"/>
            <a:ext cx="2185175" cy="2743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6"/>
          <p:cNvSpPr txBox="1"/>
          <p:nvPr>
            <p:ph type="title"/>
          </p:nvPr>
        </p:nvSpPr>
        <p:spPr>
          <a:xfrm>
            <a:off x="1658025" y="264300"/>
            <a:ext cx="7249800" cy="5727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lang="en" sz="3000">
                <a:solidFill>
                  <a:srgbClr val="E4E5B8"/>
                </a:solidFill>
                <a:latin typeface="Georgia"/>
                <a:ea typeface="Georgia"/>
                <a:cs typeface="Georgia"/>
                <a:sym typeface="Georgia"/>
              </a:rPr>
              <a:t>Claudia Jones</a:t>
            </a:r>
            <a:endParaRPr sz="4700">
              <a:solidFill>
                <a:srgbClr val="E4E5B8"/>
              </a:solidFill>
              <a:latin typeface="Georgia"/>
              <a:ea typeface="Georgia"/>
              <a:cs typeface="Georgia"/>
              <a:sym typeface="Georgia"/>
            </a:endParaRPr>
          </a:p>
        </p:txBody>
      </p:sp>
      <p:pic>
        <p:nvPicPr>
          <p:cNvPr id="172" name="Google Shape;172;p2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73" name="Google Shape;173;p26"/>
          <p:cNvSpPr txBox="1"/>
          <p:nvPr/>
        </p:nvSpPr>
        <p:spPr>
          <a:xfrm>
            <a:off x="99625" y="1143475"/>
            <a:ext cx="6136500" cy="444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rgbClr val="E4E5B8"/>
                </a:solidFill>
              </a:rPr>
              <a:t>“</a:t>
            </a:r>
            <a:r>
              <a:rPr lang="en" sz="1100">
                <a:solidFill>
                  <a:srgbClr val="E4E5B8"/>
                </a:solidFill>
                <a:latin typeface="Times New Roman"/>
                <a:ea typeface="Times New Roman"/>
                <a:cs typeface="Times New Roman"/>
                <a:sym typeface="Times New Roman"/>
              </a:rPr>
              <a:t>Historically, the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woman has been the guardian, the Protector, of the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family. From the days of the slave traders down to the present, the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woman has had the responsibility of caring for the needs of the family, of militancy shielding it from the blows of Jim Crow insults, of rearing children in an atmosphere of lynch terror, segregation, and police brutality, and of fighting for an education for the children. </a:t>
            </a:r>
            <a:endParaRPr sz="1100">
              <a:solidFill>
                <a:srgbClr val="E4E5B8"/>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1100">
              <a:solidFill>
                <a:srgbClr val="E4E5B8"/>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100">
                <a:solidFill>
                  <a:srgbClr val="E4E5B8"/>
                </a:solidFill>
                <a:latin typeface="Times New Roman"/>
                <a:ea typeface="Times New Roman"/>
                <a:cs typeface="Times New Roman"/>
                <a:sym typeface="Times New Roman"/>
              </a:rPr>
              <a:t>The intensified oppression of the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people, which has been a hallmark of the postwar reactionary offensive, cannot therefore but lead to an acceleration of the militancy of the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woman. As a mother, as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and as a worker, the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woman fights against the wiping out of the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family, against the Jim Crow ghetto existence which destroys the health, morale, and the very life of millions of her sisters, brothers, and children. </a:t>
            </a:r>
            <a:endParaRPr sz="1100">
              <a:solidFill>
                <a:srgbClr val="E4E5B8"/>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1100">
              <a:solidFill>
                <a:srgbClr val="E4E5B8"/>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100">
                <a:solidFill>
                  <a:srgbClr val="E4E5B8"/>
                </a:solidFill>
                <a:latin typeface="Times New Roman"/>
                <a:ea typeface="Times New Roman"/>
                <a:cs typeface="Times New Roman"/>
                <a:sym typeface="Times New Roman"/>
              </a:rPr>
              <a:t>Viewed in this light, it is not accidental that the American bourgeoisie has intensified its oppression, not only of the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people in general, but of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women in particular. Nothing so exposes the drive to fascination in the nation as the callous attitude which the bourgeoisie displays and cultivates toward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women. The vaunted boast of the ideologists of Big Business — that American women possess the “greatest equality” in the world is exposed in all its hypocrisy in the Soviet Union, the New Democracies and the formerly oppressed land of China, women are attaining new heights of equality. But above all else, Wall Street’s boast stops at the water’s edge where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and working-class women are concerned. Not equality, but degradation and super-exploitation: this is the actual lot of </a:t>
            </a:r>
            <a:r>
              <a:rPr lang="en" sz="1100">
                <a:solidFill>
                  <a:srgbClr val="E4E5B8"/>
                </a:solidFill>
                <a:latin typeface="Times New Roman"/>
                <a:ea typeface="Times New Roman"/>
                <a:cs typeface="Times New Roman"/>
                <a:sym typeface="Times New Roman"/>
              </a:rPr>
              <a:t>African-American</a:t>
            </a:r>
            <a:r>
              <a:rPr lang="en" sz="1100">
                <a:solidFill>
                  <a:srgbClr val="E4E5B8"/>
                </a:solidFill>
                <a:latin typeface="Times New Roman"/>
                <a:ea typeface="Times New Roman"/>
                <a:cs typeface="Times New Roman"/>
                <a:sym typeface="Times New Roman"/>
              </a:rPr>
              <a:t> women!”</a:t>
            </a:r>
            <a:endParaRPr sz="1100">
              <a:solidFill>
                <a:srgbClr val="E4E5B8"/>
              </a:solidFill>
              <a:latin typeface="Georgia"/>
              <a:ea typeface="Georgia"/>
              <a:cs typeface="Georgia"/>
              <a:sym typeface="Georgia"/>
            </a:endParaRPr>
          </a:p>
        </p:txBody>
      </p:sp>
      <p:sp>
        <p:nvSpPr>
          <p:cNvPr id="174" name="Google Shape;174;p26"/>
          <p:cNvSpPr txBox="1"/>
          <p:nvPr/>
        </p:nvSpPr>
        <p:spPr>
          <a:xfrm>
            <a:off x="6867050" y="2577500"/>
            <a:ext cx="380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175" name="Google Shape;175;p26"/>
          <p:cNvPicPr preferRelativeResize="0"/>
          <p:nvPr/>
        </p:nvPicPr>
        <p:blipFill>
          <a:blip r:embed="rId4">
            <a:alphaModFix/>
          </a:blip>
          <a:stretch>
            <a:fillRect/>
          </a:stretch>
        </p:blipFill>
        <p:spPr>
          <a:xfrm>
            <a:off x="6324825" y="1241838"/>
            <a:ext cx="2710601" cy="142308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7"/>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New Members Introductions</a:t>
            </a:r>
            <a:endParaRPr sz="5200">
              <a:solidFill>
                <a:srgbClr val="E4E5B8"/>
              </a:solidFill>
              <a:latin typeface="Georgia"/>
              <a:ea typeface="Georgia"/>
              <a:cs typeface="Georgia"/>
              <a:sym typeface="Georgia"/>
            </a:endParaRPr>
          </a:p>
        </p:txBody>
      </p:sp>
      <p:pic>
        <p:nvPicPr>
          <p:cNvPr id="181" name="Google Shape;181;p27"/>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New Member Introductions</a:t>
            </a:r>
            <a:endParaRPr>
              <a:solidFill>
                <a:srgbClr val="E4E5B8"/>
              </a:solidFill>
              <a:latin typeface="Georgia"/>
              <a:ea typeface="Georgia"/>
              <a:cs typeface="Georgia"/>
              <a:sym typeface="Georgia"/>
            </a:endParaRPr>
          </a:p>
        </p:txBody>
      </p:sp>
      <p:pic>
        <p:nvPicPr>
          <p:cNvPr id="188" name="Google Shape;188;p2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89" name="Google Shape;189;p28"/>
          <p:cNvSpPr txBox="1"/>
          <p:nvPr/>
        </p:nvSpPr>
        <p:spPr>
          <a:xfrm>
            <a:off x="472000" y="1464375"/>
            <a:ext cx="8096400" cy="3263100"/>
          </a:xfrm>
          <a:prstGeom prst="rect">
            <a:avLst/>
          </a:prstGeom>
          <a:noFill/>
          <a:ln>
            <a:noFill/>
          </a:ln>
        </p:spPr>
        <p:txBody>
          <a:bodyPr anchorCtr="0" anchor="t" bIns="91425" lIns="91425" spcFirstLastPara="1" rIns="91425" wrap="square" tIns="91425">
            <a:spAutoFit/>
          </a:bodyPr>
          <a:lstStyle/>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is your name, pronouns and state (or country/territory)?</a:t>
            </a:r>
            <a:endParaRPr sz="25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Where do you work? Is it unionized?</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How did you find out about the People’s School?</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do you think about </a:t>
            </a:r>
            <a:r>
              <a:rPr lang="en" sz="2500">
                <a:solidFill>
                  <a:srgbClr val="E4E5B8"/>
                </a:solidFill>
                <a:latin typeface="Georgia"/>
                <a:ea typeface="Georgia"/>
                <a:cs typeface="Georgia"/>
                <a:sym typeface="Georgia"/>
              </a:rPr>
              <a:t>tonight's</a:t>
            </a:r>
            <a:r>
              <a:rPr lang="en" sz="2500">
                <a:solidFill>
                  <a:srgbClr val="E4E5B8"/>
                </a:solidFill>
                <a:latin typeface="Georgia"/>
                <a:ea typeface="Georgia"/>
                <a:cs typeface="Georgia"/>
                <a:sym typeface="Georgia"/>
              </a:rPr>
              <a:t> class?</a:t>
            </a:r>
            <a:endParaRPr sz="2500">
              <a:solidFill>
                <a:srgbClr val="E4E5B8"/>
              </a:solidFill>
              <a:latin typeface="Georgia"/>
              <a:ea typeface="Georgia"/>
              <a:cs typeface="Georgia"/>
              <a:sym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9"/>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400">
                <a:solidFill>
                  <a:srgbClr val="E4E5B8"/>
                </a:solidFill>
                <a:latin typeface="Georgia"/>
                <a:ea typeface="Georgia"/>
                <a:cs typeface="Georgia"/>
                <a:sym typeface="Georgia"/>
              </a:rPr>
              <a:t>“Why I Am A Communist” </a:t>
            </a:r>
            <a:endParaRPr sz="4400">
              <a:solidFill>
                <a:srgbClr val="E4E5B8"/>
              </a:solidFill>
              <a:latin typeface="Georgia"/>
              <a:ea typeface="Georgia"/>
              <a:cs typeface="Georgia"/>
              <a:sym typeface="Georgia"/>
            </a:endParaRPr>
          </a:p>
          <a:p>
            <a:pPr indent="0" lvl="0" marL="0" rtl="0" algn="ctr">
              <a:spcBef>
                <a:spcPts val="0"/>
              </a:spcBef>
              <a:spcAft>
                <a:spcPts val="0"/>
              </a:spcAft>
              <a:buNone/>
            </a:pPr>
            <a:r>
              <a:rPr lang="en" sz="4400">
                <a:solidFill>
                  <a:srgbClr val="E4E5B8"/>
                </a:solidFill>
                <a:latin typeface="Georgia"/>
                <a:ea typeface="Georgia"/>
                <a:cs typeface="Georgia"/>
                <a:sym typeface="Georgia"/>
              </a:rPr>
              <a:t>By Ben Davis Jr.</a:t>
            </a:r>
            <a:r>
              <a:rPr lang="en" sz="5000">
                <a:solidFill>
                  <a:srgbClr val="E4E5B8"/>
                </a:solidFill>
                <a:latin typeface="Georgia"/>
                <a:ea typeface="Georgia"/>
                <a:cs typeface="Georgia"/>
                <a:sym typeface="Georgia"/>
              </a:rPr>
              <a:t> </a:t>
            </a:r>
            <a:endParaRPr sz="5000">
              <a:solidFill>
                <a:srgbClr val="E4E5B8"/>
              </a:solidFill>
              <a:latin typeface="Georgia"/>
              <a:ea typeface="Georgia"/>
              <a:cs typeface="Georgia"/>
              <a:sym typeface="Georgia"/>
            </a:endParaRPr>
          </a:p>
        </p:txBody>
      </p:sp>
      <p:pic>
        <p:nvPicPr>
          <p:cNvPr id="195" name="Google Shape;195;p29"/>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Why I am a Communist</a:t>
            </a:r>
            <a:endParaRPr>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202" name="Google Shape;202;p3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03" name="Google Shape;203;p30"/>
          <p:cNvSpPr txBox="1"/>
          <p:nvPr/>
        </p:nvSpPr>
        <p:spPr>
          <a:xfrm>
            <a:off x="147500" y="1101300"/>
            <a:ext cx="5744700" cy="437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E4E5B8"/>
                </a:solidFill>
                <a:latin typeface="Georgia"/>
                <a:ea typeface="Georgia"/>
                <a:cs typeface="Georgia"/>
                <a:sym typeface="Georgia"/>
              </a:rPr>
              <a:t>In fact, the drive against the Communists is aimed, above all, against the labor</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sz="1300">
                <a:solidFill>
                  <a:srgbClr val="E4E5B8"/>
                </a:solidFill>
                <a:latin typeface="Georgia"/>
                <a:ea typeface="Georgia"/>
                <a:cs typeface="Georgia"/>
                <a:sym typeface="Georgia"/>
              </a:rPr>
              <a:t>movement, against all anti-fascists, liberals, and progressives, against democracy─and against truth itself. Whether one agrees with the Communist Party or not, one must at least know the truth about it. One must not permit his ideas to be shaped by the hysteria which now passes as a "crusade against Communism."</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sz="1300">
                <a:solidFill>
                  <a:srgbClr val="E4E5B8"/>
                </a:solidFill>
                <a:latin typeface="Georgia"/>
                <a:ea typeface="Georgia"/>
                <a:cs typeface="Georgia"/>
                <a:sym typeface="Georgia"/>
              </a:rPr>
              <a:t>Everywhere one turns today—over the big business controlled radio and the monopoly press—it is "Communist this" and "Communist that." In most cases, it is neither "this" nor “that.” Quite the contrary. The big gobs of mud thrown in the direction of the Communist inevitably splash their filth upon everything else decent and forward-looking in American life.</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300">
                <a:solidFill>
                  <a:srgbClr val="E4E5B8"/>
                </a:solidFill>
                <a:latin typeface="Georgia"/>
                <a:ea typeface="Georgia"/>
                <a:cs typeface="Georgia"/>
                <a:sym typeface="Georgia"/>
              </a:rPr>
              <a:t>This, of course, is not difficult for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people to understand. For, of all the minority groups, in the United States, none has been splashed with more mud than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at the hands of the monopoly press and other big-money controlled avenues of propaganda and information.</a:t>
            </a:r>
            <a:endParaRPr sz="1100">
              <a:latin typeface="Georgia"/>
              <a:ea typeface="Georgia"/>
              <a:cs typeface="Georgia"/>
              <a:sym typeface="Georgia"/>
            </a:endParaRPr>
          </a:p>
        </p:txBody>
      </p:sp>
      <p:pic>
        <p:nvPicPr>
          <p:cNvPr id="204" name="Google Shape;204;p30"/>
          <p:cNvPicPr preferRelativeResize="0"/>
          <p:nvPr/>
        </p:nvPicPr>
        <p:blipFill>
          <a:blip r:embed="rId4">
            <a:alphaModFix/>
          </a:blip>
          <a:stretch>
            <a:fillRect/>
          </a:stretch>
        </p:blipFill>
        <p:spPr>
          <a:xfrm>
            <a:off x="5978550" y="1203750"/>
            <a:ext cx="3016275" cy="2262200"/>
          </a:xfrm>
          <a:prstGeom prst="rect">
            <a:avLst/>
          </a:prstGeom>
          <a:noFill/>
          <a:ln>
            <a:noFill/>
          </a:ln>
        </p:spPr>
      </p:pic>
      <p:sp>
        <p:nvSpPr>
          <p:cNvPr id="205" name="Google Shape;205;p30"/>
          <p:cNvSpPr txBox="1"/>
          <p:nvPr/>
        </p:nvSpPr>
        <p:spPr>
          <a:xfrm>
            <a:off x="5978550" y="3465950"/>
            <a:ext cx="3186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E4E5B8"/>
                </a:solidFill>
                <a:latin typeface="Georgia"/>
                <a:ea typeface="Georgia"/>
                <a:cs typeface="Georgia"/>
                <a:sym typeface="Georgia"/>
              </a:rPr>
              <a:t>Benjamin Davis, Jr. (1903-1964)</a:t>
            </a:r>
            <a:endParaRPr sz="2000">
              <a:solidFill>
                <a:srgbClr val="E4E5B8"/>
              </a:solidFill>
              <a:latin typeface="Georgia"/>
              <a:ea typeface="Georgia"/>
              <a:cs typeface="Georgia"/>
              <a:sym typeface="Georgi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..why, as a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American, I am a Communist.</a:t>
            </a:r>
            <a:endParaRPr>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212" name="Google Shape;212;p3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13" name="Google Shape;213;p31"/>
          <p:cNvSpPr txBox="1"/>
          <p:nvPr/>
        </p:nvSpPr>
        <p:spPr>
          <a:xfrm>
            <a:off x="93100" y="1342500"/>
            <a:ext cx="5030100" cy="358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E4E5B8"/>
                </a:solidFill>
                <a:latin typeface="Georgia"/>
                <a:ea typeface="Georgia"/>
                <a:cs typeface="Georgia"/>
                <a:sym typeface="Georgia"/>
              </a:rPr>
              <a:t>Anti-Communism has its source in the ruling circles of big Business and domestic fascism within our country. But it would be a major error to identify with these sinister circles the millions of workers and common people—</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and white— who are not Communists or who do not accept the Communist program. </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sz="1300">
                <a:solidFill>
                  <a:srgbClr val="E4E5B8"/>
                </a:solidFill>
                <a:latin typeface="Georgia"/>
                <a:ea typeface="Georgia"/>
                <a:cs typeface="Georgia"/>
                <a:sym typeface="Georgia"/>
              </a:rPr>
              <a:t>For they are, like the Communists, victimized by these same groups. There are many approaches to answering the question of "Why I am a Communist," all of which are interconnected, and which enter into my convictions. </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300">
                <a:solidFill>
                  <a:srgbClr val="E4E5B8"/>
                </a:solidFill>
                <a:latin typeface="Georgia"/>
                <a:ea typeface="Georgia"/>
                <a:cs typeface="Georgia"/>
                <a:sym typeface="Georgia"/>
              </a:rPr>
              <a:t>Obviously, one cannot go into the whole range of them here. For purposes of this paper, I shall limit myself principally to explaining briefly, why, as a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American, I am a Communist.</a:t>
            </a:r>
            <a:endParaRPr sz="1300">
              <a:solidFill>
                <a:srgbClr val="E4E5B8"/>
              </a:solidFill>
              <a:latin typeface="Georgia"/>
              <a:ea typeface="Georgia"/>
              <a:cs typeface="Georgia"/>
              <a:sym typeface="Georgia"/>
            </a:endParaRPr>
          </a:p>
        </p:txBody>
      </p:sp>
      <p:sp>
        <p:nvSpPr>
          <p:cNvPr id="214" name="Google Shape;214;p31"/>
          <p:cNvSpPr txBox="1"/>
          <p:nvPr/>
        </p:nvSpPr>
        <p:spPr>
          <a:xfrm>
            <a:off x="5162050" y="4643750"/>
            <a:ext cx="328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E4E5B8"/>
                </a:solidFill>
                <a:latin typeface="Georgia"/>
                <a:ea typeface="Georgia"/>
                <a:cs typeface="Georgia"/>
                <a:sym typeface="Georgia"/>
              </a:rPr>
              <a:t>Image: Soviet Anti-Racism Propaganda</a:t>
            </a:r>
            <a:endParaRPr>
              <a:solidFill>
                <a:srgbClr val="E4E5B8"/>
              </a:solidFill>
              <a:latin typeface="Georgia"/>
              <a:ea typeface="Georgia"/>
              <a:cs typeface="Georgia"/>
              <a:sym typeface="Georgia"/>
            </a:endParaRPr>
          </a:p>
        </p:txBody>
      </p:sp>
      <p:pic>
        <p:nvPicPr>
          <p:cNvPr id="215" name="Google Shape;215;p31"/>
          <p:cNvPicPr preferRelativeResize="0"/>
          <p:nvPr/>
        </p:nvPicPr>
        <p:blipFill>
          <a:blip r:embed="rId4">
            <a:alphaModFix/>
          </a:blip>
          <a:stretch>
            <a:fillRect/>
          </a:stretch>
        </p:blipFill>
        <p:spPr>
          <a:xfrm>
            <a:off x="5443148" y="1162449"/>
            <a:ext cx="2720427" cy="34813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2"/>
          <p:cNvSpPr txBox="1"/>
          <p:nvPr>
            <p:ph type="title"/>
          </p:nvPr>
        </p:nvSpPr>
        <p:spPr>
          <a:xfrm>
            <a:off x="1658025" y="264300"/>
            <a:ext cx="7249800" cy="785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2244">
                <a:solidFill>
                  <a:srgbClr val="E4E5B8"/>
                </a:solidFill>
                <a:latin typeface="Georgia"/>
                <a:ea typeface="Georgia"/>
                <a:cs typeface="Georgia"/>
                <a:sym typeface="Georgia"/>
              </a:rPr>
              <a:t>African-American</a:t>
            </a:r>
            <a:r>
              <a:rPr lang="en" sz="2244">
                <a:solidFill>
                  <a:srgbClr val="E4E5B8"/>
                </a:solidFill>
                <a:latin typeface="Georgia"/>
                <a:ea typeface="Georgia"/>
                <a:cs typeface="Georgia"/>
                <a:sym typeface="Georgia"/>
              </a:rPr>
              <a:t> AMERICANS WANT FIRST-CLASS CITIZENSHIP </a:t>
            </a:r>
            <a:endParaRPr sz="2244">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222" name="Google Shape;222;p3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23" name="Google Shape;223;p32"/>
          <p:cNvSpPr txBox="1"/>
          <p:nvPr/>
        </p:nvSpPr>
        <p:spPr>
          <a:xfrm>
            <a:off x="147500" y="1101300"/>
            <a:ext cx="6183000" cy="439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rgbClr val="E4E5B8"/>
                </a:solidFill>
                <a:latin typeface="Georgia"/>
                <a:ea typeface="Georgia"/>
                <a:cs typeface="Georgia"/>
                <a:sym typeface="Georgia"/>
              </a:rPr>
              <a:t>As a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American, I want to be free. I want equal opportunities, equal rights; I want to be accorded the same dignity as a human being and the same status as a citizen as any other American. This is my constitutional right. I want first-class, unconditional citizenship. I want it, and am entitled to it, now. I want to be free of discrimination, Jim Crow, segregation, lynch law; I want to be free of second-class citizenship.</a:t>
            </a:r>
            <a:endParaRPr sz="1200">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sz="1200">
                <a:solidFill>
                  <a:srgbClr val="E4E5B8"/>
                </a:solidFill>
                <a:latin typeface="Georgia"/>
                <a:ea typeface="Georgia"/>
                <a:cs typeface="Georgia"/>
                <a:sym typeface="Georgia"/>
              </a:rPr>
              <a:t> In short, I want, as an American citizen, to enjoy the four freedoms which were proclaimed by the late Franklin D. Roosevelt, and which the State Department is interested hypocritically in prating about for every place except America. This is the deepest and most determined desire of the fifteen million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citizens of America. All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es, in one form or another—or to one degree or another—are affected by Jim Crow, segregation and discrimination. </a:t>
            </a:r>
            <a:endParaRPr sz="12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200">
                <a:solidFill>
                  <a:srgbClr val="E4E5B8"/>
                </a:solidFill>
                <a:latin typeface="Georgia"/>
                <a:ea typeface="Georgia"/>
                <a:cs typeface="Georgia"/>
                <a:sym typeface="Georgia"/>
              </a:rPr>
              <a:t>The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workers, that is, the great mass of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es, bear the heaviest brunt of the national Jim Crow system. But the relatively tiny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upper class, as well as the middle class, are also hit by discrimination. They have neither political, social nor economic equality, and they are confined almost exclusively to the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market, which they must share with the white ruling class, without being able to share equally the general market of white consumers over which Wall Street maintains undisputed sway. </a:t>
            </a:r>
            <a:endParaRPr sz="1100">
              <a:latin typeface="Georgia"/>
              <a:ea typeface="Georgia"/>
              <a:cs typeface="Georgia"/>
              <a:sym typeface="Georgia"/>
            </a:endParaRPr>
          </a:p>
        </p:txBody>
      </p:sp>
      <p:sp>
        <p:nvSpPr>
          <p:cNvPr id="224" name="Google Shape;224;p32"/>
          <p:cNvSpPr txBox="1"/>
          <p:nvPr/>
        </p:nvSpPr>
        <p:spPr>
          <a:xfrm>
            <a:off x="5892200" y="1203750"/>
            <a:ext cx="273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225" name="Google Shape;225;p32"/>
          <p:cNvPicPr preferRelativeResize="0"/>
          <p:nvPr/>
        </p:nvPicPr>
        <p:blipFill>
          <a:blip r:embed="rId4">
            <a:alphaModFix/>
          </a:blip>
          <a:stretch>
            <a:fillRect/>
          </a:stretch>
        </p:blipFill>
        <p:spPr>
          <a:xfrm>
            <a:off x="6330500" y="1203750"/>
            <a:ext cx="2577325" cy="360828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Discrimination</a:t>
            </a:r>
            <a:endParaRPr>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232" name="Google Shape;232;p3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33" name="Google Shape;233;p33"/>
          <p:cNvSpPr txBox="1"/>
          <p:nvPr/>
        </p:nvSpPr>
        <p:spPr>
          <a:xfrm>
            <a:off x="147500" y="1101300"/>
            <a:ext cx="4908600" cy="404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E4E5B8"/>
                </a:solidFill>
                <a:latin typeface="Georgia"/>
                <a:ea typeface="Georgia"/>
                <a:cs typeface="Georgia"/>
                <a:sym typeface="Georgia"/>
              </a:rPr>
              <a:t> On the elementary issues of democracy in the deep South, where the great majority of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people live, the white primary, injustice in the courts, lynch terror, lack of educational facilities, Jim Crow are endured by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from top to bottom.</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sz="1300">
                <a:solidFill>
                  <a:srgbClr val="E4E5B8"/>
                </a:solidFill>
                <a:latin typeface="Georgia"/>
                <a:ea typeface="Georgia"/>
                <a:cs typeface="Georgia"/>
                <a:sym typeface="Georgia"/>
              </a:rPr>
              <a:t>I, for example, through no virtue of my own, was born into a middle-class family, and received essentially the same educational advantages of one from a white middle class family. But when I board the trolley in Atlanta or Birmingham, I am not asked my class origin among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es, nor are my university degrees inquired about. I must still sit in the Jim Crow section of the car.</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300">
                <a:solidFill>
                  <a:srgbClr val="E4E5B8"/>
                </a:solidFill>
                <a:latin typeface="Georgia"/>
                <a:ea typeface="Georgia"/>
                <a:cs typeface="Georgia"/>
                <a:sym typeface="Georgia"/>
              </a:rPr>
              <a:t>Discrimination cuts across all sections and classes of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people. So, with other walks of life. The white citizen of any class does not have that additional indignity to undergo, even though he may be exploited as a worker.</a:t>
            </a:r>
            <a:endParaRPr sz="1300">
              <a:solidFill>
                <a:srgbClr val="E4E5B8"/>
              </a:solidFill>
              <a:latin typeface="Georgia"/>
              <a:ea typeface="Georgia"/>
              <a:cs typeface="Georgia"/>
              <a:sym typeface="Georgia"/>
            </a:endParaRPr>
          </a:p>
        </p:txBody>
      </p:sp>
      <p:sp>
        <p:nvSpPr>
          <p:cNvPr id="234" name="Google Shape;234;p33"/>
          <p:cNvSpPr txBox="1"/>
          <p:nvPr/>
        </p:nvSpPr>
        <p:spPr>
          <a:xfrm>
            <a:off x="5892200" y="1203750"/>
            <a:ext cx="273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235" name="Google Shape;235;p33"/>
          <p:cNvPicPr preferRelativeResize="0"/>
          <p:nvPr/>
        </p:nvPicPr>
        <p:blipFill>
          <a:blip r:embed="rId4">
            <a:alphaModFix/>
          </a:blip>
          <a:stretch>
            <a:fillRect/>
          </a:stretch>
        </p:blipFill>
        <p:spPr>
          <a:xfrm>
            <a:off x="5337146" y="1203750"/>
            <a:ext cx="3510980" cy="35051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Jim Crow</a:t>
            </a:r>
            <a:endParaRPr>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242" name="Google Shape;242;p3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43" name="Google Shape;243;p34"/>
          <p:cNvSpPr txBox="1"/>
          <p:nvPr/>
        </p:nvSpPr>
        <p:spPr>
          <a:xfrm>
            <a:off x="147500" y="1101300"/>
            <a:ext cx="5744700" cy="404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E4E5B8"/>
                </a:solidFill>
                <a:latin typeface="Georgia"/>
                <a:ea typeface="Georgia"/>
                <a:cs typeface="Georgia"/>
                <a:sym typeface="Georgia"/>
              </a:rPr>
              <a:t>The Jim Crow system has its sharpest expressions in the South. But it spreads its tentacles all over America, including New York, where I share in common with all other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es the denial of my constitutional right to live, for example, at 72nd Street and Fifth Avenue, an exclusive, lily-white area. </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sz="1300">
                <a:solidFill>
                  <a:srgbClr val="E4E5B8"/>
                </a:solidFill>
                <a:latin typeface="Georgia"/>
                <a:ea typeface="Georgia"/>
                <a:cs typeface="Georgia"/>
                <a:sym typeface="Georgia"/>
              </a:rPr>
              <a:t>The restrictive covenant, against which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people, their labor and progressive white allies are fighting, makes quite immaterial any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's ability to pay the high rent at 72nd Street. That, too, is Jim Crow à la New York, and it works its ways not only in housing but in jobs, civil rights, the slum-infested ghetto, education and in other fields—sometimes covertly and subtly, but, nevertheless, it is there. </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300">
                <a:solidFill>
                  <a:srgbClr val="E4E5B8"/>
                </a:solidFill>
                <a:latin typeface="Georgia"/>
                <a:ea typeface="Georgia"/>
                <a:cs typeface="Georgia"/>
                <a:sym typeface="Georgia"/>
              </a:rPr>
              <a:t>My personal daily experience with Jim Crow—which experiences need no detailing because they are universally recognized as the basic experience of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people— confronted me all the way from my native state of Georgia to Massachusetts, where I attended Amherst College and Harvard Law School.</a:t>
            </a:r>
            <a:endParaRPr sz="1300">
              <a:solidFill>
                <a:srgbClr val="E4E5B8"/>
              </a:solidFill>
              <a:latin typeface="Georgia"/>
              <a:ea typeface="Georgia"/>
              <a:cs typeface="Georgia"/>
              <a:sym typeface="Georgia"/>
            </a:endParaRPr>
          </a:p>
        </p:txBody>
      </p:sp>
      <p:sp>
        <p:nvSpPr>
          <p:cNvPr id="244" name="Google Shape;244;p34"/>
          <p:cNvSpPr txBox="1"/>
          <p:nvPr/>
        </p:nvSpPr>
        <p:spPr>
          <a:xfrm>
            <a:off x="5892200" y="1203750"/>
            <a:ext cx="273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245" name="Google Shape;245;p34"/>
          <p:cNvPicPr preferRelativeResize="0"/>
          <p:nvPr/>
        </p:nvPicPr>
        <p:blipFill>
          <a:blip r:embed="rId4">
            <a:alphaModFix/>
          </a:blip>
          <a:stretch>
            <a:fillRect/>
          </a:stretch>
        </p:blipFill>
        <p:spPr>
          <a:xfrm>
            <a:off x="5892200" y="1317159"/>
            <a:ext cx="3099400" cy="250917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For Liberty</a:t>
            </a:r>
            <a:endParaRPr>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252" name="Google Shape;252;p3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53" name="Google Shape;253;p35"/>
          <p:cNvSpPr txBox="1"/>
          <p:nvPr/>
        </p:nvSpPr>
        <p:spPr>
          <a:xfrm>
            <a:off x="74325" y="3834300"/>
            <a:ext cx="8833500" cy="13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800"/>
              </a:spcAft>
              <a:buNone/>
            </a:pPr>
            <a:r>
              <a:rPr lang="en" sz="1300">
                <a:solidFill>
                  <a:srgbClr val="E4E5B8"/>
                </a:solidFill>
                <a:latin typeface="Georgia"/>
                <a:ea typeface="Georgia"/>
                <a:cs typeface="Georgia"/>
                <a:sym typeface="Georgia"/>
              </a:rPr>
              <a:t>I am a typical American, who loves liberty and freedom—the same liberty and freedom that a Dewey and a Truman would sacrifice to the golden altar of American imperialism, in the name of "fighting Communism." Out of my personal experiences as a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American, and in quest of the liberty, freedom and equal rights proclaimed in the Constitution, the Bill of Rights, and the Declaration of Independence, I, like thousands of other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es—and white citizens ─ joined the Communist Party.</a:t>
            </a:r>
            <a:endParaRPr sz="1300">
              <a:solidFill>
                <a:srgbClr val="E4E5B8"/>
              </a:solidFill>
              <a:latin typeface="Georgia"/>
              <a:ea typeface="Georgia"/>
              <a:cs typeface="Georgia"/>
              <a:sym typeface="Georgia"/>
            </a:endParaRPr>
          </a:p>
        </p:txBody>
      </p:sp>
      <p:sp>
        <p:nvSpPr>
          <p:cNvPr id="254" name="Google Shape;254;p35"/>
          <p:cNvSpPr txBox="1"/>
          <p:nvPr/>
        </p:nvSpPr>
        <p:spPr>
          <a:xfrm>
            <a:off x="5892200" y="1203750"/>
            <a:ext cx="273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255" name="Google Shape;255;p35"/>
          <p:cNvPicPr preferRelativeResize="0"/>
          <p:nvPr/>
        </p:nvPicPr>
        <p:blipFill>
          <a:blip r:embed="rId4">
            <a:alphaModFix/>
          </a:blip>
          <a:stretch>
            <a:fillRect/>
          </a:stretch>
        </p:blipFill>
        <p:spPr>
          <a:xfrm>
            <a:off x="1758075" y="1203750"/>
            <a:ext cx="5261100" cy="26305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I JOINED IN THE HEAT OF BATTLE </a:t>
            </a:r>
            <a:endParaRPr>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262" name="Google Shape;262;p3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63" name="Google Shape;263;p36"/>
          <p:cNvSpPr txBox="1"/>
          <p:nvPr/>
        </p:nvSpPr>
        <p:spPr>
          <a:xfrm>
            <a:off x="147500" y="1101300"/>
            <a:ext cx="6611100" cy="427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E4E5B8"/>
                </a:solidFill>
                <a:latin typeface="Georgia"/>
                <a:ea typeface="Georgia"/>
                <a:cs typeface="Georgia"/>
                <a:sym typeface="Georgia"/>
              </a:rPr>
              <a:t>I became a member of the Party in January 1933, in the heat of battle. At the time, I was serving as defense attorney for Angelo Herndon in Atlanta, Georgia, where Herndon, an eighteen-year-old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youth, had been framed on a charge of inciting to insurrection─a charge based on an antiquated and outmoded statute. </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sz="1300">
                <a:solidFill>
                  <a:srgbClr val="E4E5B8"/>
                </a:solidFill>
                <a:latin typeface="Georgia"/>
                <a:ea typeface="Georgia"/>
                <a:cs typeface="Georgia"/>
                <a:sym typeface="Georgia"/>
              </a:rPr>
              <a:t>The charge carried with it the death penalty, but the jury "mercifully"—as I was given to understand by the judge—recommended twenty years for young Herndon on the Georgia chain-gang! Such "mercy," of course, meant a living death instead of an instantaneous death in the electric chair. </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300">
                <a:solidFill>
                  <a:srgbClr val="E4E5B8"/>
                </a:solidFill>
                <a:latin typeface="Georgia"/>
                <a:ea typeface="Georgia"/>
                <a:cs typeface="Georgia"/>
                <a:sym typeface="Georgia"/>
              </a:rPr>
              <a:t>Of what was Herndon "guilty"? He had led a demonstration of unemployed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and white workers to City Hall, had been found with a couple of Communist pamphlets in his possession, and possessed a firm and inspiringly defiant advocacy of the freedom of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es and of the liberation of the white masses from exploitation. The "dangerous" policy he then espoused as a Communist, was the unity of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es in the South with the impoverished white workers and poor farmers. His sentence was so raw that, after an extended campaign of mass pressure and public opinion led principally by the Communist Party and International Labor Defense, he was finally freed.</a:t>
            </a:r>
            <a:endParaRPr sz="1300">
              <a:solidFill>
                <a:srgbClr val="E4E5B8"/>
              </a:solidFill>
              <a:latin typeface="Georgia"/>
              <a:ea typeface="Georgia"/>
              <a:cs typeface="Georgia"/>
              <a:sym typeface="Georgia"/>
            </a:endParaRPr>
          </a:p>
        </p:txBody>
      </p:sp>
      <p:pic>
        <p:nvPicPr>
          <p:cNvPr id="264" name="Google Shape;264;p36"/>
          <p:cNvPicPr preferRelativeResize="0"/>
          <p:nvPr/>
        </p:nvPicPr>
        <p:blipFill>
          <a:blip r:embed="rId4">
            <a:alphaModFix/>
          </a:blip>
          <a:stretch>
            <a:fillRect/>
          </a:stretch>
        </p:blipFill>
        <p:spPr>
          <a:xfrm>
            <a:off x="6921175" y="1665450"/>
            <a:ext cx="2080599" cy="274936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2689">
                <a:solidFill>
                  <a:srgbClr val="E4E5B8"/>
                </a:solidFill>
                <a:latin typeface="Georgia"/>
                <a:ea typeface="Georgia"/>
                <a:cs typeface="Georgia"/>
                <a:sym typeface="Georgia"/>
              </a:rPr>
              <a:t>Arising from the Conditions, Country and Struggle</a:t>
            </a:r>
            <a:endParaRPr sz="2689">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271" name="Google Shape;271;p3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72" name="Google Shape;272;p37"/>
          <p:cNvSpPr txBox="1"/>
          <p:nvPr/>
        </p:nvSpPr>
        <p:spPr>
          <a:xfrm>
            <a:off x="147500" y="1101300"/>
            <a:ext cx="5844300" cy="381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E4E5B8"/>
                </a:solidFill>
                <a:latin typeface="Georgia"/>
                <a:ea typeface="Georgia"/>
                <a:cs typeface="Georgia"/>
                <a:sym typeface="Georgia"/>
              </a:rPr>
              <a:t>Credit for recruiting me into the Communist Party goes to Judge Lee B. Wyatt, who had been summoned from the backwoods hinterland of the state to hear the case. So crude and viciously unconstitutional and anti-</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were his rulings (rulings which were negated when Herndon was freed), that my instant joining of the Communist Party was the only effective reply I could give. </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sz="1300">
                <a:solidFill>
                  <a:srgbClr val="E4E5B8"/>
                </a:solidFill>
                <a:latin typeface="Georgia"/>
                <a:ea typeface="Georgia"/>
                <a:cs typeface="Georgia"/>
                <a:sym typeface="Georgia"/>
              </a:rPr>
              <a:t>It is fashionable among the lunatic elements of the domestic fascists to say that "the long arm of Moscow reaches into America and does the recruiting." But Judge Wyatt came from LaGrange, Georgia. He would resent, I am sure, any imputation that he came from Moscow and his resentment would be exceeded only by the protestations from Moscow. (As for me, I've never been to the Soviet Union, but I'm looking forward with great eagerness and pleasure to that experience.)</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300">
                <a:solidFill>
                  <a:srgbClr val="E4E5B8"/>
                </a:solidFill>
                <a:latin typeface="Georgia"/>
                <a:ea typeface="Georgia"/>
                <a:cs typeface="Georgia"/>
                <a:sym typeface="Georgia"/>
              </a:rPr>
              <a:t>The point is that the Communist Party arises out of the conditions of life in the country where it exists and the struggle for a better life.</a:t>
            </a:r>
            <a:endParaRPr sz="1200">
              <a:solidFill>
                <a:srgbClr val="E4E5B8"/>
              </a:solidFill>
              <a:latin typeface="Georgia"/>
              <a:ea typeface="Georgia"/>
              <a:cs typeface="Georgia"/>
              <a:sym typeface="Georgia"/>
            </a:endParaRPr>
          </a:p>
        </p:txBody>
      </p:sp>
      <p:sp>
        <p:nvSpPr>
          <p:cNvPr id="273" name="Google Shape;273;p37"/>
          <p:cNvSpPr txBox="1"/>
          <p:nvPr/>
        </p:nvSpPr>
        <p:spPr>
          <a:xfrm>
            <a:off x="6329085" y="4479450"/>
            <a:ext cx="2213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Judge Lee B. Wyatt</a:t>
            </a:r>
            <a:endParaRPr sz="1800">
              <a:solidFill>
                <a:srgbClr val="E4E5B8"/>
              </a:solidFill>
              <a:latin typeface="Georgia"/>
              <a:ea typeface="Georgia"/>
              <a:cs typeface="Georgia"/>
              <a:sym typeface="Georgia"/>
            </a:endParaRPr>
          </a:p>
        </p:txBody>
      </p:sp>
      <p:pic>
        <p:nvPicPr>
          <p:cNvPr id="274" name="Google Shape;274;p37"/>
          <p:cNvPicPr preferRelativeResize="0"/>
          <p:nvPr/>
        </p:nvPicPr>
        <p:blipFill>
          <a:blip r:embed="rId4">
            <a:alphaModFix/>
          </a:blip>
          <a:stretch>
            <a:fillRect/>
          </a:stretch>
        </p:blipFill>
        <p:spPr>
          <a:xfrm>
            <a:off x="6418725" y="1203750"/>
            <a:ext cx="2034134" cy="31732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On </a:t>
            </a:r>
            <a:r>
              <a:rPr lang="en">
                <a:solidFill>
                  <a:srgbClr val="E4E5B8"/>
                </a:solidFill>
                <a:latin typeface="Georgia"/>
                <a:ea typeface="Georgia"/>
                <a:cs typeface="Georgia"/>
                <a:sym typeface="Georgia"/>
              </a:rPr>
              <a:t>the</a:t>
            </a:r>
            <a:r>
              <a:rPr lang="en">
                <a:solidFill>
                  <a:srgbClr val="E4E5B8"/>
                </a:solidFill>
                <a:latin typeface="Georgia"/>
                <a:ea typeface="Georgia"/>
                <a:cs typeface="Georgia"/>
                <a:sym typeface="Georgia"/>
              </a:rPr>
              <a:t> Ground Militancy</a:t>
            </a:r>
            <a:endParaRPr>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281" name="Google Shape;281;p3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82" name="Google Shape;282;p38"/>
          <p:cNvSpPr txBox="1"/>
          <p:nvPr/>
        </p:nvSpPr>
        <p:spPr>
          <a:xfrm>
            <a:off x="0" y="1142675"/>
            <a:ext cx="7050300" cy="416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E4E5B8"/>
                </a:solidFill>
                <a:latin typeface="Georgia"/>
                <a:ea typeface="Georgia"/>
                <a:cs typeface="Georgia"/>
                <a:sym typeface="Georgia"/>
              </a:rPr>
              <a:t>In joining the Communist Party, I was first impressed with the militant, uncompromising fight of its members for the freedom and equal rights of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Americans, with its devoted conduct of this fight in the Southern heart of Jim Crowism, with its practice of the equality it preaches, with its policy of unity between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and white on the lowest economic level, and with its scientific program of struggle for the immediate needs of the people, while simultaneously pursuing the goal of Socialism. It is folly to assume that either of the two major parties could make such an impression on an average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My impression of the Communists was formed during the period of Scottsboro—the case which epitomized in all its horrible completeness the plight of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and at the same time symbolized the zealously executed and correct policy of the Communist Party, in the struggle for the full political, economic, and social liberation of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people.</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300">
                <a:solidFill>
                  <a:srgbClr val="E4E5B8"/>
                </a:solidFill>
                <a:latin typeface="Georgia"/>
                <a:ea typeface="Georgia"/>
                <a:cs typeface="Georgia"/>
                <a:sym typeface="Georgia"/>
              </a:rPr>
              <a:t>My first impression was correct; but it didn't go far enough. Like the thousands of other members of the Communist Party, I was to learn further through activity, struggle, and personal application to the study of Marxism-Leninism as it relates to the specific conditions and historical development of our country. Above all, Communists learn from the people, of whom they are flesh and bone.</a:t>
            </a:r>
            <a:endParaRPr sz="1300">
              <a:solidFill>
                <a:srgbClr val="E4E5B8"/>
              </a:solidFill>
              <a:latin typeface="Georgia"/>
              <a:ea typeface="Georgia"/>
              <a:cs typeface="Georgia"/>
              <a:sym typeface="Georgia"/>
            </a:endParaRPr>
          </a:p>
        </p:txBody>
      </p:sp>
      <p:sp>
        <p:nvSpPr>
          <p:cNvPr id="283" name="Google Shape;283;p38"/>
          <p:cNvSpPr txBox="1"/>
          <p:nvPr/>
        </p:nvSpPr>
        <p:spPr>
          <a:xfrm>
            <a:off x="6801475" y="1631250"/>
            <a:ext cx="273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284" name="Google Shape;284;p38"/>
          <p:cNvPicPr preferRelativeResize="0"/>
          <p:nvPr/>
        </p:nvPicPr>
        <p:blipFill>
          <a:blip r:embed="rId4">
            <a:alphaModFix/>
          </a:blip>
          <a:stretch>
            <a:fillRect/>
          </a:stretch>
        </p:blipFill>
        <p:spPr>
          <a:xfrm>
            <a:off x="7050300" y="1282188"/>
            <a:ext cx="1942151" cy="25791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DEMOCRACY IN DANGER </a:t>
            </a:r>
            <a:endParaRPr>
              <a:solidFill>
                <a:srgbClr val="E4E5B8"/>
              </a:solidFill>
              <a:latin typeface="Georgia"/>
              <a:ea typeface="Georgia"/>
              <a:cs typeface="Georgia"/>
              <a:sym typeface="Georgia"/>
            </a:endParaRPr>
          </a:p>
        </p:txBody>
      </p:sp>
      <p:pic>
        <p:nvPicPr>
          <p:cNvPr id="291" name="Google Shape;291;p3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92" name="Google Shape;292;p39"/>
          <p:cNvSpPr txBox="1"/>
          <p:nvPr/>
        </p:nvSpPr>
        <p:spPr>
          <a:xfrm>
            <a:off x="47325" y="1101300"/>
            <a:ext cx="6249600" cy="387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rgbClr val="E4E5B8"/>
                </a:solidFill>
                <a:latin typeface="Georgia"/>
                <a:ea typeface="Georgia"/>
                <a:cs typeface="Georgia"/>
                <a:sym typeface="Georgia"/>
              </a:rPr>
              <a:t>The issue is not Communism versus capitalism or fascism. The fascists use this posing of the issue in order to confuse the people and to extinguish democracy, whether capitalist, as in our country, or the higher socialist form as in the Soviet Union. Hitler's anti-Communist crusade was a smokescreen behind which he extinguished democracy in the seventeen countries conquered by Nazism. None of these countries was Communist or Socialist. On the international front, the Soviet Union— because Wall Street, through the Truman Administration and its Republican backers, insists on bolstering world reaction as in Greece, Turkey, and China—is now leading the camp of democracy. </a:t>
            </a:r>
            <a:endParaRPr sz="12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200">
                <a:solidFill>
                  <a:srgbClr val="E4E5B8"/>
                </a:solidFill>
                <a:latin typeface="Georgia"/>
                <a:ea typeface="Georgia"/>
                <a:cs typeface="Georgia"/>
                <a:sym typeface="Georgia"/>
              </a:rPr>
              <a:t>The Communists, in America, as all over the world, who gave their lives for the independence of their countries against the Hitler conquerors, are among the staunchest defenders of democracy in the present postwar period. The terrifying experience of minority groups under fascism, all over the earth, is but a comparatively mild example of what would happen to the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people in America, where capitalist reaction has already given fascism a head start by spawning the national system of Jim Crow and "white supremacy" upon the entire body politic of American democracy. The uprooting of the Jim Crow system is a part of the battle to turn back the danger of fascism in America. Conversely, the rights of the </a:t>
            </a:r>
            <a:r>
              <a:rPr lang="en" sz="1200">
                <a:solidFill>
                  <a:srgbClr val="E4E5B8"/>
                </a:solidFill>
                <a:latin typeface="Georgia"/>
                <a:ea typeface="Georgia"/>
                <a:cs typeface="Georgia"/>
                <a:sym typeface="Georgia"/>
              </a:rPr>
              <a:t>African-American</a:t>
            </a:r>
            <a:r>
              <a:rPr lang="en" sz="1200">
                <a:solidFill>
                  <a:srgbClr val="E4E5B8"/>
                </a:solidFill>
                <a:latin typeface="Georgia"/>
                <a:ea typeface="Georgia"/>
                <a:cs typeface="Georgia"/>
                <a:sym typeface="Georgia"/>
              </a:rPr>
              <a:t> people are the acid test of democracy.</a:t>
            </a:r>
            <a:endParaRPr sz="1200">
              <a:solidFill>
                <a:srgbClr val="E4E5B8"/>
              </a:solidFill>
              <a:latin typeface="Georgia"/>
              <a:ea typeface="Georgia"/>
              <a:cs typeface="Georgia"/>
              <a:sym typeface="Georgia"/>
            </a:endParaRPr>
          </a:p>
        </p:txBody>
      </p:sp>
      <p:sp>
        <p:nvSpPr>
          <p:cNvPr id="293" name="Google Shape;293;p39"/>
          <p:cNvSpPr txBox="1"/>
          <p:nvPr/>
        </p:nvSpPr>
        <p:spPr>
          <a:xfrm>
            <a:off x="6296925" y="1353025"/>
            <a:ext cx="273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294" name="Google Shape;294;p39"/>
          <p:cNvPicPr preferRelativeResize="0"/>
          <p:nvPr/>
        </p:nvPicPr>
        <p:blipFill>
          <a:blip r:embed="rId4">
            <a:alphaModFix/>
          </a:blip>
          <a:stretch>
            <a:fillRect/>
          </a:stretch>
        </p:blipFill>
        <p:spPr>
          <a:xfrm>
            <a:off x="6416513" y="1202425"/>
            <a:ext cx="2494125" cy="37411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Alliance with Labor</a:t>
            </a:r>
            <a:endParaRPr>
              <a:solidFill>
                <a:srgbClr val="E4E5B8"/>
              </a:solidFill>
              <a:latin typeface="Georgia"/>
              <a:ea typeface="Georgia"/>
              <a:cs typeface="Georgia"/>
              <a:sym typeface="Georgia"/>
            </a:endParaRPr>
          </a:p>
        </p:txBody>
      </p:sp>
      <p:pic>
        <p:nvPicPr>
          <p:cNvPr id="301" name="Google Shape;301;p4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02" name="Google Shape;302;p40"/>
          <p:cNvSpPr txBox="1"/>
          <p:nvPr/>
        </p:nvSpPr>
        <p:spPr>
          <a:xfrm>
            <a:off x="147500" y="1101300"/>
            <a:ext cx="6075000" cy="407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The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people are an indispensable and long-term ally of the labor movement. Conversely, the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people must defend, build, and strengthen the labor movement as the apple of their eye; for the trade unions, the organized symbol of the working class, are the staunchest supporter and backbone of the struggle for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rights. </a:t>
            </a:r>
            <a:endParaRPr>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a:solidFill>
                  <a:srgbClr val="E4E5B8"/>
                </a:solidFill>
                <a:latin typeface="Georgia"/>
                <a:ea typeface="Georgia"/>
                <a:cs typeface="Georgia"/>
                <a:sym typeface="Georgia"/>
              </a:rPr>
              <a:t>No section of the population has a greater interest in seeing one united labor movement in America than the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who, like labor itself, has been constantly victimized by this split. While labor has the responsibility of taking the lead in wiping the stench of the slave market out of American life, the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workers have the job of combating the forces of disunity among certain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circles and winning the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people to a closer solidarity with labor. </a:t>
            </a:r>
            <a:endParaRPr>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a:solidFill>
                  <a:srgbClr val="E4E5B8"/>
                </a:solidFill>
                <a:latin typeface="Georgia"/>
                <a:ea typeface="Georgia"/>
                <a:cs typeface="Georgia"/>
                <a:sym typeface="Georgia"/>
              </a:rPr>
              <a:t>"</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and white, unite and fight the common oppressor" must be transformed into reality wherever man is exploited or oppressed. </a:t>
            </a:r>
            <a:endParaRPr>
              <a:solidFill>
                <a:srgbClr val="E4E5B8"/>
              </a:solidFill>
              <a:latin typeface="Georgia"/>
              <a:ea typeface="Georgia"/>
              <a:cs typeface="Georgia"/>
              <a:sym typeface="Georgia"/>
            </a:endParaRPr>
          </a:p>
        </p:txBody>
      </p:sp>
      <p:sp>
        <p:nvSpPr>
          <p:cNvPr id="303" name="Google Shape;303;p40"/>
          <p:cNvSpPr txBox="1"/>
          <p:nvPr/>
        </p:nvSpPr>
        <p:spPr>
          <a:xfrm>
            <a:off x="5892200" y="1203750"/>
            <a:ext cx="273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304" name="Google Shape;304;p40"/>
          <p:cNvPicPr preferRelativeResize="0"/>
          <p:nvPr/>
        </p:nvPicPr>
        <p:blipFill>
          <a:blip r:embed="rId4">
            <a:alphaModFix/>
          </a:blip>
          <a:stretch>
            <a:fillRect/>
          </a:stretch>
        </p:blipFill>
        <p:spPr>
          <a:xfrm>
            <a:off x="6307150" y="1101300"/>
            <a:ext cx="2644269" cy="4042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For a Worker’s Party</a:t>
            </a:r>
            <a:endParaRPr>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311" name="Google Shape;311;p4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12" name="Google Shape;312;p41"/>
          <p:cNvSpPr txBox="1"/>
          <p:nvPr/>
        </p:nvSpPr>
        <p:spPr>
          <a:xfrm>
            <a:off x="147500" y="1101300"/>
            <a:ext cx="4793700" cy="416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rgbClr val="E4E5B8"/>
                </a:solidFill>
                <a:latin typeface="Georgia"/>
                <a:ea typeface="Georgia"/>
                <a:cs typeface="Georgia"/>
                <a:sym typeface="Georgia"/>
              </a:rPr>
              <a:t>Finally, it is essential that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people take their place on the basis of equality in the growing movement in America for independent political action—for the creation of a national third party, based upon the labor movement, the poor farmers, the middle class and the anti-fascist majority of the American people. </a:t>
            </a:r>
            <a:endParaRPr sz="13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300">
                <a:solidFill>
                  <a:srgbClr val="E4E5B8"/>
                </a:solidFill>
                <a:latin typeface="Georgia"/>
                <a:ea typeface="Georgia"/>
                <a:cs typeface="Georgia"/>
                <a:sym typeface="Georgia"/>
              </a:rPr>
              <a:t>What this country needs is a new political party in which labor and the people—</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and white—will be the dominant force in its policies, instead of the National Association of Manufacturers and the U. S. Chamber of Commerce and assorted Wall Street pirates. Not only can the </a:t>
            </a:r>
            <a:r>
              <a:rPr lang="en" sz="1300">
                <a:solidFill>
                  <a:srgbClr val="E4E5B8"/>
                </a:solidFill>
                <a:latin typeface="Georgia"/>
                <a:ea typeface="Georgia"/>
                <a:cs typeface="Georgia"/>
                <a:sym typeface="Georgia"/>
              </a:rPr>
              <a:t>African-American</a:t>
            </a:r>
            <a:r>
              <a:rPr lang="en" sz="1300">
                <a:solidFill>
                  <a:srgbClr val="E4E5B8"/>
                </a:solidFill>
                <a:latin typeface="Georgia"/>
                <a:ea typeface="Georgia"/>
                <a:cs typeface="Georgia"/>
                <a:sym typeface="Georgia"/>
              </a:rPr>
              <a:t> people make a vital and necessary contribution to such a new party, but only such a party, projected for the 1948 elections, can give full hope of fulfilling some of the promises which the Republican and Democratic national leadership has been hypocritically making since the Civil War. </a:t>
            </a:r>
            <a:endParaRPr sz="1300">
              <a:solidFill>
                <a:srgbClr val="E4E5B8"/>
              </a:solidFill>
              <a:latin typeface="Georgia"/>
              <a:ea typeface="Georgia"/>
              <a:cs typeface="Georgia"/>
              <a:sym typeface="Georgia"/>
            </a:endParaRPr>
          </a:p>
        </p:txBody>
      </p:sp>
      <p:sp>
        <p:nvSpPr>
          <p:cNvPr id="313" name="Google Shape;313;p41"/>
          <p:cNvSpPr txBox="1"/>
          <p:nvPr/>
        </p:nvSpPr>
        <p:spPr>
          <a:xfrm>
            <a:off x="6327650" y="1648650"/>
            <a:ext cx="273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314" name="Google Shape;314;p41"/>
          <p:cNvPicPr preferRelativeResize="0"/>
          <p:nvPr/>
        </p:nvPicPr>
        <p:blipFill>
          <a:blip r:embed="rId4">
            <a:alphaModFix/>
          </a:blip>
          <a:stretch>
            <a:fillRect/>
          </a:stretch>
        </p:blipFill>
        <p:spPr>
          <a:xfrm>
            <a:off x="5860252" y="1122538"/>
            <a:ext cx="2874322" cy="38965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2244">
                <a:solidFill>
                  <a:srgbClr val="E4E5B8"/>
                </a:solidFill>
                <a:latin typeface="Georgia"/>
                <a:ea typeface="Georgia"/>
                <a:cs typeface="Georgia"/>
                <a:sym typeface="Georgia"/>
              </a:rPr>
              <a:t>THE COMMUNIST PARTY FIGHTS FOR </a:t>
            </a:r>
            <a:r>
              <a:rPr lang="en" sz="2244">
                <a:solidFill>
                  <a:srgbClr val="E4E5B8"/>
                </a:solidFill>
                <a:latin typeface="Georgia"/>
                <a:ea typeface="Georgia"/>
                <a:cs typeface="Georgia"/>
                <a:sym typeface="Georgia"/>
              </a:rPr>
              <a:t>African-American</a:t>
            </a:r>
            <a:r>
              <a:rPr lang="en" sz="2244">
                <a:solidFill>
                  <a:srgbClr val="E4E5B8"/>
                </a:solidFill>
                <a:latin typeface="Georgia"/>
                <a:ea typeface="Georgia"/>
                <a:cs typeface="Georgia"/>
                <a:sym typeface="Georgia"/>
              </a:rPr>
              <a:t> RIGHTS </a:t>
            </a:r>
            <a:endParaRPr sz="2244">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321" name="Google Shape;321;p4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22" name="Google Shape;322;p42"/>
          <p:cNvSpPr txBox="1"/>
          <p:nvPr/>
        </p:nvSpPr>
        <p:spPr>
          <a:xfrm>
            <a:off x="147500" y="1101300"/>
            <a:ext cx="8760300" cy="439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800"/>
              </a:spcAft>
              <a:buNone/>
            </a:pPr>
            <a:r>
              <a:rPr lang="en" sz="1500">
                <a:solidFill>
                  <a:srgbClr val="E4E5B8"/>
                </a:solidFill>
                <a:latin typeface="Georgia"/>
                <a:ea typeface="Georgia"/>
                <a:cs typeface="Georgia"/>
                <a:sym typeface="Georgia"/>
              </a:rPr>
              <a:t>I</a:t>
            </a:r>
            <a:r>
              <a:rPr lang="en" sz="1600">
                <a:solidFill>
                  <a:srgbClr val="E4E5B8"/>
                </a:solidFill>
                <a:latin typeface="Georgia"/>
                <a:ea typeface="Georgia"/>
                <a:cs typeface="Georgia"/>
                <a:sym typeface="Georgia"/>
              </a:rPr>
              <a:t>t would be impossible to conclude this article without mentioning a couple of the main characteristics of the Communist Party itself in its structure and operation. First the Communists fight for the political, economic, and social equality of the </a:t>
            </a:r>
            <a:r>
              <a:rPr lang="en" sz="1600">
                <a:solidFill>
                  <a:srgbClr val="E4E5B8"/>
                </a:solidFill>
                <a:latin typeface="Georgia"/>
                <a:ea typeface="Georgia"/>
                <a:cs typeface="Georgia"/>
                <a:sym typeface="Georgia"/>
              </a:rPr>
              <a:t>African-American</a:t>
            </a:r>
            <a:r>
              <a:rPr lang="en" sz="1600">
                <a:solidFill>
                  <a:srgbClr val="E4E5B8"/>
                </a:solidFill>
                <a:latin typeface="Georgia"/>
                <a:ea typeface="Georgia"/>
                <a:cs typeface="Georgia"/>
                <a:sym typeface="Georgia"/>
              </a:rPr>
              <a:t> people now in all aspects of American endeavor. The Party's great contribution to American democracy was first dramatized in the celebrated Scottsboro case, where it not only burned the plight of the </a:t>
            </a:r>
            <a:r>
              <a:rPr lang="en" sz="1600">
                <a:solidFill>
                  <a:srgbClr val="E4E5B8"/>
                </a:solidFill>
                <a:latin typeface="Georgia"/>
                <a:ea typeface="Georgia"/>
                <a:cs typeface="Georgia"/>
                <a:sym typeface="Georgia"/>
              </a:rPr>
              <a:t>African-American</a:t>
            </a:r>
            <a:r>
              <a:rPr lang="en" sz="1600">
                <a:solidFill>
                  <a:srgbClr val="E4E5B8"/>
                </a:solidFill>
                <a:latin typeface="Georgia"/>
                <a:ea typeface="Georgia"/>
                <a:cs typeface="Georgia"/>
                <a:sym typeface="Georgia"/>
              </a:rPr>
              <a:t> into the conscience of America for the first time since the Civil War, but it did something entirely new. It brought for the first time the struggle for </a:t>
            </a:r>
            <a:r>
              <a:rPr lang="en" sz="1600">
                <a:solidFill>
                  <a:srgbClr val="E4E5B8"/>
                </a:solidFill>
                <a:latin typeface="Georgia"/>
                <a:ea typeface="Georgia"/>
                <a:cs typeface="Georgia"/>
                <a:sym typeface="Georgia"/>
              </a:rPr>
              <a:t>African-American</a:t>
            </a:r>
            <a:r>
              <a:rPr lang="en" sz="1600">
                <a:solidFill>
                  <a:srgbClr val="E4E5B8"/>
                </a:solidFill>
                <a:latin typeface="Georgia"/>
                <a:ea typeface="Georgia"/>
                <a:cs typeface="Georgia"/>
                <a:sym typeface="Georgia"/>
              </a:rPr>
              <a:t> rights to the labor movement and gave flesh and blood to the Marxist classic that "labor in a white skin can never be free while labor in a black skin is branded." On a thousand fronts the Communists at the side of the </a:t>
            </a:r>
            <a:r>
              <a:rPr lang="en" sz="1600">
                <a:solidFill>
                  <a:srgbClr val="E4E5B8"/>
                </a:solidFill>
                <a:latin typeface="Georgia"/>
                <a:ea typeface="Georgia"/>
                <a:cs typeface="Georgia"/>
                <a:sym typeface="Georgia"/>
              </a:rPr>
              <a:t>African-American</a:t>
            </a:r>
            <a:r>
              <a:rPr lang="en" sz="1600">
                <a:solidFill>
                  <a:srgbClr val="E4E5B8"/>
                </a:solidFill>
                <a:latin typeface="Georgia"/>
                <a:ea typeface="Georgia"/>
                <a:cs typeface="Georgia"/>
                <a:sym typeface="Georgia"/>
              </a:rPr>
              <a:t> people have battled and do battle daily for equal rights. The Communist Party places upon its white members, and seeks to convince all white workers, that they should be in the front ranks against white chauvinism, the main ideology and practice of the monopolist class, not only for enslaving the </a:t>
            </a:r>
            <a:r>
              <a:rPr lang="en" sz="1600">
                <a:solidFill>
                  <a:srgbClr val="E4E5B8"/>
                </a:solidFill>
                <a:latin typeface="Georgia"/>
                <a:ea typeface="Georgia"/>
                <a:cs typeface="Georgia"/>
                <a:sym typeface="Georgia"/>
              </a:rPr>
              <a:t>African-American</a:t>
            </a:r>
            <a:r>
              <a:rPr lang="en" sz="1600">
                <a:solidFill>
                  <a:srgbClr val="E4E5B8"/>
                </a:solidFill>
                <a:latin typeface="Georgia"/>
                <a:ea typeface="Georgia"/>
                <a:cs typeface="Georgia"/>
                <a:sym typeface="Georgia"/>
              </a:rPr>
              <a:t> people, but for exploiting the white masses. White chauvinism is not tolerated in the Communist Party. </a:t>
            </a:r>
            <a:endParaRPr sz="1600">
              <a:solidFill>
                <a:srgbClr val="E4E5B8"/>
              </a:solidFill>
              <a:latin typeface="Georgia"/>
              <a:ea typeface="Georgia"/>
              <a:cs typeface="Georgia"/>
              <a:sym typeface="Georgia"/>
            </a:endParaRPr>
          </a:p>
        </p:txBody>
      </p:sp>
      <p:sp>
        <p:nvSpPr>
          <p:cNvPr id="323" name="Google Shape;323;p42"/>
          <p:cNvSpPr txBox="1"/>
          <p:nvPr/>
        </p:nvSpPr>
        <p:spPr>
          <a:xfrm>
            <a:off x="5892200" y="1203750"/>
            <a:ext cx="273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The Party of the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People</a:t>
            </a:r>
            <a:endParaRPr>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pic>
        <p:nvPicPr>
          <p:cNvPr id="330" name="Google Shape;330;p4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31" name="Google Shape;331;p43"/>
          <p:cNvSpPr txBox="1"/>
          <p:nvPr/>
        </p:nvSpPr>
        <p:spPr>
          <a:xfrm>
            <a:off x="191850" y="1177025"/>
            <a:ext cx="8760300" cy="423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E4E5B8"/>
                </a:solidFill>
                <a:latin typeface="Georgia"/>
                <a:ea typeface="Georgia"/>
                <a:cs typeface="Georgia"/>
                <a:sym typeface="Georgia"/>
              </a:rPr>
              <a:t>The Communist Party is the Party of the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 people, which it must, and can only, be by virtue of being the Party of the white workers. Examples of equal rights for the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 set by the Communist Party inspire emulation among all organizations in the country. Communists are modestly proud of the warm regard of the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 people and seek always to be ever more worthy of this honor. Can the struggle for peace, democracy, freedom, and security, be won in the postwar world? </a:t>
            </a:r>
            <a:endParaRPr sz="1500">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sz="1500">
                <a:solidFill>
                  <a:srgbClr val="E4E5B8"/>
                </a:solidFill>
                <a:latin typeface="Georgia"/>
                <a:ea typeface="Georgia"/>
                <a:cs typeface="Georgia"/>
                <a:sym typeface="Georgia"/>
              </a:rPr>
              <a:t>Can the battle for the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's full citizenship be won? To be sure! And this requires, besides struggle, unity and correct political an abiding faith in the people of America,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 and white, and of the world. It is the fear of this victory of the people that causes the frightened men of the trusts to wallow in an orgy of Red-baiting, laborbaiting, and </a:t>
            </a:r>
            <a:r>
              <a:rPr lang="en" sz="1500">
                <a:solidFill>
                  <a:srgbClr val="E4E5B8"/>
                </a:solidFill>
                <a:latin typeface="Georgia"/>
                <a:ea typeface="Georgia"/>
                <a:cs typeface="Georgia"/>
                <a:sym typeface="Georgia"/>
              </a:rPr>
              <a:t>African-American</a:t>
            </a:r>
            <a:r>
              <a:rPr lang="en" sz="1500">
                <a:solidFill>
                  <a:srgbClr val="E4E5B8"/>
                </a:solidFill>
                <a:latin typeface="Georgia"/>
                <a:ea typeface="Georgia"/>
                <a:cs typeface="Georgia"/>
                <a:sym typeface="Georgia"/>
              </a:rPr>
              <a:t>-baiting. They see the forces of democracy-of labor and the people-growing all over the world, including our own land. The future belongs to the people. Whether one is a member of the Communist Party or not—or agrees in toto with it-one must recognize that the future is not assured without a strong and ever-expanding Communist Party here, as in the other countries of the world. I want that future as quickly as possible— that's why I am a Communist. </a:t>
            </a:r>
            <a:endParaRPr sz="1500">
              <a:solidFill>
                <a:srgbClr val="E4E5B8"/>
              </a:solidFill>
              <a:latin typeface="Georgia"/>
              <a:ea typeface="Georgia"/>
              <a:cs typeface="Georgia"/>
              <a:sym typeface="Georg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4"/>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a:t>
            </a:r>
            <a:endParaRPr sz="5200">
              <a:solidFill>
                <a:srgbClr val="E4E5B8"/>
              </a:solidFill>
              <a:latin typeface="Georgia"/>
              <a:ea typeface="Georgia"/>
              <a:cs typeface="Georgia"/>
              <a:sym typeface="Georgia"/>
            </a:endParaRPr>
          </a:p>
        </p:txBody>
      </p:sp>
      <p:pic>
        <p:nvPicPr>
          <p:cNvPr id="337" name="Google Shape;337;p44"/>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5"/>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457200" rtl="0" algn="ctr">
              <a:lnSpc>
                <a:spcPct val="115000"/>
              </a:lnSpc>
              <a:spcBef>
                <a:spcPts val="0"/>
              </a:spcBef>
              <a:spcAft>
                <a:spcPts val="1200"/>
              </a:spcAft>
              <a:buNone/>
            </a:pPr>
            <a:r>
              <a:rPr lang="en">
                <a:solidFill>
                  <a:srgbClr val="E4E5B8"/>
                </a:solidFill>
                <a:latin typeface="Georgia"/>
                <a:ea typeface="Georgia"/>
                <a:cs typeface="Georgia"/>
                <a:sym typeface="Georgia"/>
              </a:rPr>
              <a:t>The Struggle Against Racism</a:t>
            </a:r>
            <a:endParaRPr>
              <a:solidFill>
                <a:srgbClr val="E4E5B8"/>
              </a:solidFill>
              <a:latin typeface="Georgia"/>
              <a:ea typeface="Georgia"/>
              <a:cs typeface="Georgia"/>
              <a:sym typeface="Georgia"/>
            </a:endParaRPr>
          </a:p>
        </p:txBody>
      </p:sp>
      <p:pic>
        <p:nvPicPr>
          <p:cNvPr id="343" name="Google Shape;343;p45"/>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Black Americans and the Soviet Union</a:t>
            </a:r>
            <a:endParaRPr>
              <a:solidFill>
                <a:srgbClr val="E4E5B8"/>
              </a:solidFill>
              <a:latin typeface="Georgia"/>
              <a:ea typeface="Georgia"/>
              <a:cs typeface="Georgia"/>
              <a:sym typeface="Georgia"/>
            </a:endParaRPr>
          </a:p>
        </p:txBody>
      </p:sp>
      <p:pic>
        <p:nvPicPr>
          <p:cNvPr id="350" name="Google Shape;350;p4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51" name="Google Shape;351;p46"/>
          <p:cNvSpPr txBox="1"/>
          <p:nvPr/>
        </p:nvSpPr>
        <p:spPr>
          <a:xfrm>
            <a:off x="167900" y="1083067"/>
            <a:ext cx="8818200" cy="4063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Here is a speech by Paul Robeson delivered at a banquet sponsored by the National Council of American-Soviet Friendship in November 1949. It was first released as a pamphlet in 1950:</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This 32nd anniversary of the Union of Soviet Socialist Republics is an occasion of joy and pride and thanksgiving not only for the eight hundred million people who live in the Soviet Union and the People's Democracies of Eastern Europe and China. True, these eight hundred million, as direct beneficiaries of the establishment of the Soviet Union and of its policies of struggle for peace and democracy, are rejoicing because of the new economic security and political liberty, the new promise of a fuller and richer life for all, which they enjoy because they live in the Soviet land or in countries of the People's Democracies. The feelings of all these people must be very like those of the President of the Chinese People's Republic, Mao Tse-Tung.</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i="1" lang="en">
                <a:solidFill>
                  <a:srgbClr val="E4E5B8"/>
                </a:solidFill>
                <a:latin typeface="Georgia"/>
                <a:ea typeface="Georgia"/>
                <a:cs typeface="Georgia"/>
                <a:sym typeface="Georgia"/>
              </a:rPr>
              <a:t>"If the Soviet Union did not exist,'' </a:t>
            </a:r>
            <a:r>
              <a:rPr lang="en">
                <a:solidFill>
                  <a:srgbClr val="E4E5B8"/>
                </a:solidFill>
                <a:latin typeface="Georgia"/>
                <a:ea typeface="Georgia"/>
                <a:cs typeface="Georgia"/>
                <a:sym typeface="Georgia"/>
              </a:rPr>
              <a:t>Mao wrote,</a:t>
            </a:r>
            <a:r>
              <a:rPr i="1" lang="en">
                <a:solidFill>
                  <a:srgbClr val="E4E5B8"/>
                </a:solidFill>
                <a:latin typeface="Georgia"/>
                <a:ea typeface="Georgia"/>
                <a:cs typeface="Georgia"/>
                <a:sym typeface="Georgia"/>
              </a:rPr>
              <a:t> "if there had been no victory in the anti-fascist second World War, if Japanese imperialism had not been defeated, if the various new democracies of Europe had not come into being, if there were no rising struggle of the masses of the people in the United States, Britain, France, Germany, Italy, Japan, and other capitalist countries against the reactionary cliques ruling over them, if this sum-total of factors did not exist, then the pressure of the international-reactionary forces upon us would surely be far greater than at present. Could we have been victorious under such circumstances? Certainly not."</a:t>
            </a:r>
            <a:endParaRPr i="1">
              <a:solidFill>
                <a:srgbClr val="E4E5B8"/>
              </a:solidFill>
              <a:latin typeface="Georgia"/>
              <a:ea typeface="Georgia"/>
              <a:cs typeface="Georgia"/>
              <a:sym typeface="Georgi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Decisive Influence of the Soviet Union</a:t>
            </a:r>
            <a:endParaRPr>
              <a:solidFill>
                <a:srgbClr val="E4E5B8"/>
              </a:solidFill>
              <a:latin typeface="Georgia"/>
              <a:ea typeface="Georgia"/>
              <a:cs typeface="Georgia"/>
              <a:sym typeface="Georgia"/>
            </a:endParaRPr>
          </a:p>
        </p:txBody>
      </p:sp>
      <p:pic>
        <p:nvPicPr>
          <p:cNvPr id="358" name="Google Shape;358;p4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59" name="Google Shape;359;p47"/>
          <p:cNvSpPr txBox="1"/>
          <p:nvPr/>
        </p:nvSpPr>
        <p:spPr>
          <a:xfrm>
            <a:off x="167900" y="1060375"/>
            <a:ext cx="6541500" cy="4309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That is the way Mao explains how much the liberation of China is indebted to the decisive influence of the Soviet Union in international affairs. And so, with the Romanians and Bulgarians, the Hungarians and Albanians, the Czechs, and the Polish people. It is because of this sum total of factors that they today are the masters of their own lands—a sum total which means that the world balance of power has shifted in favor of the forces of peace and democracy. And this portentous transformation, which has occurred within three decades, stems mainly from the mighty impact of the events of November 7, 1917. I traveled recently in Western Europe and Scandinavia. and I know from what I saw and heard in those countries, that there, too, the peoples are able to struggle against the total colonization of their countries by Wall Street principally because of this new balance of power. And if the Vietnamese and the Indonesians, if the Burmese and Malay people, indeed, if the people of long-suffering India have advanced to a higher stage of struggle for their independence, it is because of this sum-total of factors and the decisive influence of the Soviet Union.</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i="1">
              <a:solidFill>
                <a:srgbClr val="E4E5B8"/>
              </a:solidFill>
              <a:latin typeface="Georgia"/>
              <a:ea typeface="Georgia"/>
              <a:cs typeface="Georgia"/>
              <a:sym typeface="Georgia"/>
            </a:endParaRPr>
          </a:p>
        </p:txBody>
      </p:sp>
      <p:pic>
        <p:nvPicPr>
          <p:cNvPr id="360" name="Google Shape;360;p47" title="Paul Robeson in the Soviet Union.jpg"/>
          <p:cNvPicPr preferRelativeResize="0"/>
          <p:nvPr/>
        </p:nvPicPr>
        <p:blipFill>
          <a:blip r:embed="rId4">
            <a:alphaModFix/>
          </a:blip>
          <a:stretch>
            <a:fillRect/>
          </a:stretch>
        </p:blipFill>
        <p:spPr>
          <a:xfrm>
            <a:off x="6709400" y="1253700"/>
            <a:ext cx="2367376" cy="2851375"/>
          </a:xfrm>
          <a:prstGeom prst="rect">
            <a:avLst/>
          </a:prstGeom>
          <a:noFill/>
          <a:ln>
            <a:noFill/>
          </a:ln>
        </p:spPr>
      </p:pic>
      <p:sp>
        <p:nvSpPr>
          <p:cNvPr id="361" name="Google Shape;361;p47"/>
          <p:cNvSpPr txBox="1"/>
          <p:nvPr/>
        </p:nvSpPr>
        <p:spPr>
          <a:xfrm>
            <a:off x="6709438" y="4105075"/>
            <a:ext cx="23673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The American singer Paul LeRoy Robeson, member of the World Peace Council, in Moscow. 01.06.1958</a:t>
            </a:r>
            <a:endParaRPr i="1" sz="1300">
              <a:solidFill>
                <a:schemeClr val="lt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8"/>
          <p:cNvSpPr txBox="1"/>
          <p:nvPr>
            <p:ph type="title"/>
          </p:nvPr>
        </p:nvSpPr>
        <p:spPr>
          <a:xfrm>
            <a:off x="1574825" y="264300"/>
            <a:ext cx="7365900" cy="66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E4E5B8"/>
                </a:solidFill>
                <a:latin typeface="Georgia"/>
                <a:ea typeface="Georgia"/>
                <a:cs typeface="Georgia"/>
                <a:sym typeface="Georgia"/>
              </a:rPr>
              <a:t>The Soviet Union is the Friend of the African and West Indian Peoples</a:t>
            </a:r>
            <a:endParaRPr sz="1800">
              <a:solidFill>
                <a:srgbClr val="E4E5B8"/>
              </a:solidFill>
              <a:latin typeface="Georgia"/>
              <a:ea typeface="Georgia"/>
              <a:cs typeface="Georgia"/>
              <a:sym typeface="Georgia"/>
            </a:endParaRPr>
          </a:p>
        </p:txBody>
      </p:sp>
      <p:pic>
        <p:nvPicPr>
          <p:cNvPr id="368" name="Google Shape;368;p4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69" name="Google Shape;369;p48"/>
          <p:cNvSpPr txBox="1"/>
          <p:nvPr/>
        </p:nvSpPr>
        <p:spPr>
          <a:xfrm>
            <a:off x="2541500" y="1052800"/>
            <a:ext cx="6471300" cy="4309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All Africa remembers that it was Litvinov who stood alone beside Haile Selassie in Geneva, when Mussolini's sons flew with the blessings of the Pope to drop bombs on Ethiopian women and children. Africa remembers that it was the Soviet Union which fought the attempt of Smuts to annex Southwest Africa to the slave reservations of the Union of South Africa. Africa knows it was the Soviet Union who demanded at San Francisco that the Charter of the United Nations contain a guarantee of self-government for the peoples of so-called “trust” territories. Despite all the censorship and repression, the word has gotten around. The Soviet Union is the friend of the African and West Indian peoples. And no imperialist wolf disguised as a benevolent watchdog, and not Tito disguised as a revolutionary, can convince them that Moscow oppresses the small nations. Africa knows the Soviet Union is the defender and champion of the rights of all nations large and small—to control their own destinies. The Soviet Socialist program of ethnic and national democracy is precisely the opposite of the Nazi fascist, South African and Dixiecrat programs of racial superiority.</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i="1">
              <a:solidFill>
                <a:srgbClr val="E4E5B8"/>
              </a:solidFill>
              <a:latin typeface="Georgia"/>
              <a:ea typeface="Georgia"/>
              <a:cs typeface="Georgia"/>
              <a:sym typeface="Georgia"/>
            </a:endParaRPr>
          </a:p>
        </p:txBody>
      </p:sp>
      <p:pic>
        <p:nvPicPr>
          <p:cNvPr id="370" name="Google Shape;370;p48" title="Максим_Литвинов_(1946).jpg"/>
          <p:cNvPicPr preferRelativeResize="0"/>
          <p:nvPr/>
        </p:nvPicPr>
        <p:blipFill>
          <a:blip r:embed="rId4">
            <a:alphaModFix/>
          </a:blip>
          <a:stretch>
            <a:fillRect/>
          </a:stretch>
        </p:blipFill>
        <p:spPr>
          <a:xfrm>
            <a:off x="250723" y="1253700"/>
            <a:ext cx="2118853" cy="2991825"/>
          </a:xfrm>
          <a:prstGeom prst="rect">
            <a:avLst/>
          </a:prstGeom>
          <a:noFill/>
          <a:ln>
            <a:noFill/>
          </a:ln>
        </p:spPr>
      </p:pic>
      <p:sp>
        <p:nvSpPr>
          <p:cNvPr id="371" name="Google Shape;371;p48"/>
          <p:cNvSpPr txBox="1"/>
          <p:nvPr/>
        </p:nvSpPr>
        <p:spPr>
          <a:xfrm>
            <a:off x="202550" y="4189193"/>
            <a:ext cx="22152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Maxim Litvinov was the Soviet People's Commissar for Foreign Affairs who famously championed "collective security" against the rise of global fascism</a:t>
            </a:r>
            <a:endParaRPr i="1" sz="1300">
              <a:solidFill>
                <a:schemeClr val="lt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Three Hundred Years of Terror</a:t>
            </a:r>
            <a:endParaRPr>
              <a:solidFill>
                <a:srgbClr val="E4E5B8"/>
              </a:solidFill>
              <a:latin typeface="Georgia"/>
              <a:ea typeface="Georgia"/>
              <a:cs typeface="Georgia"/>
              <a:sym typeface="Georgia"/>
            </a:endParaRPr>
          </a:p>
        </p:txBody>
      </p:sp>
      <p:pic>
        <p:nvPicPr>
          <p:cNvPr id="378" name="Google Shape;378;p4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79" name="Google Shape;379;p49"/>
          <p:cNvSpPr txBox="1"/>
          <p:nvPr/>
        </p:nvSpPr>
        <p:spPr>
          <a:xfrm>
            <a:off x="167900" y="1060375"/>
            <a:ext cx="6541500" cy="4556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In America today the </a:t>
            </a:r>
            <a:r>
              <a:rPr lang="en" sz="1600">
                <a:solidFill>
                  <a:srgbClr val="E4E5B8"/>
                </a:solidFill>
                <a:latin typeface="Georgia"/>
                <a:ea typeface="Georgia"/>
                <a:cs typeface="Georgia"/>
                <a:sym typeface="Georgia"/>
              </a:rPr>
              <a:t>African-American</a:t>
            </a:r>
            <a:r>
              <a:rPr lang="en" sz="1600">
                <a:solidFill>
                  <a:srgbClr val="E4E5B8"/>
                </a:solidFill>
                <a:latin typeface="Georgia"/>
                <a:ea typeface="Georgia"/>
                <a:cs typeface="Georgia"/>
                <a:sym typeface="Georgia"/>
              </a:rPr>
              <a:t> people are the core of the struggle against war and fascism. Three hundred years of oppression and terror have brought my people to the forefront in this struggle. There is no democracy for the masses of my people. The achievements of a few are no answer—in fact this is being used in reverse—to cover up the injustices to our millions. The millions of </a:t>
            </a:r>
            <a:r>
              <a:rPr lang="en" sz="1600">
                <a:solidFill>
                  <a:srgbClr val="E4E5B8"/>
                </a:solidFill>
                <a:latin typeface="Georgia"/>
                <a:ea typeface="Georgia"/>
                <a:cs typeface="Georgia"/>
                <a:sym typeface="Georgia"/>
              </a:rPr>
              <a:t>African-American</a:t>
            </a:r>
            <a:r>
              <a:rPr lang="en" sz="1600">
                <a:solidFill>
                  <a:srgbClr val="E4E5B8"/>
                </a:solidFill>
                <a:latin typeface="Georgia"/>
                <a:ea typeface="Georgia"/>
                <a:cs typeface="Georgia"/>
                <a:sym typeface="Georgia"/>
              </a:rPr>
              <a:t>es who are denied the right to vote are mountainous testimony. Unemployment is a constant specter. We are the last hired and the first fired. Five thousand </a:t>
            </a:r>
            <a:r>
              <a:rPr lang="en" sz="1600">
                <a:solidFill>
                  <a:srgbClr val="E4E5B8"/>
                </a:solidFill>
                <a:latin typeface="Georgia"/>
                <a:ea typeface="Georgia"/>
                <a:cs typeface="Georgia"/>
                <a:sym typeface="Georgia"/>
              </a:rPr>
              <a:t>African-American</a:t>
            </a:r>
            <a:r>
              <a:rPr lang="en" sz="1600">
                <a:solidFill>
                  <a:srgbClr val="E4E5B8"/>
                </a:solidFill>
                <a:latin typeface="Georgia"/>
                <a:ea typeface="Georgia"/>
                <a:cs typeface="Georgia"/>
                <a:sym typeface="Georgia"/>
              </a:rPr>
              <a:t>es have been lynched. Not one lyncher has been brought to justice. Not one lyncher has been made to pay for this horrible crime. Maceo Snipes, a World War II veteran, went to vote in Taylor County, Alabama. One hour later he was killed on the doorstep of his home, within sight of his wife and children. His murderers walked away saying, "We told you not to vote." But the widow of Maceo Snipes told her children “When you grow up, you’ll vote too.”</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i="1">
              <a:solidFill>
                <a:srgbClr val="E4E5B8"/>
              </a:solidFill>
              <a:latin typeface="Georgia"/>
              <a:ea typeface="Georgia"/>
              <a:cs typeface="Georgia"/>
              <a:sym typeface="Georgia"/>
            </a:endParaRPr>
          </a:p>
        </p:txBody>
      </p:sp>
      <p:pic>
        <p:nvPicPr>
          <p:cNvPr id="380" name="Google Shape;380;p49" title="maceo snipes.jpg"/>
          <p:cNvPicPr preferRelativeResize="0"/>
          <p:nvPr/>
        </p:nvPicPr>
        <p:blipFill>
          <a:blip r:embed="rId4">
            <a:alphaModFix/>
          </a:blip>
          <a:stretch>
            <a:fillRect/>
          </a:stretch>
        </p:blipFill>
        <p:spPr>
          <a:xfrm>
            <a:off x="6709400" y="1616771"/>
            <a:ext cx="2344675" cy="27175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0"/>
          <p:cNvSpPr txBox="1"/>
          <p:nvPr>
            <p:ph type="title"/>
          </p:nvPr>
        </p:nvSpPr>
        <p:spPr>
          <a:xfrm>
            <a:off x="1574825" y="264300"/>
            <a:ext cx="7365900" cy="66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E4E5B8"/>
                </a:solidFill>
                <a:latin typeface="Georgia"/>
                <a:ea typeface="Georgia"/>
                <a:cs typeface="Georgia"/>
                <a:sym typeface="Georgia"/>
              </a:rPr>
              <a:t>Abolishing All Discrimination</a:t>
            </a:r>
            <a:endParaRPr sz="1800">
              <a:solidFill>
                <a:srgbClr val="E4E5B8"/>
              </a:solidFill>
              <a:latin typeface="Georgia"/>
              <a:ea typeface="Georgia"/>
              <a:cs typeface="Georgia"/>
              <a:sym typeface="Georgia"/>
            </a:endParaRPr>
          </a:p>
        </p:txBody>
      </p:sp>
      <p:pic>
        <p:nvPicPr>
          <p:cNvPr id="387" name="Google Shape;387;p5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88" name="Google Shape;388;p50"/>
          <p:cNvSpPr txBox="1"/>
          <p:nvPr/>
        </p:nvSpPr>
        <p:spPr>
          <a:xfrm>
            <a:off x="2163300" y="1052800"/>
            <a:ext cx="6849600" cy="4710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The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people know that they can expect no answer from American imperialism. American imperialism cannot relinquish its Jim Crow terror while it pursues its Marshall Plans and Atlantic Pacts and its drive toward war. But there is another side to this miserable picture. A hopeful side. It is the rising militancy of the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people's struggle for land, equality, and freedom. In meetings that I have had throughout the country with tens of thousands, this rising militancy has shown itself under a new leadership, a leadership made up of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trade unionists, veterans, working women and youth, ministers of our churches, fraternal leaders, and others. I have heard some honest and sincere people say to me, "Yes, Paul, we agree with you on everything you say about Jim Crow and persecution. We're with you one hundred percent on these things. But what has Russia ever done for us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es?" And in answering this question I feel that I go beyond my own personal feelings and put my finger on the very crux of what the Soviet Union means to me—a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 and an American. For the answer is very simple and very clear: "Russia," I say, "the Soviet Union's very existence, its example before the world of abolishing all discrimination based on color or nationality, its fight in every arena of world conflict for genuine democracy and for peace, this has given us </a:t>
            </a:r>
            <a:r>
              <a:rPr lang="en">
                <a:solidFill>
                  <a:srgbClr val="E4E5B8"/>
                </a:solidFill>
                <a:latin typeface="Georgia"/>
                <a:ea typeface="Georgia"/>
                <a:cs typeface="Georgia"/>
                <a:sym typeface="Georgia"/>
              </a:rPr>
              <a:t>African-American</a:t>
            </a:r>
            <a:r>
              <a:rPr lang="en">
                <a:solidFill>
                  <a:srgbClr val="E4E5B8"/>
                </a:solidFill>
                <a:latin typeface="Georgia"/>
                <a:ea typeface="Georgia"/>
                <a:cs typeface="Georgia"/>
                <a:sym typeface="Georgia"/>
              </a:rPr>
              <a:t>es the chance of achieving our complete liberation within our own time, within this generation."</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i="1">
              <a:solidFill>
                <a:srgbClr val="E4E5B8"/>
              </a:solidFill>
              <a:latin typeface="Georgia"/>
              <a:ea typeface="Georgia"/>
              <a:cs typeface="Georgia"/>
              <a:sym typeface="Georgia"/>
            </a:endParaRPr>
          </a:p>
        </p:txBody>
      </p:sp>
      <p:pic>
        <p:nvPicPr>
          <p:cNvPr id="389" name="Google Shape;389;p50" title="Scottsboro Freedom Poster.jpg"/>
          <p:cNvPicPr preferRelativeResize="0"/>
          <p:nvPr/>
        </p:nvPicPr>
        <p:blipFill>
          <a:blip r:embed="rId4">
            <a:alphaModFix/>
          </a:blip>
          <a:stretch>
            <a:fillRect/>
          </a:stretch>
        </p:blipFill>
        <p:spPr>
          <a:xfrm>
            <a:off x="75650" y="1253700"/>
            <a:ext cx="2087650" cy="3005349"/>
          </a:xfrm>
          <a:prstGeom prst="rect">
            <a:avLst/>
          </a:prstGeom>
          <a:noFill/>
          <a:ln>
            <a:noFill/>
          </a:ln>
        </p:spPr>
      </p:pic>
      <p:sp>
        <p:nvSpPr>
          <p:cNvPr id="390" name="Google Shape;390;p50"/>
          <p:cNvSpPr txBox="1"/>
          <p:nvPr/>
        </p:nvSpPr>
        <p:spPr>
          <a:xfrm>
            <a:off x="75625" y="4259050"/>
            <a:ext cx="2087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Soviet Poster “Freedom to the Prisoners of Scottsboro” by Dmitri Moor, 1932</a:t>
            </a:r>
            <a:endParaRPr i="1">
              <a:solidFill>
                <a:schemeClr val="lt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1"/>
          <p:cNvSpPr txBox="1"/>
          <p:nvPr>
            <p:ph type="title"/>
          </p:nvPr>
        </p:nvSpPr>
        <p:spPr>
          <a:xfrm>
            <a:off x="1658025" y="143276"/>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FIGHT RACISM —</a:t>
            </a:r>
            <a:endParaRPr>
              <a:solidFill>
                <a:srgbClr val="E4E5B8"/>
              </a:solidFill>
              <a:latin typeface="Georgia"/>
              <a:ea typeface="Georgia"/>
              <a:cs typeface="Georgia"/>
              <a:sym typeface="Georgia"/>
            </a:endParaRPr>
          </a:p>
          <a:p>
            <a:pPr indent="0" lvl="0" marL="0" rtl="0" algn="ctr">
              <a:spcBef>
                <a:spcPts val="0"/>
              </a:spcBef>
              <a:spcAft>
                <a:spcPts val="0"/>
              </a:spcAft>
              <a:buNone/>
            </a:pPr>
            <a:r>
              <a:rPr lang="en">
                <a:solidFill>
                  <a:srgbClr val="E4E5B8"/>
                </a:solidFill>
                <a:latin typeface="Georgia"/>
                <a:ea typeface="Georgia"/>
                <a:cs typeface="Georgia"/>
                <a:sym typeface="Georgia"/>
              </a:rPr>
              <a:t>FOR UNITY AND PROGRESS!</a:t>
            </a:r>
            <a:endParaRPr>
              <a:solidFill>
                <a:srgbClr val="E4E5B8"/>
              </a:solidFill>
              <a:latin typeface="Georgia"/>
              <a:ea typeface="Georgia"/>
              <a:cs typeface="Georgia"/>
              <a:sym typeface="Georgia"/>
            </a:endParaRPr>
          </a:p>
        </p:txBody>
      </p:sp>
      <p:pic>
        <p:nvPicPr>
          <p:cNvPr id="397" name="Google Shape;397;p5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98" name="Google Shape;398;p51"/>
          <p:cNvSpPr txBox="1"/>
          <p:nvPr/>
        </p:nvSpPr>
        <p:spPr>
          <a:xfrm>
            <a:off x="46874" y="1030119"/>
            <a:ext cx="6700200" cy="4648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i="1" lang="en" sz="1500">
                <a:solidFill>
                  <a:srgbClr val="E4E5B8"/>
                </a:solidFill>
                <a:latin typeface="Georgia"/>
                <a:ea typeface="Georgia"/>
                <a:cs typeface="Georgia"/>
                <a:sym typeface="Georgia"/>
              </a:rPr>
              <a:t>Presented here is the text of a lecture given by Henry Winston on February 23, 1971, to a seminar of Communist Party organizers:</a:t>
            </a:r>
            <a:endParaRPr i="1"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i="1" sz="7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The giant industrial monopolies, the big banks and insurance companies, the financiers and landowners, all spawn racism and use it as one of their chief class weapons to maintain and defend their regime of exploitation and oppression, of enmity between peoples, of imperialist wars of aggression. It follows that all democratic and anti-monopoly forces, with the working class and the Black liberation movement in the van, can effectively defend the interests of the vast majority of the people only when they actively further the struggle against racism. This is an essential precondition for the development of a fighting alliance which will unite all democratic and anti-monopoly forces in the country. Marxism-Leninism teaches us, and history has shown and continues to show, that if there is not a day-by-day struggle against racism, in the realms of both ideology and practice, unity will be more apparent than real. And such a formal appearance of unity, which is not based on substance only weakens the struggle against monopoly and for social progress.</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i="1">
              <a:solidFill>
                <a:srgbClr val="E4E5B8"/>
              </a:solidFill>
              <a:latin typeface="Georgia"/>
              <a:ea typeface="Georgia"/>
              <a:cs typeface="Georgia"/>
              <a:sym typeface="Georgia"/>
            </a:endParaRPr>
          </a:p>
        </p:txBody>
      </p:sp>
      <p:pic>
        <p:nvPicPr>
          <p:cNvPr id="399" name="Google Shape;399;p51" title="Henry_Winston_and_Gus_Hall_Look_Over_Winston's_New_Book__Strategy_for_a_Black_Agenda,__23_West_26th_Street,_New_York,_New_York._Aug_6,_1973_Slide_20.jpg"/>
          <p:cNvPicPr preferRelativeResize="0"/>
          <p:nvPr/>
        </p:nvPicPr>
        <p:blipFill>
          <a:blip r:embed="rId4">
            <a:alphaModFix/>
          </a:blip>
          <a:stretch>
            <a:fillRect/>
          </a:stretch>
        </p:blipFill>
        <p:spPr>
          <a:xfrm>
            <a:off x="6723898" y="1830487"/>
            <a:ext cx="2371325" cy="1580874"/>
          </a:xfrm>
          <a:prstGeom prst="rect">
            <a:avLst/>
          </a:prstGeom>
          <a:noFill/>
          <a:ln>
            <a:noFill/>
          </a:ln>
        </p:spPr>
      </p:pic>
      <p:sp>
        <p:nvSpPr>
          <p:cNvPr id="400" name="Google Shape;400;p51"/>
          <p:cNvSpPr txBox="1"/>
          <p:nvPr/>
        </p:nvSpPr>
        <p:spPr>
          <a:xfrm>
            <a:off x="6735513" y="3411350"/>
            <a:ext cx="23481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Winston and Gus Hall look over Winston's new book, Strategy for a Black Agenda, August 6, 1973</a:t>
            </a:r>
            <a:endParaRPr i="1" sz="1300">
              <a:solidFill>
                <a:schemeClr val="lt2"/>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2"/>
          <p:cNvSpPr txBox="1"/>
          <p:nvPr>
            <p:ph type="title"/>
          </p:nvPr>
        </p:nvSpPr>
        <p:spPr>
          <a:xfrm>
            <a:off x="1574825" y="264300"/>
            <a:ext cx="7365900" cy="66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E4E5B8"/>
                </a:solidFill>
                <a:latin typeface="Georgia"/>
                <a:ea typeface="Georgia"/>
                <a:cs typeface="Georgia"/>
                <a:sym typeface="Georgia"/>
              </a:rPr>
              <a:t>Racism is a </a:t>
            </a:r>
            <a:r>
              <a:rPr lang="en" sz="2400">
                <a:solidFill>
                  <a:srgbClr val="E4E5B8"/>
                </a:solidFill>
                <a:latin typeface="Georgia"/>
                <a:ea typeface="Georgia"/>
                <a:cs typeface="Georgia"/>
                <a:sym typeface="Georgia"/>
              </a:rPr>
              <a:t>Consciously Employed Weapon</a:t>
            </a:r>
            <a:endParaRPr sz="2400">
              <a:solidFill>
                <a:srgbClr val="E4E5B8"/>
              </a:solidFill>
              <a:latin typeface="Georgia"/>
              <a:ea typeface="Georgia"/>
              <a:cs typeface="Georgia"/>
              <a:sym typeface="Georgia"/>
            </a:endParaRPr>
          </a:p>
        </p:txBody>
      </p:sp>
      <p:pic>
        <p:nvPicPr>
          <p:cNvPr id="407" name="Google Shape;407;p5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08" name="Google Shape;408;p52"/>
          <p:cNvSpPr txBox="1"/>
          <p:nvPr/>
        </p:nvSpPr>
        <p:spPr>
          <a:xfrm>
            <a:off x="2707900" y="1052800"/>
            <a:ext cx="6305100" cy="4540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Marx wrote long ago that "Labor in the white skin can never be free so long as labor in the black skin is branded.” This profound observation points up the fact that racism is a consciously employed weapon of the white imperialist oppressors who use it to create division in the ranks of the working class. And Marx correctly suggests that white workers must take the lead in the struggle against racism. This is the path which can lead to unity of Black and white workers in struggle, which can achieve Black equality and a real improvement in the conditions of all workers. The conclusion which Communists must draw with respect to this most important question is that it is mere chatter to talk about trade union consciousness developing into class consciousness and advancing to socialist consciousness if there does not exist a conscious, ending struggle against racism. No worker can be said to be class conscious who does not recognize the community of interests of all workers as a class. And for white workers this means first of all recognition of the community of their interests with those of Black workers and therefore of the need to fight for the rights of Black workers.</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i="1">
              <a:solidFill>
                <a:srgbClr val="E4E5B8"/>
              </a:solidFill>
              <a:latin typeface="Georgia"/>
              <a:ea typeface="Georgia"/>
              <a:cs typeface="Georgia"/>
              <a:sym typeface="Georgia"/>
            </a:endParaRPr>
          </a:p>
        </p:txBody>
      </p:sp>
      <p:pic>
        <p:nvPicPr>
          <p:cNvPr id="409" name="Google Shape;409;p52"/>
          <p:cNvPicPr preferRelativeResize="0"/>
          <p:nvPr/>
        </p:nvPicPr>
        <p:blipFill>
          <a:blip r:embed="rId4">
            <a:alphaModFix/>
          </a:blip>
          <a:stretch>
            <a:fillRect/>
          </a:stretch>
        </p:blipFill>
        <p:spPr>
          <a:xfrm>
            <a:off x="90775" y="1253700"/>
            <a:ext cx="2617126" cy="2076250"/>
          </a:xfrm>
          <a:prstGeom prst="rect">
            <a:avLst/>
          </a:prstGeom>
          <a:noFill/>
          <a:ln>
            <a:noFill/>
          </a:ln>
        </p:spPr>
      </p:pic>
      <p:sp>
        <p:nvSpPr>
          <p:cNvPr id="410" name="Google Shape;410;p52"/>
          <p:cNvSpPr txBox="1"/>
          <p:nvPr/>
        </p:nvSpPr>
        <p:spPr>
          <a:xfrm>
            <a:off x="98388" y="3329950"/>
            <a:ext cx="26019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photo by an unknown photographer at an unknown location taken around 1965 during a rally in support of civil rights leader Wally Nelson after he was jailed</a:t>
            </a:r>
            <a:endParaRPr i="1" sz="1300">
              <a:solidFill>
                <a:schemeClr val="lt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5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Capitalism Breeds Racism</a:t>
            </a:r>
            <a:endParaRPr>
              <a:solidFill>
                <a:srgbClr val="E4E5B8"/>
              </a:solidFill>
              <a:latin typeface="Georgia"/>
              <a:ea typeface="Georgia"/>
              <a:cs typeface="Georgia"/>
              <a:sym typeface="Georgia"/>
            </a:endParaRPr>
          </a:p>
        </p:txBody>
      </p:sp>
      <p:pic>
        <p:nvPicPr>
          <p:cNvPr id="417" name="Google Shape;417;p5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18" name="Google Shape;418;p53"/>
          <p:cNvSpPr txBox="1"/>
          <p:nvPr/>
        </p:nvSpPr>
        <p:spPr>
          <a:xfrm>
            <a:off x="167900" y="1060375"/>
            <a:ext cx="6541500" cy="4540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If the working class is able to recognize the source of racism, then it will be able to find the cure that will benefit the workers and all oppressed peoples. I am certain that the Marxist-Leninist theory of our Party will help the masses of workers to find the answer to this question. When they do, when they find that it is the capitalist system which breeds racism, they will be led in their day-to-day struggles against the social oppression of the monopolies toward an understanding of the need for socialism. Racism in the labor movement in any form undermines working-class solidarity and weakens the blows of the rank and file in its struggle for its economic and social demands. On the other hand, it is a truism that the fight for class solidarity advances the level of consciousness whereby the independent position of the working class becomes solidly rooted among the rank and files. This is manifested mainly in a consistent fight for higher wages, shorter hours, an end to speedup, longer vacations with pay, better sanitary and safety, conditions, etc. It is manifested in the fight for trade union democracy which involves the rank-and-file in the determination of policy, and for an independent class position in the realm of politics.</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i="1">
              <a:solidFill>
                <a:srgbClr val="E4E5B8"/>
              </a:solidFill>
              <a:latin typeface="Georgia"/>
              <a:ea typeface="Georgia"/>
              <a:cs typeface="Georgia"/>
              <a:sym typeface="Georgia"/>
            </a:endParaRPr>
          </a:p>
        </p:txBody>
      </p:sp>
      <p:pic>
        <p:nvPicPr>
          <p:cNvPr id="419" name="Google Shape;419;p53" title="Steelworkers' Universal Strike.jpg"/>
          <p:cNvPicPr preferRelativeResize="0"/>
          <p:nvPr/>
        </p:nvPicPr>
        <p:blipFill>
          <a:blip r:embed="rId4">
            <a:alphaModFix/>
          </a:blip>
          <a:stretch>
            <a:fillRect/>
          </a:stretch>
        </p:blipFill>
        <p:spPr>
          <a:xfrm>
            <a:off x="6686708" y="1253700"/>
            <a:ext cx="2403000" cy="1885350"/>
          </a:xfrm>
          <a:prstGeom prst="rect">
            <a:avLst/>
          </a:prstGeom>
          <a:noFill/>
          <a:ln>
            <a:noFill/>
          </a:ln>
        </p:spPr>
      </p:pic>
      <p:sp>
        <p:nvSpPr>
          <p:cNvPr id="420" name="Google Shape;420;p53"/>
          <p:cNvSpPr txBox="1"/>
          <p:nvPr/>
        </p:nvSpPr>
        <p:spPr>
          <a:xfrm>
            <a:off x="6709350" y="3116362"/>
            <a:ext cx="2357700" cy="1877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Pay discrimination, hiring discrimination, and race-based promotions thwarted black steelworkers’ social mobility and their development as workers. The struggle against racism saw them build unity and power that radically altered how the steel industry worked. This photo shows the Steelworkers’ Universal strike, Tampa, Fla. | United Steelworkers of America, District 36</a:t>
            </a:r>
            <a:endParaRPr i="1" sz="1300">
              <a:solidFill>
                <a:schemeClr val="lt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54"/>
          <p:cNvSpPr txBox="1"/>
          <p:nvPr>
            <p:ph type="title"/>
          </p:nvPr>
        </p:nvSpPr>
        <p:spPr>
          <a:xfrm>
            <a:off x="1574825" y="264300"/>
            <a:ext cx="7365900" cy="66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E4E5B8"/>
                </a:solidFill>
                <a:latin typeface="Georgia"/>
                <a:ea typeface="Georgia"/>
                <a:cs typeface="Georgia"/>
                <a:sym typeface="Georgia"/>
              </a:rPr>
              <a:t>Fight Against Reformism and Class </a:t>
            </a:r>
            <a:r>
              <a:rPr lang="en" sz="2400">
                <a:solidFill>
                  <a:srgbClr val="E4E5B8"/>
                </a:solidFill>
                <a:latin typeface="Georgia"/>
                <a:ea typeface="Georgia"/>
                <a:cs typeface="Georgia"/>
                <a:sym typeface="Georgia"/>
              </a:rPr>
              <a:t>Collaborationism</a:t>
            </a:r>
            <a:endParaRPr sz="2400">
              <a:solidFill>
                <a:srgbClr val="E4E5B8"/>
              </a:solidFill>
              <a:latin typeface="Georgia"/>
              <a:ea typeface="Georgia"/>
              <a:cs typeface="Georgia"/>
              <a:sym typeface="Georgia"/>
            </a:endParaRPr>
          </a:p>
        </p:txBody>
      </p:sp>
      <p:pic>
        <p:nvPicPr>
          <p:cNvPr id="427" name="Google Shape;427;p5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28" name="Google Shape;428;p54"/>
          <p:cNvSpPr txBox="1"/>
          <p:nvPr/>
        </p:nvSpPr>
        <p:spPr>
          <a:xfrm>
            <a:off x="2291875" y="1045250"/>
            <a:ext cx="6648900" cy="4109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The fight against racism must also include a battle against opportunism in all its forms. It entails a fight against the reformism and class collaborationism brought into the labor movement by Meany, Lovestone and Company, not only at the top but at every echelon of trade union structure. We are indeed living in a period of great turmoil and rapid change. On every side we find manifestations of social crisis: unemployment, housing, health, education, welfare, transportation, communications, etc. We suffer from high prices, high rents, and high taxes, from serious neglect of our children, and especially of Black, Puerto Rican, Chicano, and Indian children. The pollution of our environment has reached a critical, dangerous stage. And so, in every phase of life there is a growing social crisis. The economic problems of the people are being aggravated by the enormous and growing military budgets of the Nixon Administration, which is spending tens upon tens of billions every year to build the largest military machine the world has ever known, for the purpose of imperialist aggression. It is these policies of the Administration which explain the continuing deterioration of the conditions under which the masses live.</a:t>
            </a:r>
            <a:endParaRPr i="1">
              <a:solidFill>
                <a:srgbClr val="E4E5B8"/>
              </a:solidFill>
              <a:latin typeface="Georgia"/>
              <a:ea typeface="Georgia"/>
              <a:cs typeface="Georgia"/>
              <a:sym typeface="Georgia"/>
            </a:endParaRPr>
          </a:p>
        </p:txBody>
      </p:sp>
      <p:sp>
        <p:nvSpPr>
          <p:cNvPr id="429" name="Google Shape;429;p54"/>
          <p:cNvSpPr txBox="1"/>
          <p:nvPr/>
        </p:nvSpPr>
        <p:spPr>
          <a:xfrm>
            <a:off x="0" y="3108750"/>
            <a:ext cx="2292000" cy="2124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i="1" lang="en" sz="1050">
                <a:solidFill>
                  <a:srgbClr val="E4E5B8"/>
                </a:solidFill>
                <a:latin typeface="Georgia"/>
                <a:ea typeface="Georgia"/>
                <a:cs typeface="Georgia"/>
                <a:sym typeface="Georgia"/>
              </a:rPr>
              <a:t>Lovestone was national/executive secretary of the CPUSA in 1927. During the 1920s power struggles inside the CPUSA, Lovestone championed the concept of "American Exceptionalism"—the idea that the U.S. capitalist economy did not follow Marxist revolutionary patterns. Stalin eventually denounced him as a renegade and he was expelled from the CPUSA.</a:t>
            </a:r>
            <a:endParaRPr i="1" sz="1050">
              <a:solidFill>
                <a:schemeClr val="lt2"/>
              </a:solidFill>
            </a:endParaRPr>
          </a:p>
        </p:txBody>
      </p:sp>
      <p:pic>
        <p:nvPicPr>
          <p:cNvPr id="430" name="Google Shape;430;p54"/>
          <p:cNvPicPr preferRelativeResize="0"/>
          <p:nvPr/>
        </p:nvPicPr>
        <p:blipFill rotWithShape="1">
          <a:blip r:embed="rId4">
            <a:alphaModFix/>
          </a:blip>
          <a:srcRect b="22448" l="0" r="0" t="2098"/>
          <a:stretch/>
        </p:blipFill>
        <p:spPr>
          <a:xfrm>
            <a:off x="211300" y="1125020"/>
            <a:ext cx="1869400" cy="20492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5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State Clearly the Position of Our Party</a:t>
            </a:r>
            <a:endParaRPr>
              <a:solidFill>
                <a:srgbClr val="E4E5B8"/>
              </a:solidFill>
              <a:latin typeface="Georgia"/>
              <a:ea typeface="Georgia"/>
              <a:cs typeface="Georgia"/>
              <a:sym typeface="Georgia"/>
            </a:endParaRPr>
          </a:p>
        </p:txBody>
      </p:sp>
      <p:pic>
        <p:nvPicPr>
          <p:cNvPr id="437" name="Google Shape;437;p5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38" name="Google Shape;438;p55"/>
          <p:cNvSpPr txBox="1"/>
          <p:nvPr/>
        </p:nvSpPr>
        <p:spPr>
          <a:xfrm>
            <a:off x="62004" y="1060375"/>
            <a:ext cx="6541500" cy="4494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The fight against racism is a most important weapon in the struggle to save humanity from the dangers of a third world war and to advance the social interests of the peoples in all countries. The subject we are discussing is concerned not alone ·with the fate and the very lives of Black, Puerto Rican Chicano and Indian people; but with those of the whole, working class and of other social strata in our country. As you can see, comrades, the responsibility of our Party to bring these concepts to the millions is very great indeed. We must not, we cannot fail in this task. An analysis of the present moment and the immediate outlook shows that this state of affairs is one which the masses of our people will not take lying down. In fact, the people's resistance to monopolist reaction has already begun. In the period immediately ahead, we shall witness sharp clashes on all fronts. Great struggles will take place: on the one hand struggles of the working class against the giant monopolies, and on the other hand struggles of the Black people against repression and for survival. We must state clearly the position of our Party in respect to racism and our differences with other approaches to the question. But we must at the same time recognize the need for seeking unity with these different currents in order to win the fight against racism.</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i="1">
              <a:solidFill>
                <a:srgbClr val="E4E5B8"/>
              </a:solidFill>
              <a:latin typeface="Georgia"/>
              <a:ea typeface="Georgia"/>
              <a:cs typeface="Georgia"/>
              <a:sym typeface="Georgia"/>
            </a:endParaRPr>
          </a:p>
        </p:txBody>
      </p:sp>
      <p:pic>
        <p:nvPicPr>
          <p:cNvPr id="439" name="Google Shape;439;p55" title="nyc-may-day-cp-ycl-shouting-809x455-bic-auto.jpg"/>
          <p:cNvPicPr preferRelativeResize="0"/>
          <p:nvPr/>
        </p:nvPicPr>
        <p:blipFill>
          <a:blip r:embed="rId4">
            <a:alphaModFix/>
          </a:blip>
          <a:stretch>
            <a:fillRect/>
          </a:stretch>
        </p:blipFill>
        <p:spPr>
          <a:xfrm>
            <a:off x="6568775" y="1441075"/>
            <a:ext cx="2538250" cy="1427550"/>
          </a:xfrm>
          <a:prstGeom prst="rect">
            <a:avLst/>
          </a:prstGeom>
          <a:noFill/>
          <a:ln>
            <a:noFill/>
          </a:ln>
        </p:spPr>
      </p:pic>
      <p:pic>
        <p:nvPicPr>
          <p:cNvPr id="440" name="Google Shape;440;p55" title="painters2-may-day-nyc-clc-809x455-72dpi.jpg"/>
          <p:cNvPicPr preferRelativeResize="0"/>
          <p:nvPr/>
        </p:nvPicPr>
        <p:blipFill>
          <a:blip r:embed="rId5">
            <a:alphaModFix/>
          </a:blip>
          <a:stretch>
            <a:fillRect/>
          </a:stretch>
        </p:blipFill>
        <p:spPr>
          <a:xfrm>
            <a:off x="6568796" y="3082470"/>
            <a:ext cx="2538227" cy="14275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6"/>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Wrap Up </a:t>
            </a:r>
            <a:endParaRPr sz="5200">
              <a:solidFill>
                <a:srgbClr val="E4E5B8"/>
              </a:solidFill>
              <a:latin typeface="Georgia"/>
              <a:ea typeface="Georgia"/>
              <a:cs typeface="Georgia"/>
              <a:sym typeface="Georgia"/>
            </a:endParaRPr>
          </a:p>
        </p:txBody>
      </p:sp>
      <p:pic>
        <p:nvPicPr>
          <p:cNvPr id="446" name="Google Shape;446;p56"/>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Announcements</a:t>
            </a:r>
            <a:endParaRPr>
              <a:solidFill>
                <a:srgbClr val="E4E5B8"/>
              </a:solidFill>
              <a:latin typeface="Georgia"/>
              <a:ea typeface="Georgia"/>
              <a:cs typeface="Georgia"/>
              <a:sym typeface="Georgia"/>
            </a:endParaRPr>
          </a:p>
        </p:txBody>
      </p:sp>
      <p:pic>
        <p:nvPicPr>
          <p:cNvPr id="453" name="Google Shape;453;p5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54" name="Google Shape;454;p57"/>
          <p:cNvSpPr txBox="1"/>
          <p:nvPr/>
        </p:nvSpPr>
        <p:spPr>
          <a:xfrm>
            <a:off x="591125" y="1101300"/>
            <a:ext cx="79119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rgbClr val="E4E5B8"/>
              </a:solidFill>
              <a:latin typeface="Georgia"/>
              <a:ea typeface="Georgia"/>
              <a:cs typeface="Georgia"/>
              <a:sym typeface="Georgia"/>
            </a:endParaRPr>
          </a:p>
          <a:p>
            <a:pPr indent="-355600" lvl="0" marL="9144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PCUSA Cell Chairs need to call members of their cells to remind them about attendance. </a:t>
            </a: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9144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next issue of New Masses (2026) has begun production. If you have art you want us to feature, email it to </a:t>
            </a:r>
            <a:r>
              <a:rPr lang="en" sz="2000" u="sng">
                <a:solidFill>
                  <a:schemeClr val="accent5"/>
                </a:solidFill>
                <a:latin typeface="Georgia"/>
                <a:ea typeface="Georgia"/>
                <a:cs typeface="Georgia"/>
                <a:sym typeface="Georgia"/>
                <a:hlinkClick r:id="rId4">
                  <a:extLst>
                    <a:ext uri="{A12FA001-AC4F-418D-AE19-62706E023703}">
                      <ahyp:hlinkClr val="tx"/>
                    </a:ext>
                  </a:extLst>
                </a:hlinkClick>
              </a:rPr>
              <a:t>info@partyofcommunistsusa.net</a:t>
            </a:r>
            <a:r>
              <a:rPr lang="en" sz="2000">
                <a:solidFill>
                  <a:srgbClr val="E4E5B8"/>
                </a:solidFill>
                <a:latin typeface="Georgia"/>
                <a:ea typeface="Georgia"/>
                <a:cs typeface="Georgia"/>
                <a:sym typeface="Georgia"/>
              </a:rPr>
              <a:t>. </a:t>
            </a:r>
            <a:endParaRPr sz="1800">
              <a:solidFill>
                <a:srgbClr val="E4E5B8"/>
              </a:solidFill>
              <a:latin typeface="Georgia"/>
              <a:ea typeface="Georgia"/>
              <a:cs typeface="Georgia"/>
              <a:sym typeface="Georgi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Volunteers Needed!</a:t>
            </a:r>
            <a:endParaRPr>
              <a:solidFill>
                <a:srgbClr val="E4E5B8"/>
              </a:solidFill>
              <a:latin typeface="Georgia"/>
              <a:ea typeface="Georgia"/>
              <a:cs typeface="Georgia"/>
              <a:sym typeface="Georgia"/>
            </a:endParaRPr>
          </a:p>
        </p:txBody>
      </p:sp>
      <p:pic>
        <p:nvPicPr>
          <p:cNvPr id="461" name="Google Shape;461;p5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62" name="Google Shape;462;p58"/>
          <p:cNvSpPr txBox="1"/>
          <p:nvPr/>
        </p:nvSpPr>
        <p:spPr>
          <a:xfrm>
            <a:off x="523800" y="1150750"/>
            <a:ext cx="8096400" cy="3648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We are in need of volunteers for the staff of the People’s School! Here’s a few roles we need filled:</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People to help manage posting on our social media and podcast platforms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Video Editors, Audio Editors, Graphic Designers, Artists, Narrators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Facilitators, Web Controls, Moderators</a:t>
            </a:r>
            <a:endParaRPr sz="25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Email </a:t>
            </a:r>
            <a:r>
              <a:rPr lang="en" sz="2500" u="sng">
                <a:solidFill>
                  <a:schemeClr val="hlink"/>
                </a:solidFill>
                <a:latin typeface="Georgia"/>
                <a:ea typeface="Georgia"/>
                <a:cs typeface="Georgia"/>
                <a:sym typeface="Georgia"/>
                <a:hlinkClick r:id="rId4"/>
              </a:rPr>
              <a:t>info@peoplesschool.us</a:t>
            </a:r>
            <a:r>
              <a:rPr lang="en" sz="2500">
                <a:solidFill>
                  <a:srgbClr val="E4E5B8"/>
                </a:solidFill>
                <a:latin typeface="Georgia"/>
                <a:ea typeface="Georgia"/>
                <a:cs typeface="Georgia"/>
                <a:sym typeface="Georgia"/>
              </a:rPr>
              <a:t> if you’re interested and try to attend our next staff meeting.</a:t>
            </a:r>
            <a:endParaRPr sz="2500">
              <a:solidFill>
                <a:srgbClr val="E4E5B8"/>
              </a:solidFill>
              <a:latin typeface="Georgia"/>
              <a:ea typeface="Georgia"/>
              <a:cs typeface="Georgia"/>
              <a:sym typeface="Georgia"/>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466" name="Shape 466"/>
        <p:cNvGrpSpPr/>
        <p:nvPr/>
      </p:nvGrpSpPr>
      <p:grpSpPr>
        <a:xfrm>
          <a:off x="0" y="0"/>
          <a:ext cx="0" cy="0"/>
          <a:chOff x="0" y="0"/>
          <a:chExt cx="0" cy="0"/>
        </a:xfrm>
      </p:grpSpPr>
      <p:sp>
        <p:nvSpPr>
          <p:cNvPr id="467" name="Google Shape;467;p59"/>
          <p:cNvSpPr/>
          <p:nvPr/>
        </p:nvSpPr>
        <p:spPr>
          <a:xfrm>
            <a:off x="0" y="0"/>
            <a:ext cx="9144000" cy="11013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9"/>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New Outlook Publishers</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newoutlookpublishers.store</a:t>
            </a:r>
            <a:endParaRPr sz="1911">
              <a:solidFill>
                <a:schemeClr val="lt1"/>
              </a:solidFill>
              <a:latin typeface="Georgia"/>
              <a:ea typeface="Georgia"/>
              <a:cs typeface="Georgia"/>
              <a:sym typeface="Georgia"/>
            </a:endParaRPr>
          </a:p>
        </p:txBody>
      </p:sp>
      <p:pic>
        <p:nvPicPr>
          <p:cNvPr id="469" name="Google Shape;469;p59"/>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470" name="Google Shape;470;p59"/>
          <p:cNvSpPr txBox="1"/>
          <p:nvPr>
            <p:ph type="title"/>
          </p:nvPr>
        </p:nvSpPr>
        <p:spPr>
          <a:xfrm>
            <a:off x="898350" y="1141625"/>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00FFFF"/>
                </a:solidFill>
                <a:latin typeface="Georgia"/>
                <a:ea typeface="Georgia"/>
                <a:cs typeface="Georgia"/>
                <a:sym typeface="Georgia"/>
              </a:rPr>
              <a:t>Latest Releases</a:t>
            </a:r>
            <a:endParaRPr>
              <a:solidFill>
                <a:srgbClr val="00FFFF"/>
              </a:solidFill>
              <a:latin typeface="Georgia"/>
              <a:ea typeface="Georgia"/>
              <a:cs typeface="Georgia"/>
              <a:sym typeface="Georgia"/>
            </a:endParaRPr>
          </a:p>
        </p:txBody>
      </p:sp>
      <p:sp>
        <p:nvSpPr>
          <p:cNvPr id="471" name="Google Shape;471;p59"/>
          <p:cNvSpPr/>
          <p:nvPr/>
        </p:nvSpPr>
        <p:spPr>
          <a:xfrm>
            <a:off x="40437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2" name="Google Shape;472;p59"/>
          <p:cNvSpPr/>
          <p:nvPr/>
        </p:nvSpPr>
        <p:spPr>
          <a:xfrm>
            <a:off x="2513038"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3" name="Google Shape;473;p59"/>
          <p:cNvSpPr/>
          <p:nvPr/>
        </p:nvSpPr>
        <p:spPr>
          <a:xfrm>
            <a:off x="462172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4" name="Google Shape;474;p59"/>
          <p:cNvSpPr/>
          <p:nvPr/>
        </p:nvSpPr>
        <p:spPr>
          <a:xfrm>
            <a:off x="6730400"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75" name="Google Shape;475;p59"/>
          <p:cNvPicPr preferRelativeResize="0"/>
          <p:nvPr/>
        </p:nvPicPr>
        <p:blipFill>
          <a:blip r:embed="rId4">
            <a:alphaModFix/>
          </a:blip>
          <a:stretch>
            <a:fillRect/>
          </a:stretch>
        </p:blipFill>
        <p:spPr>
          <a:xfrm>
            <a:off x="404377" y="112500"/>
            <a:ext cx="884495" cy="876300"/>
          </a:xfrm>
          <a:prstGeom prst="rect">
            <a:avLst/>
          </a:prstGeom>
          <a:noFill/>
          <a:ln>
            <a:noFill/>
          </a:ln>
        </p:spPr>
      </p:pic>
      <p:pic>
        <p:nvPicPr>
          <p:cNvPr id="476" name="Google Shape;476;p59"/>
          <p:cNvPicPr preferRelativeResize="0"/>
          <p:nvPr/>
        </p:nvPicPr>
        <p:blipFill>
          <a:blip r:embed="rId5">
            <a:alphaModFix/>
          </a:blip>
          <a:stretch>
            <a:fillRect/>
          </a:stretch>
        </p:blipFill>
        <p:spPr>
          <a:xfrm>
            <a:off x="636426" y="2181750"/>
            <a:ext cx="1483624" cy="2223499"/>
          </a:xfrm>
          <a:prstGeom prst="rect">
            <a:avLst/>
          </a:prstGeom>
          <a:noFill/>
          <a:ln>
            <a:noFill/>
          </a:ln>
        </p:spPr>
      </p:pic>
      <p:pic>
        <p:nvPicPr>
          <p:cNvPr id="477" name="Google Shape;477;p59"/>
          <p:cNvPicPr preferRelativeResize="0"/>
          <p:nvPr/>
        </p:nvPicPr>
        <p:blipFill>
          <a:blip r:embed="rId6">
            <a:alphaModFix/>
          </a:blip>
          <a:stretch>
            <a:fillRect/>
          </a:stretch>
        </p:blipFill>
        <p:spPr>
          <a:xfrm>
            <a:off x="2749400" y="2181750"/>
            <a:ext cx="1483624" cy="2223496"/>
          </a:xfrm>
          <a:prstGeom prst="rect">
            <a:avLst/>
          </a:prstGeom>
          <a:noFill/>
          <a:ln>
            <a:noFill/>
          </a:ln>
        </p:spPr>
      </p:pic>
      <p:pic>
        <p:nvPicPr>
          <p:cNvPr id="478" name="Google Shape;478;p59"/>
          <p:cNvPicPr preferRelativeResize="0"/>
          <p:nvPr/>
        </p:nvPicPr>
        <p:blipFill>
          <a:blip r:embed="rId7">
            <a:alphaModFix/>
          </a:blip>
          <a:stretch>
            <a:fillRect/>
          </a:stretch>
        </p:blipFill>
        <p:spPr>
          <a:xfrm>
            <a:off x="4855700" y="2181750"/>
            <a:ext cx="1483625" cy="2225438"/>
          </a:xfrm>
          <a:prstGeom prst="rect">
            <a:avLst/>
          </a:prstGeom>
          <a:noFill/>
          <a:ln>
            <a:noFill/>
          </a:ln>
        </p:spPr>
      </p:pic>
      <p:pic>
        <p:nvPicPr>
          <p:cNvPr id="479" name="Google Shape;479;p59"/>
          <p:cNvPicPr preferRelativeResize="0"/>
          <p:nvPr/>
        </p:nvPicPr>
        <p:blipFill>
          <a:blip r:embed="rId8">
            <a:alphaModFix/>
          </a:blip>
          <a:stretch>
            <a:fillRect/>
          </a:stretch>
        </p:blipFill>
        <p:spPr>
          <a:xfrm>
            <a:off x="6974575" y="2181750"/>
            <a:ext cx="1483625" cy="2225438"/>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0DAB"/>
        </a:solidFill>
      </p:bgPr>
    </p:bg>
    <p:spTree>
      <p:nvGrpSpPr>
        <p:cNvPr id="483" name="Shape 483"/>
        <p:cNvGrpSpPr/>
        <p:nvPr/>
      </p:nvGrpSpPr>
      <p:grpSpPr>
        <a:xfrm>
          <a:off x="0" y="0"/>
          <a:ext cx="0" cy="0"/>
          <a:chOff x="0" y="0"/>
          <a:chExt cx="0" cy="0"/>
        </a:xfrm>
      </p:grpSpPr>
      <p:sp>
        <p:nvSpPr>
          <p:cNvPr id="484" name="Google Shape;484;p60"/>
          <p:cNvSpPr/>
          <p:nvPr/>
        </p:nvSpPr>
        <p:spPr>
          <a:xfrm>
            <a:off x="0" y="0"/>
            <a:ext cx="9144000" cy="1101300"/>
          </a:xfrm>
          <a:prstGeom prst="rect">
            <a:avLst/>
          </a:prstGeom>
          <a:solidFill>
            <a:srgbClr val="1A0DAB"/>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60"/>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Harry Bridges School of Labor</a:t>
            </a:r>
            <a:endParaRPr>
              <a:solidFill>
                <a:srgbClr val="E4E5B8"/>
              </a:solidFill>
              <a:latin typeface="Georgia"/>
              <a:ea typeface="Georgia"/>
              <a:cs typeface="Georgia"/>
              <a:sym typeface="Georgia"/>
            </a:endParaRPr>
          </a:p>
          <a:p>
            <a:pPr indent="0" lvl="0" marL="0" rtl="0" algn="l">
              <a:spcBef>
                <a:spcPts val="0"/>
              </a:spcBef>
              <a:spcAft>
                <a:spcPts val="0"/>
              </a:spcAft>
              <a:buNone/>
            </a:pPr>
            <a:r>
              <a:rPr lang="en" sz="1911">
                <a:solidFill>
                  <a:srgbClr val="E4E5B8"/>
                </a:solidFill>
                <a:latin typeface="Georgia"/>
                <a:ea typeface="Georgia"/>
                <a:cs typeface="Georgia"/>
                <a:sym typeface="Georgia"/>
              </a:rPr>
              <a:t>luel.us/laborschool/</a:t>
            </a:r>
            <a:endParaRPr sz="1911">
              <a:solidFill>
                <a:srgbClr val="E4E5B8"/>
              </a:solidFill>
              <a:latin typeface="Georgia"/>
              <a:ea typeface="Georgia"/>
              <a:cs typeface="Georgia"/>
              <a:sym typeface="Georgia"/>
            </a:endParaRPr>
          </a:p>
        </p:txBody>
      </p:sp>
      <p:sp>
        <p:nvSpPr>
          <p:cNvPr id="486" name="Google Shape;486;p60"/>
          <p:cNvSpPr txBox="1"/>
          <p:nvPr>
            <p:ph type="title"/>
          </p:nvPr>
        </p:nvSpPr>
        <p:spPr>
          <a:xfrm>
            <a:off x="185075" y="1187950"/>
            <a:ext cx="5251200" cy="526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SzPts val="990"/>
              <a:buNone/>
            </a:pPr>
            <a:r>
              <a:rPr lang="en" sz="2120">
                <a:solidFill>
                  <a:srgbClr val="E4E5B8"/>
                </a:solidFill>
                <a:latin typeface="Georgia"/>
                <a:ea typeface="Georgia"/>
                <a:cs typeface="Georgia"/>
                <a:sym typeface="Georgia"/>
              </a:rPr>
              <a:t>The Harry Bridges School of Labor is a monthly class covering a variety of topics aimed at building class consciousness among union members. For class schedule and other information, please visit the website at </a:t>
            </a:r>
            <a:r>
              <a:rPr lang="en" sz="2120" u="sng">
                <a:solidFill>
                  <a:schemeClr val="hlink"/>
                </a:solidFill>
                <a:latin typeface="Georgia"/>
                <a:ea typeface="Georgia"/>
                <a:cs typeface="Georgia"/>
                <a:sym typeface="Georgia"/>
                <a:hlinkClick r:id="rId3"/>
              </a:rPr>
              <a:t>luel.us/laborschool</a:t>
            </a:r>
            <a:r>
              <a:rPr lang="en" sz="2120">
                <a:solidFill>
                  <a:srgbClr val="E4E5B8"/>
                </a:solidFill>
                <a:latin typeface="Georgia"/>
                <a:ea typeface="Georgia"/>
                <a:cs typeface="Georgia"/>
                <a:sym typeface="Georgia"/>
              </a:rPr>
              <a:t>.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p:txBody>
      </p:sp>
      <p:sp>
        <p:nvSpPr>
          <p:cNvPr id="487" name="Google Shape;487;p60"/>
          <p:cNvSpPr/>
          <p:nvPr/>
        </p:nvSpPr>
        <p:spPr>
          <a:xfrm>
            <a:off x="5543975" y="1338600"/>
            <a:ext cx="3142800" cy="3118800"/>
          </a:xfrm>
          <a:prstGeom prst="bevel">
            <a:avLst>
              <a:gd fmla="val 12500" name="adj"/>
            </a:avLst>
          </a:prstGeom>
          <a:solidFill>
            <a:srgbClr val="1A0DA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88" name="Google Shape;488;p60"/>
          <p:cNvPicPr preferRelativeResize="0"/>
          <p:nvPr/>
        </p:nvPicPr>
        <p:blipFill>
          <a:blip r:embed="rId4">
            <a:alphaModFix/>
          </a:blip>
          <a:stretch>
            <a:fillRect/>
          </a:stretch>
        </p:blipFill>
        <p:spPr>
          <a:xfrm>
            <a:off x="404375" y="112500"/>
            <a:ext cx="859485" cy="876299"/>
          </a:xfrm>
          <a:prstGeom prst="rect">
            <a:avLst/>
          </a:prstGeom>
          <a:noFill/>
          <a:ln>
            <a:noFill/>
          </a:ln>
        </p:spPr>
      </p:pic>
      <p:pic>
        <p:nvPicPr>
          <p:cNvPr id="489" name="Google Shape;489;p60"/>
          <p:cNvPicPr preferRelativeResize="0"/>
          <p:nvPr/>
        </p:nvPicPr>
        <p:blipFill>
          <a:blip r:embed="rId5">
            <a:alphaModFix/>
          </a:blip>
          <a:stretch>
            <a:fillRect/>
          </a:stretch>
        </p:blipFill>
        <p:spPr>
          <a:xfrm>
            <a:off x="7827300" y="112500"/>
            <a:ext cx="859475" cy="859475"/>
          </a:xfrm>
          <a:prstGeom prst="rect">
            <a:avLst/>
          </a:prstGeom>
          <a:noFill/>
          <a:ln>
            <a:noFill/>
          </a:ln>
        </p:spPr>
      </p:pic>
      <p:pic>
        <p:nvPicPr>
          <p:cNvPr id="490" name="Google Shape;490;p60"/>
          <p:cNvPicPr preferRelativeResize="0"/>
          <p:nvPr/>
        </p:nvPicPr>
        <p:blipFill>
          <a:blip r:embed="rId6">
            <a:alphaModFix/>
          </a:blip>
          <a:stretch>
            <a:fillRect/>
          </a:stretch>
        </p:blipFill>
        <p:spPr>
          <a:xfrm>
            <a:off x="5543975" y="1338600"/>
            <a:ext cx="3142801" cy="320209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p61"/>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496" name="Google Shape;496;p61"/>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61"/>
          <p:cNvSpPr txBox="1"/>
          <p:nvPr/>
        </p:nvSpPr>
        <p:spPr>
          <a:xfrm>
            <a:off x="1877100" y="4537475"/>
            <a:ext cx="5389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rgbClr val="E4E5B8"/>
                </a:solidFill>
                <a:latin typeface="Georgia"/>
                <a:ea typeface="Georgia"/>
                <a:cs typeface="Georgia"/>
                <a:sym typeface="Georgia"/>
              </a:rPr>
              <a:t>1963 Lena Horne - Now!</a:t>
            </a:r>
            <a:endParaRPr>
              <a:solidFill>
                <a:srgbClr val="E4E5B8"/>
              </a:solidFill>
              <a:latin typeface="Georgia"/>
              <a:ea typeface="Georgia"/>
              <a:cs typeface="Georgia"/>
              <a:sym typeface="Georgia"/>
            </a:endParaRPr>
          </a:p>
        </p:txBody>
      </p:sp>
      <p:sp>
        <p:nvSpPr>
          <p:cNvPr id="498" name="Google Shape;498;p61"/>
          <p:cNvSpPr txBox="1"/>
          <p:nvPr/>
        </p:nvSpPr>
        <p:spPr>
          <a:xfrm>
            <a:off x="2853000" y="2281100"/>
            <a:ext cx="3438000" cy="14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rPr>
              <a:t>Click Insert -&gt; Click Video -&gt; Past Youtube link to song you want -&gt; select song when it pops up</a:t>
            </a:r>
            <a:endParaRPr sz="1800">
              <a:solidFill>
                <a:schemeClr val="lt2"/>
              </a:solidFill>
            </a:endParaRPr>
          </a:p>
        </p:txBody>
      </p:sp>
      <p:pic>
        <p:nvPicPr>
          <p:cNvPr descr="Lena’s civil rights plea set to the tune of “Hava Nagila” with a composer royalty of Comden, Green, and Styne.&#10;&#10;Pop Chart Peaks: Music Vendor 58, Cash Box 90, Billboard 92&#10;&#10;Transferred from mono 45 single 20th Century-Fox 449 - Now! (B. Comden-A. Green-J. Styne) by Lena Horne, arranged &amp; conducted by Ray Ellis&#10;&#10;----------------------------------------------------------------------------------------------&#10;The three* MusicProf channels are home to The HITS ARCHIVES, YouTube’s most comprehensive collection of U.S. ‘popular music’ recordings from 1925 thru 1970. Discover thousands of original hit versions, conveniently arranged in year-by-year playlists and sorted alphabetically in your choice of either song title or artist name. Simply visit this channel’s home page (here: https://www.youtube.com/channel/UCBdfpBp6qA6WwTpFF0utT9A ), scroll down the rows of playlist categories, choose a favorite year, click on “view full playlist,” and then pick out the songs that you want to hear. Enjoy the music!&#10;&#10;*  the45prof    the78prof    AnotherProf" id="499" name="Google Shape;499;p61" title="1963 Lena Horne - Now!">
            <a:hlinkClick r:id="rId4"/>
          </p:cNvPr>
          <p:cNvPicPr preferRelativeResize="0"/>
          <p:nvPr/>
        </p:nvPicPr>
        <p:blipFill>
          <a:blip r:embed="rId5">
            <a:alphaModFix/>
          </a:blip>
          <a:stretch>
            <a:fillRect/>
          </a:stretch>
        </p:blipFill>
        <p:spPr>
          <a:xfrm>
            <a:off x="1645925" y="1089202"/>
            <a:ext cx="5869500" cy="330158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1000"/>
                                        <p:tgtEl>
                                          <p:spTgt spid="4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